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269" r:id="rId1"/>
  </p:sldMasterIdLst>
  <p:notesMasterIdLst>
    <p:notesMasterId r:id="rId5"/>
  </p:notesMasterIdLst>
  <p:sldIdLst>
    <p:sldId id="299" r:id="rId2"/>
    <p:sldId id="297" r:id="rId3"/>
    <p:sldId id="300" r:id="rId4"/>
  </p:sldIdLst>
  <p:sldSz cx="9906000" cy="6858000" type="A4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19" userDrawn="1">
          <p15:clr>
            <a:srgbClr val="A4A3A4"/>
          </p15:clr>
        </p15:guide>
        <p15:guide id="2" pos="3120">
          <p15:clr>
            <a:srgbClr val="A4A3A4"/>
          </p15:clr>
        </p15:guide>
        <p15:guide id="3" pos="523">
          <p15:clr>
            <a:srgbClr val="A4A3A4"/>
          </p15:clr>
        </p15:guide>
        <p15:guide id="4" pos="591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31859C"/>
    <a:srgbClr val="385D8A"/>
    <a:srgbClr val="003A6F"/>
    <a:srgbClr val="141414"/>
    <a:srgbClr val="0B639B"/>
    <a:srgbClr val="0073BA"/>
    <a:srgbClr val="172A88"/>
    <a:srgbClr val="482A88"/>
    <a:srgbClr val="6E13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92" autoAdjust="0"/>
    <p:restoredTop sz="56364" autoAdjust="0"/>
  </p:normalViewPr>
  <p:slideViewPr>
    <p:cSldViewPr snapToGrid="0">
      <p:cViewPr varScale="1">
        <p:scale>
          <a:sx n="74" d="100"/>
          <a:sy n="74" d="100"/>
        </p:scale>
        <p:origin x="1008" y="62"/>
      </p:cViewPr>
      <p:guideLst>
        <p:guide orient="horz" pos="2319"/>
        <p:guide pos="3120"/>
        <p:guide pos="523"/>
        <p:guide pos="591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DF2283B3-075E-4527-A8F0-780CC47BF6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3349" tIns="46674" rIns="93349" bIns="46674" rtlCol="0"/>
          <a:lstStyle>
            <a:lvl1pPr algn="l" eaLnBrk="1" hangingPunct="1">
              <a:defRPr sz="13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042F7B8-A15A-41BC-9F89-5F9063B58BC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3349" tIns="46674" rIns="93349" bIns="46674" rtlCol="0"/>
          <a:lstStyle>
            <a:lvl1pPr algn="r" eaLnBrk="1" hangingPunct="1">
              <a:defRPr sz="1300">
                <a:ea typeface="ＭＳ Ｐゴシック" pitchFamily="50" charset="-128"/>
              </a:defRPr>
            </a:lvl1pPr>
          </a:lstStyle>
          <a:p>
            <a:pPr>
              <a:defRPr/>
            </a:pPr>
            <a:fld id="{AC8C5A24-D662-4CD0-8C48-F1BA137DB3A6}" type="datetimeFigureOut">
              <a:rPr lang="ja-JP" altLang="en-US"/>
              <a:pPr>
                <a:defRPr/>
              </a:pPr>
              <a:t>2024/6/17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DF647BE1-5765-4AD2-890E-80979C27446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4538"/>
            <a:ext cx="538162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49" tIns="46674" rIns="93349" bIns="46674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5CFEE9AE-5C47-412F-A7F9-AA852D6C7E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5125" cy="4471987"/>
          </a:xfrm>
          <a:prstGeom prst="rect">
            <a:avLst/>
          </a:prstGeom>
        </p:spPr>
        <p:txBody>
          <a:bodyPr vert="horz" lIns="93349" tIns="46674" rIns="93349" bIns="46674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93F337-F380-412B-AF44-F6F11CA9BF4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39275"/>
            <a:ext cx="2949575" cy="498475"/>
          </a:xfrm>
          <a:prstGeom prst="rect">
            <a:avLst/>
          </a:prstGeom>
        </p:spPr>
        <p:txBody>
          <a:bodyPr vert="horz" lIns="93349" tIns="46674" rIns="93349" bIns="46674" rtlCol="0" anchor="b"/>
          <a:lstStyle>
            <a:lvl1pPr algn="l" eaLnBrk="1" hangingPunct="1">
              <a:defRPr sz="13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9A24CAB-4E0A-4D60-A6C1-4FA48DDA938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6038" y="9439275"/>
            <a:ext cx="2949575" cy="498475"/>
          </a:xfrm>
          <a:prstGeom prst="rect">
            <a:avLst/>
          </a:prstGeom>
        </p:spPr>
        <p:txBody>
          <a:bodyPr vert="horz" wrap="square" lIns="93349" tIns="46674" rIns="93349" bIns="4667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17A4DC46-C711-47A9-8E2D-114483912D2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7A4DC46-C711-47A9-8E2D-114483912D23}" type="slidenum">
              <a:rPr lang="ja-JP" altLang="en-US" smtClean="0"/>
              <a:pPr>
                <a:defRPr/>
              </a:pPr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208615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7A4DC46-C711-47A9-8E2D-114483912D23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43550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7A4DC46-C711-47A9-8E2D-114483912D23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14098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29449" y="2130426"/>
            <a:ext cx="8420100" cy="1470025"/>
          </a:xfrm>
        </p:spPr>
        <p:txBody>
          <a:bodyPr/>
          <a:lstStyle>
            <a:lvl1pPr>
              <a:defRPr sz="6000">
                <a:solidFill>
                  <a:srgbClr val="161616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077072"/>
            <a:ext cx="6934200" cy="550912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141414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dirty="0"/>
              <a:t>マスター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348440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6">
            <a:extLst>
              <a:ext uri="{FF2B5EF4-FFF2-40B4-BE49-F238E27FC236}">
                <a16:creationId xmlns:a16="http://schemas.microsoft.com/office/drawing/2014/main" id="{1B390541-148B-4F59-9442-95AEC119895E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38" y="903288"/>
            <a:ext cx="8820150" cy="9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91E7BB12-2152-43A5-89CC-F9E5B1C93EC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888" y="6505575"/>
            <a:ext cx="15081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31825" y="1091642"/>
            <a:ext cx="8778875" cy="4997450"/>
          </a:xfrm>
        </p:spPr>
        <p:txBody>
          <a:bodyPr vert="eaVert"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9" name="タイトル 1"/>
          <p:cNvSpPr>
            <a:spLocks noGrp="1"/>
          </p:cNvSpPr>
          <p:nvPr>
            <p:ph type="title"/>
          </p:nvPr>
        </p:nvSpPr>
        <p:spPr>
          <a:xfrm>
            <a:off x="842621" y="246876"/>
            <a:ext cx="8559800" cy="576000"/>
          </a:xfrm>
        </p:spPr>
        <p:txBody>
          <a:bodyPr/>
          <a:lstStyle>
            <a:lvl1pPr>
              <a:defRPr>
                <a:solidFill>
                  <a:srgbClr val="141414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6" name="日付プレースホルダー 3">
            <a:extLst>
              <a:ext uri="{FF2B5EF4-FFF2-40B4-BE49-F238E27FC236}">
                <a16:creationId xmlns:a16="http://schemas.microsoft.com/office/drawing/2014/main" id="{80716FE9-269A-40FD-BE74-97D49D731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CF6BB-8B67-4B90-BB7C-0BF919D4EFA4}" type="datetime1">
              <a:rPr lang="ja-JP" altLang="en-US" smtClean="0"/>
              <a:t>2024/6/17</a:t>
            </a:fld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66328F55-8E92-48EC-BCFD-8A594ED1EB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A2EC3-6543-4952-B619-D7191A86691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98949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5B7DA017-6C2C-47C2-8930-EC3C1CCEA15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888" y="6505575"/>
            <a:ext cx="15081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C1CC21A5-DE15-42CA-8D57-0DA85B123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2032D-F95E-4C54-B690-148E1B2C64E9}" type="datetime1">
              <a:rPr lang="ja-JP" altLang="en-US" smtClean="0"/>
              <a:t>2024/6/17</a:t>
            </a:fld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953741-0903-4581-A8CD-BECAF36160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86F0A-E95D-41C8-A156-FB09CD2B053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3141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6">
            <a:extLst>
              <a:ext uri="{FF2B5EF4-FFF2-40B4-BE49-F238E27FC236}">
                <a16:creationId xmlns:a16="http://schemas.microsoft.com/office/drawing/2014/main" id="{13C8E5C1-660F-474F-B513-AD2104A48C68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538" y="903288"/>
            <a:ext cx="8783637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>
            <a:extLst>
              <a:ext uri="{FF2B5EF4-FFF2-40B4-BE49-F238E27FC236}">
                <a16:creationId xmlns:a16="http://schemas.microsoft.com/office/drawing/2014/main" id="{593BBBD5-795C-48CF-AC10-9B474B48955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888" y="6505575"/>
            <a:ext cx="15081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0264" y="246876"/>
            <a:ext cx="8559800" cy="576000"/>
          </a:xfrm>
        </p:spPr>
        <p:txBody>
          <a:bodyPr/>
          <a:lstStyle>
            <a:lvl1pPr>
              <a:defRPr>
                <a:solidFill>
                  <a:srgbClr val="141414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0262" y="1780629"/>
            <a:ext cx="8559801" cy="2088232"/>
          </a:xfrm>
          <a:noFill/>
        </p:spPr>
        <p:txBody>
          <a:bodyPr/>
          <a:lstStyle>
            <a:lvl1pPr>
              <a:lnSpc>
                <a:spcPct val="150000"/>
              </a:lnSpc>
              <a:defRPr sz="2800">
                <a:solidFill>
                  <a:srgbClr val="141414"/>
                </a:solidFill>
                <a:latin typeface="+mn-ea"/>
                <a:ea typeface="+mn-ea"/>
              </a:defRPr>
            </a:lvl1pPr>
            <a:lvl2pPr>
              <a:lnSpc>
                <a:spcPct val="150000"/>
              </a:lnSpc>
              <a:defRPr>
                <a:solidFill>
                  <a:srgbClr val="141414"/>
                </a:solidFill>
                <a:latin typeface="+mn-ea"/>
                <a:ea typeface="+mn-ea"/>
              </a:defRPr>
            </a:lvl2pPr>
            <a:lvl3pPr>
              <a:lnSpc>
                <a:spcPct val="150000"/>
              </a:lnSpc>
              <a:defRPr>
                <a:solidFill>
                  <a:srgbClr val="141414"/>
                </a:solidFill>
                <a:latin typeface="+mn-ea"/>
                <a:ea typeface="+mn-ea"/>
              </a:defRPr>
            </a:lvl3pPr>
            <a:lvl4pPr>
              <a:lnSpc>
                <a:spcPct val="150000"/>
              </a:lnSpc>
              <a:defRPr>
                <a:solidFill>
                  <a:srgbClr val="141414"/>
                </a:solidFill>
                <a:latin typeface="+mn-ea"/>
                <a:ea typeface="+mn-ea"/>
              </a:defRPr>
            </a:lvl4pPr>
            <a:lvl5pPr>
              <a:lnSpc>
                <a:spcPct val="150000"/>
              </a:lnSpc>
              <a:defRPr>
                <a:solidFill>
                  <a:srgbClr val="141414"/>
                </a:solidFill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quarter" idx="12"/>
          </p:nvPr>
        </p:nvSpPr>
        <p:spPr>
          <a:xfrm>
            <a:off x="830263" y="1167494"/>
            <a:ext cx="8559800" cy="432792"/>
          </a:xfrm>
          <a:noFill/>
          <a:ln w="25400">
            <a:solidFill>
              <a:srgbClr val="0B639B"/>
            </a:solidFill>
          </a:ln>
        </p:spPr>
        <p:txBody>
          <a:bodyPr anchor="ctr"/>
          <a:lstStyle>
            <a:lvl1pPr marL="0" indent="0">
              <a:buNone/>
              <a:defRPr sz="2400">
                <a:solidFill>
                  <a:srgbClr val="141414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8" name="コンテンツ プレースホルダー 2"/>
          <p:cNvSpPr>
            <a:spLocks noGrp="1"/>
          </p:cNvSpPr>
          <p:nvPr>
            <p:ph idx="13"/>
          </p:nvPr>
        </p:nvSpPr>
        <p:spPr>
          <a:xfrm>
            <a:off x="830262" y="4640559"/>
            <a:ext cx="8559801" cy="1657001"/>
          </a:xfrm>
        </p:spPr>
        <p:txBody>
          <a:bodyPr/>
          <a:lstStyle>
            <a:lvl1pPr>
              <a:lnSpc>
                <a:spcPct val="150000"/>
              </a:lnSpc>
              <a:defRPr sz="2800">
                <a:solidFill>
                  <a:srgbClr val="141414"/>
                </a:solidFill>
                <a:latin typeface="+mn-ea"/>
                <a:ea typeface="+mn-ea"/>
              </a:defRPr>
            </a:lvl1pPr>
            <a:lvl2pPr>
              <a:lnSpc>
                <a:spcPct val="150000"/>
              </a:lnSpc>
              <a:defRPr>
                <a:solidFill>
                  <a:srgbClr val="141414"/>
                </a:solidFill>
                <a:latin typeface="+mn-ea"/>
                <a:ea typeface="+mn-ea"/>
              </a:defRPr>
            </a:lvl2pPr>
            <a:lvl3pPr>
              <a:lnSpc>
                <a:spcPct val="150000"/>
              </a:lnSpc>
              <a:defRPr>
                <a:solidFill>
                  <a:srgbClr val="141414"/>
                </a:solidFill>
                <a:latin typeface="+mn-ea"/>
                <a:ea typeface="+mn-ea"/>
              </a:defRPr>
            </a:lvl3pPr>
            <a:lvl4pPr>
              <a:lnSpc>
                <a:spcPct val="150000"/>
              </a:lnSpc>
              <a:defRPr>
                <a:solidFill>
                  <a:srgbClr val="141414"/>
                </a:solidFill>
                <a:latin typeface="+mn-ea"/>
                <a:ea typeface="+mn-ea"/>
              </a:defRPr>
            </a:lvl4pPr>
            <a:lvl5pPr>
              <a:lnSpc>
                <a:spcPct val="150000"/>
              </a:lnSpc>
              <a:defRPr>
                <a:solidFill>
                  <a:srgbClr val="141414"/>
                </a:solidFill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9" name="コンテンツ プレースホルダー 6"/>
          <p:cNvSpPr>
            <a:spLocks noGrp="1"/>
          </p:cNvSpPr>
          <p:nvPr>
            <p:ph sz="quarter" idx="14"/>
          </p:nvPr>
        </p:nvSpPr>
        <p:spPr>
          <a:xfrm>
            <a:off x="830263" y="4027425"/>
            <a:ext cx="8559800" cy="432792"/>
          </a:xfrm>
          <a:noFill/>
          <a:ln w="25400">
            <a:solidFill>
              <a:srgbClr val="0B639B"/>
            </a:solidFill>
          </a:ln>
        </p:spPr>
        <p:txBody>
          <a:bodyPr anchor="ctr"/>
          <a:lstStyle>
            <a:lvl1pPr marL="0" indent="0" algn="l">
              <a:buNone/>
              <a:defRPr sz="2000">
                <a:solidFill>
                  <a:srgbClr val="141414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12" name="日付プレースホルダー 3">
            <a:extLst>
              <a:ext uri="{FF2B5EF4-FFF2-40B4-BE49-F238E27FC236}">
                <a16:creationId xmlns:a16="http://schemas.microsoft.com/office/drawing/2014/main" id="{03E08B91-8731-4CA2-8DFA-2411069E0F40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C888A-E883-4E1A-9568-0BE4F5229005}" type="datetime1">
              <a:rPr lang="ja-JP" altLang="en-US" smtClean="0"/>
              <a:t>2024/6/17</a:t>
            </a:fld>
            <a:endParaRPr lang="ja-JP" altLang="en-US" dirty="0"/>
          </a:p>
        </p:txBody>
      </p:sp>
      <p:sp>
        <p:nvSpPr>
          <p:cNvPr id="13" name="スライド番号プレースホルダー 5">
            <a:extLst>
              <a:ext uri="{FF2B5EF4-FFF2-40B4-BE49-F238E27FC236}">
                <a16:creationId xmlns:a16="http://schemas.microsoft.com/office/drawing/2014/main" id="{0A328A14-972F-48B3-BBE8-3EB89420C08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rgbClr val="003A6F"/>
                </a:solidFill>
              </a:defRPr>
            </a:lvl1pPr>
          </a:lstStyle>
          <a:p>
            <a:pPr>
              <a:defRPr/>
            </a:pPr>
            <a:fld id="{19EE4905-A016-4070-81F2-6E33539E595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64397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DB747FCF-2E77-460D-ADCD-EB140B70E36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888" y="6505575"/>
            <a:ext cx="15081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0" cap="all">
                <a:solidFill>
                  <a:srgbClr val="141414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2D9740BC-ACDA-4FE7-9270-7C03A8681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E0824-77E3-4EDD-8B51-BEB80520AFF5}" type="datetime1">
              <a:rPr lang="ja-JP" altLang="en-US" smtClean="0"/>
              <a:t>2024/6/17</a:t>
            </a:fld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F968FC1-4252-4F6E-A22E-1DF90D61A5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BB35A-7F37-4EC5-8225-9E87A030B8E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89932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6">
            <a:extLst>
              <a:ext uri="{FF2B5EF4-FFF2-40B4-BE49-F238E27FC236}">
                <a16:creationId xmlns:a16="http://schemas.microsoft.com/office/drawing/2014/main" id="{58900FFC-A812-4EC9-8561-34E06CF7D421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38" y="903288"/>
            <a:ext cx="8820150" cy="9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ADA75EA1-0D90-46E5-9DBB-316FFBD3488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888" y="6505575"/>
            <a:ext cx="15081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143001"/>
            <a:ext cx="4375150" cy="49831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143001"/>
            <a:ext cx="4375150" cy="49831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" name="タイトル 1"/>
          <p:cNvSpPr>
            <a:spLocks noGrp="1"/>
          </p:cNvSpPr>
          <p:nvPr>
            <p:ph type="title"/>
          </p:nvPr>
        </p:nvSpPr>
        <p:spPr>
          <a:xfrm>
            <a:off x="842621" y="246876"/>
            <a:ext cx="8559800" cy="576000"/>
          </a:xfrm>
        </p:spPr>
        <p:txBody>
          <a:bodyPr/>
          <a:lstStyle>
            <a:lvl1pPr>
              <a:defRPr>
                <a:solidFill>
                  <a:srgbClr val="141414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D3001739-FD1E-486E-B4E7-229FEF1C4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3C68D-0FBC-472D-AA7A-50A060AC270B}" type="datetime1">
              <a:rPr lang="ja-JP" altLang="en-US" smtClean="0"/>
              <a:t>2024/6/17</a:t>
            </a:fld>
            <a:endParaRPr lang="ja-JP" altLang="en-US"/>
          </a:p>
        </p:txBody>
      </p:sp>
      <p:sp>
        <p:nvSpPr>
          <p:cNvPr id="8" name="スライド番号プレースホルダー 5">
            <a:extLst>
              <a:ext uri="{FF2B5EF4-FFF2-40B4-BE49-F238E27FC236}">
                <a16:creationId xmlns:a16="http://schemas.microsoft.com/office/drawing/2014/main" id="{915492A7-8957-49D9-9348-193F9BF9A7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FC879-B4F3-4294-9BAC-4AB30824598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95770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ECB49B7E-6DC0-4202-8A30-103E88409BB0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38" y="903288"/>
            <a:ext cx="8820150" cy="9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60A6E1EB-A2D0-4AE5-9EBF-A45C871A54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888" y="6505575"/>
            <a:ext cx="15081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188526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1828800"/>
            <a:ext cx="4376870" cy="4297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188526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1828800"/>
            <a:ext cx="4378590" cy="4297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5" name="タイトル 1"/>
          <p:cNvSpPr>
            <a:spLocks noGrp="1"/>
          </p:cNvSpPr>
          <p:nvPr>
            <p:ph type="title"/>
          </p:nvPr>
        </p:nvSpPr>
        <p:spPr>
          <a:xfrm>
            <a:off x="842621" y="246876"/>
            <a:ext cx="8559800" cy="576000"/>
          </a:xfrm>
        </p:spPr>
        <p:txBody>
          <a:bodyPr/>
          <a:lstStyle>
            <a:lvl1pPr>
              <a:defRPr>
                <a:solidFill>
                  <a:srgbClr val="141414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9" name="日付プレースホルダー 3">
            <a:extLst>
              <a:ext uri="{FF2B5EF4-FFF2-40B4-BE49-F238E27FC236}">
                <a16:creationId xmlns:a16="http://schemas.microsoft.com/office/drawing/2014/main" id="{6D5DBE6B-C6D6-44D6-92FA-41CDBBF26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97291D-6085-4976-A013-EF538993355E}" type="datetime1">
              <a:rPr lang="ja-JP" altLang="en-US" smtClean="0"/>
              <a:t>2024/6/17</a:t>
            </a:fld>
            <a:endParaRPr lang="ja-JP" altLang="en-US"/>
          </a:p>
        </p:txBody>
      </p:sp>
      <p:sp>
        <p:nvSpPr>
          <p:cNvPr id="10" name="スライド番号プレースホルダー 5">
            <a:extLst>
              <a:ext uri="{FF2B5EF4-FFF2-40B4-BE49-F238E27FC236}">
                <a16:creationId xmlns:a16="http://schemas.microsoft.com/office/drawing/2014/main" id="{69AE063A-BD9C-4D2D-9A98-A3CEA0D350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0BEB2-BA5C-4949-BA8F-8E1A49B86D1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33007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6">
            <a:extLst>
              <a:ext uri="{FF2B5EF4-FFF2-40B4-BE49-F238E27FC236}">
                <a16:creationId xmlns:a16="http://schemas.microsoft.com/office/drawing/2014/main" id="{81DB4A10-CEFB-42F7-BA99-929B2EC54E5A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38" y="903288"/>
            <a:ext cx="8820150" cy="9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B919094F-25CB-4A72-8E8E-6DAF65934A5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888" y="6505575"/>
            <a:ext cx="15081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タイトル 1"/>
          <p:cNvSpPr>
            <a:spLocks noGrp="1"/>
          </p:cNvSpPr>
          <p:nvPr>
            <p:ph type="title"/>
          </p:nvPr>
        </p:nvSpPr>
        <p:spPr>
          <a:xfrm>
            <a:off x="842621" y="246876"/>
            <a:ext cx="8559800" cy="576000"/>
          </a:xfrm>
        </p:spPr>
        <p:txBody>
          <a:bodyPr/>
          <a:lstStyle>
            <a:lvl1pPr>
              <a:defRPr>
                <a:solidFill>
                  <a:srgbClr val="141414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5" name="日付プレースホルダー 2">
            <a:extLst>
              <a:ext uri="{FF2B5EF4-FFF2-40B4-BE49-F238E27FC236}">
                <a16:creationId xmlns:a16="http://schemas.microsoft.com/office/drawing/2014/main" id="{F5FFA14D-B291-4EE2-BF08-FD023156B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18FD1-7D85-4249-8C8F-49E80372FC2A}" type="datetime1">
              <a:rPr lang="ja-JP" altLang="en-US" smtClean="0"/>
              <a:t>2024/6/17</a:t>
            </a:fld>
            <a:endParaRPr lang="ja-JP" altLang="en-US"/>
          </a:p>
        </p:txBody>
      </p:sp>
      <p:sp>
        <p:nvSpPr>
          <p:cNvPr id="6" name="スライド番号プレースホルダー 4">
            <a:extLst>
              <a:ext uri="{FF2B5EF4-FFF2-40B4-BE49-F238E27FC236}">
                <a16:creationId xmlns:a16="http://schemas.microsoft.com/office/drawing/2014/main" id="{78E096EF-39CC-43CC-8ADF-DC737351481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436C5-A257-4D94-88B7-210D44B1C42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88728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1C3819A0-E38C-40A4-906B-568395651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FE483-2509-4488-910A-9BBAA7C1643A}" type="datetime1">
              <a:rPr lang="ja-JP" altLang="en-US" smtClean="0"/>
              <a:t>2024/6/17</a:t>
            </a:fld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6133920C-0492-4F84-A658-23861E19CE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03C22-DEB2-4205-8610-22F0B86C833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91591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4B076FAF-7E8A-4E13-AAF5-D612B8B29F8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888" y="6505575"/>
            <a:ext cx="15081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日付プレースホルダー 3">
            <a:extLst>
              <a:ext uri="{FF2B5EF4-FFF2-40B4-BE49-F238E27FC236}">
                <a16:creationId xmlns:a16="http://schemas.microsoft.com/office/drawing/2014/main" id="{74EF7B20-B32E-429A-BE0A-A83B4DA3F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635A10-5D6C-4E40-AAA3-90751239C0DF}" type="datetime1">
              <a:rPr lang="ja-JP" altLang="en-US" smtClean="0"/>
              <a:t>2024/6/17</a:t>
            </a:fld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B90FCE2A-14FC-4403-8880-919F096DB1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877A5-A202-4DAD-B798-6E8C3E0DEF7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04480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308C6CB8-4C44-4F3C-BB24-80D95F65DAE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888" y="6505575"/>
            <a:ext cx="15081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日付プレースホルダー 3">
            <a:extLst>
              <a:ext uri="{FF2B5EF4-FFF2-40B4-BE49-F238E27FC236}">
                <a16:creationId xmlns:a16="http://schemas.microsoft.com/office/drawing/2014/main" id="{65B08190-FDE8-42BF-9486-C5C909097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FB6B7-D87B-491A-8AB3-4B76CCEEDF4A}" type="datetime1">
              <a:rPr lang="ja-JP" altLang="en-US" smtClean="0"/>
              <a:t>2024/6/17</a:t>
            </a:fld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5011AF28-9C33-4557-AF54-6E14A4A21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6121F-E988-4057-B0A6-A8A6B380EB6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1575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1A36BF88-D84B-4F43-9A6C-98015531539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31825" y="333375"/>
            <a:ext cx="877887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CB096BFA-4C4B-4521-8042-7F6ABE6ECA6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31825" y="1128713"/>
            <a:ext cx="8778875" cy="499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C686BE3-E31B-4B74-ACEA-D603FF985E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5913" y="6453188"/>
            <a:ext cx="17367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9C62FEE-21DB-4804-9D9B-E5DE27D0AF5F}" type="datetime1">
              <a:rPr lang="ja-JP" altLang="en-US" smtClean="0"/>
              <a:t>2024/6/17</a:t>
            </a:fld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BA22A6E-A21C-455F-AEF6-D43901D61A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90063" y="6478588"/>
            <a:ext cx="4381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solidFill>
                  <a:srgbClr val="141414"/>
                </a:solidFill>
              </a:defRPr>
            </a:lvl1pPr>
          </a:lstStyle>
          <a:p>
            <a:pPr>
              <a:defRPr/>
            </a:pPr>
            <a:fld id="{B2FCD53D-53E7-4C59-90E1-B1916DAAF0F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70643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70" r:id="rId1"/>
    <p:sldLayoutId id="2147484271" r:id="rId2"/>
    <p:sldLayoutId id="2147484272" r:id="rId3"/>
    <p:sldLayoutId id="2147484273" r:id="rId4"/>
    <p:sldLayoutId id="2147484274" r:id="rId5"/>
    <p:sldLayoutId id="2147484275" r:id="rId6"/>
    <p:sldLayoutId id="2147484276" r:id="rId7"/>
    <p:sldLayoutId id="2147484277" r:id="rId8"/>
    <p:sldLayoutId id="2147484278" r:id="rId9"/>
    <p:sldLayoutId id="2147484279" r:id="rId10"/>
    <p:sldLayoutId id="2147484280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000" kern="1200">
          <a:solidFill>
            <a:srgbClr val="141414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141414"/>
          </a:solidFill>
          <a:latin typeface="HGP創英角ｺﾞｼｯｸUB" pitchFamily="50" charset="-128"/>
          <a:ea typeface="HGP創英角ｺﾞｼｯｸUB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141414"/>
          </a:solidFill>
          <a:latin typeface="HGP創英角ｺﾞｼｯｸUB" pitchFamily="50" charset="-128"/>
          <a:ea typeface="HGP創英角ｺﾞｼｯｸUB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141414"/>
          </a:solidFill>
          <a:latin typeface="HGP創英角ｺﾞｼｯｸUB" pitchFamily="50" charset="-128"/>
          <a:ea typeface="HGP創英角ｺﾞｼｯｸUB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141414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rgbClr val="14141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rgbClr val="141414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rgbClr val="141414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rgbClr val="141414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rgbClr val="14141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8CB1CCF-BA89-4756-A05F-ED127442CE5D}"/>
              </a:ext>
            </a:extLst>
          </p:cNvPr>
          <p:cNvSpPr/>
          <p:nvPr/>
        </p:nvSpPr>
        <p:spPr>
          <a:xfrm>
            <a:off x="445049" y="654392"/>
            <a:ext cx="9331737" cy="377746"/>
          </a:xfrm>
          <a:prstGeom prst="rect">
            <a:avLst/>
          </a:prstGeom>
          <a:solidFill>
            <a:schemeClr val="bg1"/>
          </a:solidFill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D176BF8-21F3-4E48-B07A-E6C8649FEA10}"/>
              </a:ext>
            </a:extLst>
          </p:cNvPr>
          <p:cNvSpPr/>
          <p:nvPr/>
        </p:nvSpPr>
        <p:spPr>
          <a:xfrm>
            <a:off x="445048" y="1106358"/>
            <a:ext cx="9331737" cy="1670840"/>
          </a:xfrm>
          <a:prstGeom prst="rect">
            <a:avLst/>
          </a:prstGeom>
          <a:solidFill>
            <a:schemeClr val="bg1"/>
          </a:solidFill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テキスト ボックス 6">
            <a:extLst>
              <a:ext uri="{FF2B5EF4-FFF2-40B4-BE49-F238E27FC236}">
                <a16:creationId xmlns:a16="http://schemas.microsoft.com/office/drawing/2014/main" id="{E24B03D3-285C-42BC-B7A9-65905EE899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734" y="323655"/>
            <a:ext cx="238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採択年度：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20</a:t>
            </a:r>
            <a:r>
              <a:rPr lang="en-US" altLang="ja-JP" sz="12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24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年度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36016B1-8694-46CB-AD8A-EAFFFC7450B2}"/>
              </a:ext>
            </a:extLst>
          </p:cNvPr>
          <p:cNvSpPr/>
          <p:nvPr/>
        </p:nvSpPr>
        <p:spPr>
          <a:xfrm>
            <a:off x="445049" y="1119741"/>
            <a:ext cx="1790875" cy="338554"/>
          </a:xfrm>
          <a:prstGeom prst="rect">
            <a:avLst/>
          </a:prstGeom>
          <a:solidFill>
            <a:srgbClr val="385D8A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プロジェクトの概要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2D40D0E-8F07-439A-AB0C-C892E72FF097}"/>
              </a:ext>
            </a:extLst>
          </p:cNvPr>
          <p:cNvSpPr/>
          <p:nvPr/>
        </p:nvSpPr>
        <p:spPr>
          <a:xfrm>
            <a:off x="447295" y="654392"/>
            <a:ext cx="823373" cy="377746"/>
          </a:xfrm>
          <a:prstGeom prst="rect">
            <a:avLst/>
          </a:prstGeom>
          <a:solidFill>
            <a:srgbClr val="385D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課題名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8E96746-921C-4102-A4B7-4D4103FF4957}"/>
              </a:ext>
            </a:extLst>
          </p:cNvPr>
          <p:cNvSpPr/>
          <p:nvPr/>
        </p:nvSpPr>
        <p:spPr>
          <a:xfrm>
            <a:off x="605661" y="3766105"/>
            <a:ext cx="855209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DB5ED289-84DF-4E7E-B1C9-3DFE8BCB3AF7}"/>
              </a:ext>
            </a:extLst>
          </p:cNvPr>
          <p:cNvSpPr/>
          <p:nvPr/>
        </p:nvSpPr>
        <p:spPr>
          <a:xfrm>
            <a:off x="7498765" y="13269"/>
            <a:ext cx="202336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（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2024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年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6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月時点）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0127CEF-47D7-4790-8041-32F528F94C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0982" y="247965"/>
            <a:ext cx="4302685" cy="348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 anchorCtr="0">
            <a:norm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研究代表者：○○大学○○科　役職　姓 名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865F28DE-B471-4574-856A-6CCE459FA055}"/>
              </a:ext>
            </a:extLst>
          </p:cNvPr>
          <p:cNvSpPr/>
          <p:nvPr/>
        </p:nvSpPr>
        <p:spPr>
          <a:xfrm>
            <a:off x="459736" y="4374467"/>
            <a:ext cx="9328390" cy="2346313"/>
          </a:xfrm>
          <a:prstGeom prst="rect">
            <a:avLst/>
          </a:prstGeom>
          <a:solidFill>
            <a:schemeClr val="bg1"/>
          </a:solidFill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80ABCA80-7D37-478D-AC84-1309866DCC78}"/>
              </a:ext>
            </a:extLst>
          </p:cNvPr>
          <p:cNvSpPr/>
          <p:nvPr/>
        </p:nvSpPr>
        <p:spPr>
          <a:xfrm>
            <a:off x="439880" y="2838450"/>
            <a:ext cx="9343078" cy="1474765"/>
          </a:xfrm>
          <a:prstGeom prst="rect">
            <a:avLst/>
          </a:prstGeom>
          <a:solidFill>
            <a:schemeClr val="bg1"/>
          </a:solidFill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9" name="テキスト ボックス 108">
            <a:extLst>
              <a:ext uri="{FF2B5EF4-FFF2-40B4-BE49-F238E27FC236}">
                <a16:creationId xmlns:a16="http://schemas.microsoft.com/office/drawing/2014/main" id="{1B119E1E-9657-49EB-B25A-8E01049CB4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333" y="-8216"/>
            <a:ext cx="4829982" cy="407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 anchorCtr="0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SBIR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フェーズ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1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支援</a:t>
            </a:r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6639AB07-3EA7-8E74-BE2B-9CFD54196656}"/>
              </a:ext>
            </a:extLst>
          </p:cNvPr>
          <p:cNvSpPr/>
          <p:nvPr/>
        </p:nvSpPr>
        <p:spPr>
          <a:xfrm>
            <a:off x="3917021" y="516467"/>
            <a:ext cx="1944216" cy="865654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開始時　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様式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73021D6-10C4-D448-0653-ACE0CC016FD4}"/>
              </a:ext>
            </a:extLst>
          </p:cNvPr>
          <p:cNvSpPr/>
          <p:nvPr/>
        </p:nvSpPr>
        <p:spPr>
          <a:xfrm>
            <a:off x="459736" y="2882460"/>
            <a:ext cx="4621081" cy="338554"/>
          </a:xfrm>
          <a:prstGeom prst="rect">
            <a:avLst/>
          </a:prstGeom>
          <a:solidFill>
            <a:srgbClr val="385D8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想定する製品・波及効果／ビジネスモデル（開始時）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751AB1D-4F5D-1F5A-B1E7-D40D1CCB583E}"/>
              </a:ext>
            </a:extLst>
          </p:cNvPr>
          <p:cNvSpPr/>
          <p:nvPr/>
        </p:nvSpPr>
        <p:spPr>
          <a:xfrm>
            <a:off x="494903" y="4385896"/>
            <a:ext cx="3482042" cy="338554"/>
          </a:xfrm>
          <a:prstGeom prst="rect">
            <a:avLst/>
          </a:prstGeom>
          <a:solidFill>
            <a:srgbClr val="385D8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活動計画（開始時）</a:t>
            </a:r>
          </a:p>
        </p:txBody>
      </p:sp>
    </p:spTree>
    <p:extLst>
      <p:ext uri="{BB962C8B-B14F-4D97-AF65-F5344CB8AC3E}">
        <p14:creationId xmlns:p14="http://schemas.microsoft.com/office/powerpoint/2010/main" val="766753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E32051B1-9E55-4A2D-9CE4-A9CE5EB81B8F}"/>
              </a:ext>
            </a:extLst>
          </p:cNvPr>
          <p:cNvSpPr/>
          <p:nvPr/>
        </p:nvSpPr>
        <p:spPr>
          <a:xfrm>
            <a:off x="464355" y="4204669"/>
            <a:ext cx="9311902" cy="2561891"/>
          </a:xfrm>
          <a:prstGeom prst="rect">
            <a:avLst/>
          </a:prstGeom>
          <a:solidFill>
            <a:schemeClr val="bg1"/>
          </a:solidFill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FA5EB3C2-D788-48F8-B1FF-3A0FEF49F0D6}"/>
              </a:ext>
            </a:extLst>
          </p:cNvPr>
          <p:cNvSpPr/>
          <p:nvPr/>
        </p:nvSpPr>
        <p:spPr>
          <a:xfrm>
            <a:off x="624968" y="4543223"/>
            <a:ext cx="649515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8CB1CCF-BA89-4756-A05F-ED127442CE5D}"/>
              </a:ext>
            </a:extLst>
          </p:cNvPr>
          <p:cNvSpPr/>
          <p:nvPr/>
        </p:nvSpPr>
        <p:spPr>
          <a:xfrm>
            <a:off x="458135" y="654392"/>
            <a:ext cx="9326590" cy="377746"/>
          </a:xfrm>
          <a:prstGeom prst="rect">
            <a:avLst/>
          </a:prstGeom>
          <a:solidFill>
            <a:schemeClr val="bg1"/>
          </a:solidFill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D176BF8-21F3-4E48-B07A-E6C8649FEA10}"/>
              </a:ext>
            </a:extLst>
          </p:cNvPr>
          <p:cNvSpPr/>
          <p:nvPr/>
        </p:nvSpPr>
        <p:spPr>
          <a:xfrm>
            <a:off x="449666" y="1102507"/>
            <a:ext cx="9335059" cy="1597091"/>
          </a:xfrm>
          <a:prstGeom prst="rect">
            <a:avLst/>
          </a:prstGeom>
          <a:solidFill>
            <a:schemeClr val="bg1"/>
          </a:solidFill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EF0A2F8-8377-469D-9E0D-0BD9F78BFA26}"/>
              </a:ext>
            </a:extLst>
          </p:cNvPr>
          <p:cNvSpPr/>
          <p:nvPr/>
        </p:nvSpPr>
        <p:spPr>
          <a:xfrm>
            <a:off x="449667" y="2775626"/>
            <a:ext cx="9326590" cy="1340477"/>
          </a:xfrm>
          <a:prstGeom prst="rect">
            <a:avLst/>
          </a:prstGeom>
          <a:solidFill>
            <a:schemeClr val="bg1"/>
          </a:solidFill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テキスト ボックス 6">
            <a:extLst>
              <a:ext uri="{FF2B5EF4-FFF2-40B4-BE49-F238E27FC236}">
                <a16:creationId xmlns:a16="http://schemas.microsoft.com/office/drawing/2014/main" id="{E24B03D3-285C-42BC-B7A9-65905EE899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816" y="324922"/>
            <a:ext cx="238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採択年度：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2024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年度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36016B1-8694-46CB-AD8A-EAFFFC7450B2}"/>
              </a:ext>
            </a:extLst>
          </p:cNvPr>
          <p:cNvSpPr/>
          <p:nvPr/>
        </p:nvSpPr>
        <p:spPr>
          <a:xfrm>
            <a:off x="449668" y="1115891"/>
            <a:ext cx="1790875" cy="338554"/>
          </a:xfrm>
          <a:prstGeom prst="rect">
            <a:avLst/>
          </a:prstGeom>
          <a:solidFill>
            <a:srgbClr val="385D8A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プロジェクトの概要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2D40D0E-8F07-439A-AB0C-C892E72FF097}"/>
              </a:ext>
            </a:extLst>
          </p:cNvPr>
          <p:cNvSpPr/>
          <p:nvPr/>
        </p:nvSpPr>
        <p:spPr>
          <a:xfrm>
            <a:off x="443447" y="654392"/>
            <a:ext cx="823373" cy="377746"/>
          </a:xfrm>
          <a:prstGeom prst="rect">
            <a:avLst/>
          </a:prstGeom>
          <a:solidFill>
            <a:srgbClr val="385D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課題名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8E96746-921C-4102-A4B7-4D4103FF4957}"/>
              </a:ext>
            </a:extLst>
          </p:cNvPr>
          <p:cNvSpPr/>
          <p:nvPr/>
        </p:nvSpPr>
        <p:spPr>
          <a:xfrm>
            <a:off x="610280" y="3114180"/>
            <a:ext cx="90579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</a:t>
            </a: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～～～～～～～～～～～～～～～～～～～～～～～～～～～～～～～～～～～～～～～～～～～～～</a:t>
            </a: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41B47FE-8BCB-4760-9E84-91C5ADB36433}"/>
              </a:ext>
            </a:extLst>
          </p:cNvPr>
          <p:cNvSpPr/>
          <p:nvPr/>
        </p:nvSpPr>
        <p:spPr>
          <a:xfrm>
            <a:off x="605726" y="1454446"/>
            <a:ext cx="662929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</a:t>
            </a: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～～～</a:t>
            </a: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DB5ED289-84DF-4E7E-B1C9-3DFE8BCB3AF7}"/>
              </a:ext>
            </a:extLst>
          </p:cNvPr>
          <p:cNvSpPr/>
          <p:nvPr/>
        </p:nvSpPr>
        <p:spPr>
          <a:xfrm>
            <a:off x="7329264" y="12722"/>
            <a:ext cx="219573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（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2024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年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6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月時点）</a:t>
            </a:r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F72D631C-1804-45B6-B1F7-512774F4A10B}"/>
              </a:ext>
            </a:extLst>
          </p:cNvPr>
          <p:cNvSpPr/>
          <p:nvPr/>
        </p:nvSpPr>
        <p:spPr>
          <a:xfrm>
            <a:off x="3917021" y="516467"/>
            <a:ext cx="1944216" cy="865654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開始時　記載例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0127CEF-47D7-4790-8041-32F528F94C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6299" y="248703"/>
            <a:ext cx="3947368" cy="348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 anchorCtr="0">
            <a:norm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研究代表者：○○大学○○科　准教授　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XXX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48E65209-4C48-4E8A-8004-4E9D49F0514C}"/>
              </a:ext>
            </a:extLst>
          </p:cNvPr>
          <p:cNvSpPr/>
          <p:nvPr/>
        </p:nvSpPr>
        <p:spPr>
          <a:xfrm>
            <a:off x="449667" y="4204668"/>
            <a:ext cx="3482042" cy="338554"/>
          </a:xfrm>
          <a:prstGeom prst="rect">
            <a:avLst/>
          </a:prstGeom>
          <a:solidFill>
            <a:srgbClr val="385D8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活動計画（開始時）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24B9A057-9C0F-4B52-BC59-38DEB488CA0F}"/>
              </a:ext>
            </a:extLst>
          </p:cNvPr>
          <p:cNvSpPr txBox="1"/>
          <p:nvPr/>
        </p:nvSpPr>
        <p:spPr>
          <a:xfrm>
            <a:off x="684623" y="6216978"/>
            <a:ext cx="3739746" cy="52322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solidFill>
              <a:srgbClr val="385D8A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試作品作成や顧客ヒアリングの内容・予定を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BACC6">
                  <a:lumMod val="75000"/>
                </a:srgbClr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一般向けに分かりやすく記載してください。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BACC6">
                  <a:lumMod val="75000"/>
                </a:srgbClr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28" name="図 2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1939" y="1364108"/>
            <a:ext cx="1898335" cy="1260613"/>
          </a:xfrm>
          <a:prstGeom prst="rect">
            <a:avLst/>
          </a:prstGeom>
        </p:spPr>
      </p:pic>
      <p:sp>
        <p:nvSpPr>
          <p:cNvPr id="30" name="角丸四角形吹き出し 29"/>
          <p:cNvSpPr/>
          <p:nvPr/>
        </p:nvSpPr>
        <p:spPr>
          <a:xfrm>
            <a:off x="9246693" y="1375365"/>
            <a:ext cx="3381375" cy="304800"/>
          </a:xfrm>
          <a:prstGeom prst="wedgeRoundRectCallout">
            <a:avLst>
              <a:gd name="adj1" fmla="val -72092"/>
              <a:gd name="adj2" fmla="val -2717"/>
              <a:gd name="adj3" fmla="val 16667"/>
            </a:avLst>
          </a:prstGeom>
          <a:solidFill>
            <a:schemeClr val="bg1"/>
          </a:solidFill>
          <a:ln>
            <a:solidFill>
              <a:srgbClr val="00B0F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900" kern="100" dirty="0">
                <a:solidFill>
                  <a:srgbClr val="00B0F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900" kern="100" dirty="0">
                <a:solidFill>
                  <a:srgbClr val="00B0F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図表を適宜活用し、わかりやすい説明としてください。</a:t>
            </a:r>
            <a:endParaRPr lang="ja-JP" sz="1050" kern="100" dirty="0">
              <a:solidFill>
                <a:srgbClr val="000000"/>
              </a:solidFill>
              <a:effectLst/>
              <a:latin typeface="Century" panose="02040604050505020304" pitchFamily="18" charset="0"/>
              <a:ea typeface="ＭＳ Ｐ明朝" panose="02020600040205080304" pitchFamily="18" charset="-128"/>
              <a:cs typeface="Times New Roman" panose="02020603050405020304" pitchFamily="18" charset="0"/>
            </a:endParaRPr>
          </a:p>
        </p:txBody>
      </p:sp>
      <p:grpSp>
        <p:nvGrpSpPr>
          <p:cNvPr id="33" name="グループ化 32"/>
          <p:cNvGrpSpPr/>
          <p:nvPr/>
        </p:nvGrpSpPr>
        <p:grpSpPr>
          <a:xfrm>
            <a:off x="7008533" y="4875250"/>
            <a:ext cx="2550081" cy="1537910"/>
            <a:chOff x="7823704" y="817998"/>
            <a:chExt cx="1796833" cy="842150"/>
          </a:xfrm>
        </p:grpSpPr>
        <p:sp>
          <p:nvSpPr>
            <p:cNvPr id="34" name="正方形/長方形 33">
              <a:extLst>
                <a:ext uri="{FF2B5EF4-FFF2-40B4-BE49-F238E27FC236}">
                  <a16:creationId xmlns:a16="http://schemas.microsoft.com/office/drawing/2014/main" id="{28791FAB-2326-496E-8984-E50718D21820}"/>
                </a:ext>
              </a:extLst>
            </p:cNvPr>
            <p:cNvSpPr/>
            <p:nvPr/>
          </p:nvSpPr>
          <p:spPr>
            <a:xfrm>
              <a:off x="7823704" y="817998"/>
              <a:ext cx="1796833" cy="8421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  <a:latin typeface="+mn-ea"/>
              </a:endParaRPr>
            </a:p>
          </p:txBody>
        </p:sp>
        <p:grpSp>
          <p:nvGrpSpPr>
            <p:cNvPr id="35" name="グループ化 34"/>
            <p:cNvGrpSpPr/>
            <p:nvPr/>
          </p:nvGrpSpPr>
          <p:grpSpPr>
            <a:xfrm>
              <a:off x="7995233" y="985401"/>
              <a:ext cx="1416681" cy="635561"/>
              <a:chOff x="7995233" y="985401"/>
              <a:chExt cx="1416681" cy="635561"/>
            </a:xfrm>
          </p:grpSpPr>
          <p:sp>
            <p:nvSpPr>
              <p:cNvPr id="36" name="楕円 35"/>
              <p:cNvSpPr/>
              <p:nvPr/>
            </p:nvSpPr>
            <p:spPr>
              <a:xfrm>
                <a:off x="8624027" y="985401"/>
                <a:ext cx="167053" cy="17881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" name="楕円 36"/>
              <p:cNvSpPr/>
              <p:nvPr/>
            </p:nvSpPr>
            <p:spPr>
              <a:xfrm>
                <a:off x="8954949" y="1421005"/>
                <a:ext cx="167053" cy="178814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" name="楕円 37"/>
              <p:cNvSpPr/>
              <p:nvPr/>
            </p:nvSpPr>
            <p:spPr>
              <a:xfrm>
                <a:off x="8305800" y="1404960"/>
                <a:ext cx="167053" cy="178814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39" name="直線コネクタ 38"/>
              <p:cNvCxnSpPr>
                <a:stCxn id="36" idx="5"/>
                <a:endCxn id="37" idx="1"/>
              </p:cNvCxnSpPr>
              <p:nvPr/>
            </p:nvCxnSpPr>
            <p:spPr>
              <a:xfrm>
                <a:off x="8766616" y="1138028"/>
                <a:ext cx="212797" cy="30916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直線コネクタ 39"/>
              <p:cNvCxnSpPr>
                <a:stCxn id="36" idx="3"/>
                <a:endCxn id="38" idx="7"/>
              </p:cNvCxnSpPr>
              <p:nvPr/>
            </p:nvCxnSpPr>
            <p:spPr>
              <a:xfrm flipH="1">
                <a:off x="8448389" y="1138028"/>
                <a:ext cx="200102" cy="29311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" name="直線コネクタ 40"/>
              <p:cNvCxnSpPr>
                <a:stCxn id="37" idx="2"/>
                <a:endCxn id="38" idx="6"/>
              </p:cNvCxnSpPr>
              <p:nvPr/>
            </p:nvCxnSpPr>
            <p:spPr>
              <a:xfrm flipH="1" flipV="1">
                <a:off x="8472853" y="1494367"/>
                <a:ext cx="482096" cy="1604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2" name="直線コネクタ 41"/>
              <p:cNvCxnSpPr/>
              <p:nvPr/>
            </p:nvCxnSpPr>
            <p:spPr>
              <a:xfrm rot="-180000" flipH="1" flipV="1">
                <a:off x="9214682" y="1543342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3" name="直線コネクタ 42"/>
              <p:cNvCxnSpPr/>
              <p:nvPr/>
            </p:nvCxnSpPr>
            <p:spPr>
              <a:xfrm rot="-180000" flipH="1" flipV="1">
                <a:off x="9214682" y="1573476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4" name="直線コネクタ 43"/>
              <p:cNvCxnSpPr/>
              <p:nvPr/>
            </p:nvCxnSpPr>
            <p:spPr>
              <a:xfrm rot="-180000" flipH="1" flipV="1">
                <a:off x="9214683" y="1612940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5" name="直線コネクタ 44"/>
              <p:cNvCxnSpPr/>
              <p:nvPr/>
            </p:nvCxnSpPr>
            <p:spPr>
              <a:xfrm rot="-180000" flipH="1" flipV="1">
                <a:off x="8914808" y="1073075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" name="直線コネクタ 45"/>
              <p:cNvCxnSpPr/>
              <p:nvPr/>
            </p:nvCxnSpPr>
            <p:spPr>
              <a:xfrm rot="-180000" flipH="1" flipV="1">
                <a:off x="8914808" y="1103209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" name="直線コネクタ 46"/>
              <p:cNvCxnSpPr/>
              <p:nvPr/>
            </p:nvCxnSpPr>
            <p:spPr>
              <a:xfrm rot="-180000" flipH="1" flipV="1">
                <a:off x="8914809" y="1142673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" name="直線コネクタ 47"/>
              <p:cNvCxnSpPr/>
              <p:nvPr/>
            </p:nvCxnSpPr>
            <p:spPr>
              <a:xfrm rot="-180000" flipH="1" flipV="1">
                <a:off x="7995233" y="1455411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" name="直線コネクタ 48"/>
              <p:cNvCxnSpPr/>
              <p:nvPr/>
            </p:nvCxnSpPr>
            <p:spPr>
              <a:xfrm rot="-180000" flipH="1" flipV="1">
                <a:off x="7995233" y="1485545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直線コネクタ 49"/>
              <p:cNvCxnSpPr/>
              <p:nvPr/>
            </p:nvCxnSpPr>
            <p:spPr>
              <a:xfrm rot="-180000" flipH="1" flipV="1">
                <a:off x="7995234" y="1525009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51" name="角丸四角形吹き出し 50"/>
          <p:cNvSpPr/>
          <p:nvPr/>
        </p:nvSpPr>
        <p:spPr>
          <a:xfrm>
            <a:off x="8721774" y="4589286"/>
            <a:ext cx="3381375" cy="304800"/>
          </a:xfrm>
          <a:prstGeom prst="wedgeRoundRectCallout">
            <a:avLst>
              <a:gd name="adj1" fmla="val -72092"/>
              <a:gd name="adj2" fmla="val -2717"/>
              <a:gd name="adj3" fmla="val 16667"/>
            </a:avLst>
          </a:prstGeom>
          <a:solidFill>
            <a:schemeClr val="bg1"/>
          </a:solidFill>
          <a:ln>
            <a:solidFill>
              <a:srgbClr val="00B0F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900" kern="100" dirty="0">
                <a:solidFill>
                  <a:srgbClr val="00B0F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900" kern="100" dirty="0">
                <a:solidFill>
                  <a:srgbClr val="00B0F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図表を適宜活用し、わかりやすい説明としてください。</a:t>
            </a:r>
            <a:endParaRPr lang="ja-JP" sz="1050" kern="100" dirty="0">
              <a:solidFill>
                <a:srgbClr val="000000"/>
              </a:solidFill>
              <a:effectLst/>
              <a:latin typeface="Century" panose="02040604050505020304" pitchFamily="18" charset="0"/>
              <a:ea typeface="ＭＳ Ｐ明朝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52" name="角丸四角形吹き出し 51"/>
          <p:cNvSpPr/>
          <p:nvPr/>
        </p:nvSpPr>
        <p:spPr>
          <a:xfrm>
            <a:off x="9121213" y="3151974"/>
            <a:ext cx="2685977" cy="446041"/>
          </a:xfrm>
          <a:prstGeom prst="wedgeRoundRectCallout">
            <a:avLst>
              <a:gd name="adj1" fmla="val -72092"/>
              <a:gd name="adj2" fmla="val -2717"/>
              <a:gd name="adj3" fmla="val 16667"/>
            </a:avLst>
          </a:prstGeom>
          <a:solidFill>
            <a:schemeClr val="bg1"/>
          </a:solidFill>
          <a:ln>
            <a:solidFill>
              <a:srgbClr val="00B0F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900" kern="100" dirty="0">
                <a:solidFill>
                  <a:srgbClr val="00B0F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900" kern="100" dirty="0">
                <a:solidFill>
                  <a:srgbClr val="00B0F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公開することで不利益を被らないように、</a:t>
            </a:r>
          </a:p>
          <a:p>
            <a:pPr algn="just">
              <a:spcAft>
                <a:spcPts val="0"/>
              </a:spcAft>
            </a:pPr>
            <a:r>
              <a:rPr lang="ja-JP" altLang="en-US" sz="900" kern="100" dirty="0">
                <a:solidFill>
                  <a:srgbClr val="00B0F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記載可能な範囲を十分にご検討ください。</a:t>
            </a:r>
            <a:endParaRPr lang="ja-JP" sz="1050" kern="100" dirty="0">
              <a:solidFill>
                <a:srgbClr val="000000"/>
              </a:solidFill>
              <a:effectLst/>
              <a:latin typeface="Century" panose="02040604050505020304" pitchFamily="18" charset="0"/>
              <a:ea typeface="ＭＳ Ｐ明朝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675C2388-CA3D-45B6-BCBC-B911C2E66DC2}"/>
              </a:ext>
            </a:extLst>
          </p:cNvPr>
          <p:cNvSpPr txBox="1"/>
          <p:nvPr/>
        </p:nvSpPr>
        <p:spPr>
          <a:xfrm>
            <a:off x="664007" y="4615683"/>
            <a:ext cx="5660232" cy="738664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solidFill>
              <a:srgbClr val="385D8A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プログラム終了時に事業化の観点での振り返りを記載頂きます。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BACC6">
                  <a:lumMod val="75000"/>
                </a:srgbClr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開始時の記載内容に対して、終了時に「活動結果と成果」を記載頂きますので、開始時の記載内容にご留意ください（次スライド参照）。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BACC6">
                  <a:lumMod val="75000"/>
                </a:srgbClr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CD1FA41D-7901-4EDA-B8DD-0B43ED38F893}"/>
              </a:ext>
            </a:extLst>
          </p:cNvPr>
          <p:cNvSpPr txBox="1"/>
          <p:nvPr/>
        </p:nvSpPr>
        <p:spPr>
          <a:xfrm>
            <a:off x="830263" y="1653251"/>
            <a:ext cx="3523722" cy="954107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solidFill>
              <a:srgbClr val="385D8A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31859C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解決したい課題</a:t>
            </a:r>
            <a:r>
              <a:rPr lang="ja-JP" altLang="en-US" sz="1400" dirty="0">
                <a:solidFill>
                  <a:srgbClr val="31859C"/>
                </a:solidFill>
                <a:latin typeface="ＭＳ Ｐゴシック" panose="020B0600070205080204" pitchFamily="50" charset="-128"/>
              </a:rPr>
              <a:t>・提供する価値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31859C"/>
              </a:solidFill>
              <a:effectLst/>
              <a:uLnTx/>
              <a:uFillTx/>
              <a:latin typeface="ＭＳ Ｐゴシック" panose="020B0600070205080204" pitchFamily="50" charset="-128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31859C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背景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31859C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31859C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技術の独創性・新規性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31859C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を一般向けに分かりやすく記載してください。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BACC6">
                  <a:lumMod val="75000"/>
                </a:srgbClr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2BC9BF7-D9D5-42A5-9D8E-3AAF7F88B1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333" y="-8216"/>
            <a:ext cx="4829982" cy="407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 anchorCtr="0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SBIR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フェーズ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1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支援</a:t>
            </a:r>
          </a:p>
        </p:txBody>
      </p:sp>
      <p:sp>
        <p:nvSpPr>
          <p:cNvPr id="58" name="角丸四角形吹き出し 30">
            <a:extLst>
              <a:ext uri="{FF2B5EF4-FFF2-40B4-BE49-F238E27FC236}">
                <a16:creationId xmlns:a16="http://schemas.microsoft.com/office/drawing/2014/main" id="{C5C5C78D-899D-4E52-A7CB-25A0E39B9626}"/>
              </a:ext>
            </a:extLst>
          </p:cNvPr>
          <p:cNvSpPr/>
          <p:nvPr/>
        </p:nvSpPr>
        <p:spPr>
          <a:xfrm>
            <a:off x="5543439" y="2845450"/>
            <a:ext cx="2537612" cy="446041"/>
          </a:xfrm>
          <a:prstGeom prst="wedgeRoundRectCallout">
            <a:avLst>
              <a:gd name="adj1" fmla="val -68511"/>
              <a:gd name="adj2" fmla="val -18986"/>
              <a:gd name="adj3" fmla="val 16667"/>
            </a:avLst>
          </a:prstGeom>
          <a:solidFill>
            <a:schemeClr val="bg1"/>
          </a:solidFill>
          <a:ln>
            <a:solidFill>
              <a:srgbClr val="00B0F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900" kern="100" dirty="0">
                <a:solidFill>
                  <a:schemeClr val="accent3">
                    <a:lumMod val="75000"/>
                  </a:schemeClr>
                </a:solidFill>
                <a:effectLst/>
                <a:latin typeface="+mn-ea"/>
                <a:cs typeface="Times New Roman" panose="02020603050405020304" pitchFamily="18" charset="0"/>
              </a:rPr>
              <a:t>技術移転の場合：　想定する製品・波及効果</a:t>
            </a:r>
            <a:endParaRPr lang="en-US" altLang="ja-JP" sz="900" kern="100" dirty="0">
              <a:solidFill>
                <a:schemeClr val="accent3">
                  <a:lumMod val="75000"/>
                </a:schemeClr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900" kern="100" dirty="0">
                <a:solidFill>
                  <a:schemeClr val="accent3">
                    <a:lumMod val="75000"/>
                  </a:schemeClr>
                </a:solidFill>
                <a:effectLst/>
                <a:latin typeface="+mn-ea"/>
                <a:cs typeface="Times New Roman" panose="02020603050405020304" pitchFamily="18" charset="0"/>
              </a:rPr>
              <a:t>起業の場合：　ビジネスモデル</a:t>
            </a:r>
            <a:endParaRPr lang="ja-JP" sz="900" kern="100" dirty="0">
              <a:solidFill>
                <a:schemeClr val="accent3">
                  <a:lumMod val="75000"/>
                </a:schemeClr>
              </a:solidFill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59" name="角丸四角形吹き出し 29">
            <a:extLst>
              <a:ext uri="{FF2B5EF4-FFF2-40B4-BE49-F238E27FC236}">
                <a16:creationId xmlns:a16="http://schemas.microsoft.com/office/drawing/2014/main" id="{68FCFAD4-2945-49CE-A967-2FAFB18168CA}"/>
              </a:ext>
            </a:extLst>
          </p:cNvPr>
          <p:cNvSpPr/>
          <p:nvPr/>
        </p:nvSpPr>
        <p:spPr>
          <a:xfrm>
            <a:off x="-2903252" y="1331485"/>
            <a:ext cx="3381375" cy="457216"/>
          </a:xfrm>
          <a:prstGeom prst="wedgeRoundRectCallout">
            <a:avLst>
              <a:gd name="adj1" fmla="val 54950"/>
              <a:gd name="adj2" fmla="val -71465"/>
              <a:gd name="adj3" fmla="val 16667"/>
            </a:avLst>
          </a:prstGeom>
          <a:solidFill>
            <a:schemeClr val="bg1"/>
          </a:solidFill>
          <a:ln>
            <a:solidFill>
              <a:srgbClr val="00B0F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900" kern="100" dirty="0">
                <a:solidFill>
                  <a:schemeClr val="accent3">
                    <a:lumMod val="75000"/>
                  </a:schemeClr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900" kern="100" dirty="0">
                <a:solidFill>
                  <a:schemeClr val="accent3">
                    <a:lumMod val="75000"/>
                  </a:schemeClr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「元となる研究成果」「これをベースとして目指す新技術の内容」「その技術（研究成果ではなく、目指す技術）の特色」が概要</a:t>
            </a:r>
            <a:endParaRPr lang="ja-JP" sz="1050" kern="100" dirty="0">
              <a:solidFill>
                <a:schemeClr val="accent3">
                  <a:lumMod val="75000"/>
                </a:schemeClr>
              </a:solidFill>
              <a:effectLst/>
              <a:latin typeface="Century" panose="02040604050505020304" pitchFamily="18" charset="0"/>
              <a:ea typeface="ＭＳ Ｐ明朝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60" name="角丸四角形吹き出し 49">
            <a:extLst>
              <a:ext uri="{FF2B5EF4-FFF2-40B4-BE49-F238E27FC236}">
                <a16:creationId xmlns:a16="http://schemas.microsoft.com/office/drawing/2014/main" id="{B5593E82-6852-4656-B555-29A6C4D8B567}"/>
              </a:ext>
            </a:extLst>
          </p:cNvPr>
          <p:cNvSpPr/>
          <p:nvPr/>
        </p:nvSpPr>
        <p:spPr>
          <a:xfrm>
            <a:off x="-2875398" y="4737431"/>
            <a:ext cx="3381375" cy="304800"/>
          </a:xfrm>
          <a:prstGeom prst="wedgeRoundRectCallout">
            <a:avLst>
              <a:gd name="adj1" fmla="val 54678"/>
              <a:gd name="adj2" fmla="val -100301"/>
              <a:gd name="adj3" fmla="val 16667"/>
            </a:avLst>
          </a:prstGeom>
          <a:solidFill>
            <a:schemeClr val="bg1"/>
          </a:solidFill>
          <a:ln>
            <a:solidFill>
              <a:srgbClr val="00B0F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900" kern="100" dirty="0">
                <a:solidFill>
                  <a:schemeClr val="accent3">
                    <a:lumMod val="75000"/>
                  </a:schemeClr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900" kern="100" dirty="0">
                <a:solidFill>
                  <a:schemeClr val="accent3">
                    <a:lumMod val="75000"/>
                  </a:schemeClr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機密情報を含めない範囲で記載をお願いします。</a:t>
            </a:r>
            <a:endParaRPr lang="ja-JP" sz="1050" kern="100" dirty="0">
              <a:solidFill>
                <a:schemeClr val="accent3">
                  <a:lumMod val="75000"/>
                </a:schemeClr>
              </a:solidFill>
              <a:effectLst/>
              <a:latin typeface="Century" panose="02040604050505020304" pitchFamily="18" charset="0"/>
              <a:ea typeface="ＭＳ Ｐ明朝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61" name="角丸四角形吹き出し 30">
            <a:extLst>
              <a:ext uri="{FF2B5EF4-FFF2-40B4-BE49-F238E27FC236}">
                <a16:creationId xmlns:a16="http://schemas.microsoft.com/office/drawing/2014/main" id="{EA4917EC-A50D-4C1C-9973-A8B70C0B3D4B}"/>
              </a:ext>
            </a:extLst>
          </p:cNvPr>
          <p:cNvSpPr/>
          <p:nvPr/>
        </p:nvSpPr>
        <p:spPr>
          <a:xfrm>
            <a:off x="-2614265" y="3151974"/>
            <a:ext cx="2537612" cy="446041"/>
          </a:xfrm>
          <a:prstGeom prst="wedgeRoundRectCallout">
            <a:avLst>
              <a:gd name="adj1" fmla="val 74123"/>
              <a:gd name="adj2" fmla="val -87321"/>
              <a:gd name="adj3" fmla="val 16667"/>
            </a:avLst>
          </a:prstGeom>
          <a:solidFill>
            <a:schemeClr val="bg1"/>
          </a:solidFill>
          <a:ln>
            <a:solidFill>
              <a:srgbClr val="00B0F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900" kern="100" dirty="0">
                <a:solidFill>
                  <a:schemeClr val="accent3">
                    <a:lumMod val="75000"/>
                  </a:schemeClr>
                </a:solidFill>
                <a:effectLst/>
                <a:latin typeface="+mn-ea"/>
                <a:cs typeface="Times New Roman" panose="02020603050405020304" pitchFamily="18" charset="0"/>
              </a:rPr>
              <a:t>研究開発テーマとの関わりや解決イメージを含めて、記載をお願いします。</a:t>
            </a:r>
            <a:endParaRPr lang="ja-JP" sz="900" kern="100" dirty="0">
              <a:solidFill>
                <a:schemeClr val="accent3">
                  <a:lumMod val="75000"/>
                </a:schemeClr>
              </a:solidFill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011F9D5E-30E8-4893-B219-36B5A4DC58F9}"/>
              </a:ext>
            </a:extLst>
          </p:cNvPr>
          <p:cNvSpPr/>
          <p:nvPr/>
        </p:nvSpPr>
        <p:spPr>
          <a:xfrm>
            <a:off x="445369" y="2791500"/>
            <a:ext cx="4621081" cy="338554"/>
          </a:xfrm>
          <a:prstGeom prst="rect">
            <a:avLst/>
          </a:prstGeom>
          <a:solidFill>
            <a:srgbClr val="385D8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想定する製品・波及効果／ビジネスモデル（開始時）</a:t>
            </a:r>
          </a:p>
        </p:txBody>
      </p:sp>
    </p:spTree>
    <p:extLst>
      <p:ext uri="{BB962C8B-B14F-4D97-AF65-F5344CB8AC3E}">
        <p14:creationId xmlns:p14="http://schemas.microsoft.com/office/powerpoint/2010/main" val="3350887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8CB1CCF-BA89-4756-A05F-ED127442CE5D}"/>
              </a:ext>
            </a:extLst>
          </p:cNvPr>
          <p:cNvSpPr/>
          <p:nvPr/>
        </p:nvSpPr>
        <p:spPr>
          <a:xfrm>
            <a:off x="445049" y="654392"/>
            <a:ext cx="9331737" cy="377746"/>
          </a:xfrm>
          <a:prstGeom prst="rect">
            <a:avLst/>
          </a:prstGeom>
          <a:solidFill>
            <a:schemeClr val="bg1"/>
          </a:solidFill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D176BF8-21F3-4E48-B07A-E6C8649FEA10}"/>
              </a:ext>
            </a:extLst>
          </p:cNvPr>
          <p:cNvSpPr/>
          <p:nvPr/>
        </p:nvSpPr>
        <p:spPr>
          <a:xfrm>
            <a:off x="445048" y="1106357"/>
            <a:ext cx="6356377" cy="2371432"/>
          </a:xfrm>
          <a:prstGeom prst="rect">
            <a:avLst/>
          </a:prstGeom>
          <a:solidFill>
            <a:schemeClr val="bg1"/>
          </a:solidFill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EF0A2F8-8377-469D-9E0D-0BD9F78BFA26}"/>
              </a:ext>
            </a:extLst>
          </p:cNvPr>
          <p:cNvSpPr/>
          <p:nvPr/>
        </p:nvSpPr>
        <p:spPr>
          <a:xfrm>
            <a:off x="6874522" y="1074571"/>
            <a:ext cx="2902264" cy="2387973"/>
          </a:xfrm>
          <a:prstGeom prst="rect">
            <a:avLst/>
          </a:prstGeom>
          <a:solidFill>
            <a:schemeClr val="bg1"/>
          </a:solidFill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テキスト ボックス 6">
            <a:extLst>
              <a:ext uri="{FF2B5EF4-FFF2-40B4-BE49-F238E27FC236}">
                <a16:creationId xmlns:a16="http://schemas.microsoft.com/office/drawing/2014/main" id="{E24B03D3-285C-42BC-B7A9-65905EE899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734" y="323655"/>
            <a:ext cx="238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採択年度：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2024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年度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36016B1-8694-46CB-AD8A-EAFFFC7450B2}"/>
              </a:ext>
            </a:extLst>
          </p:cNvPr>
          <p:cNvSpPr/>
          <p:nvPr/>
        </p:nvSpPr>
        <p:spPr>
          <a:xfrm>
            <a:off x="445049" y="1119741"/>
            <a:ext cx="1790875" cy="338554"/>
          </a:xfrm>
          <a:prstGeom prst="rect">
            <a:avLst/>
          </a:prstGeom>
          <a:solidFill>
            <a:srgbClr val="385D8A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プロジェクトの概要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C719A5C-44EC-46AE-AB03-944D1FF03FCE}"/>
              </a:ext>
            </a:extLst>
          </p:cNvPr>
          <p:cNvSpPr/>
          <p:nvPr/>
        </p:nvSpPr>
        <p:spPr>
          <a:xfrm>
            <a:off x="6861045" y="1059891"/>
            <a:ext cx="2358142" cy="338554"/>
          </a:xfrm>
          <a:prstGeom prst="rect">
            <a:avLst/>
          </a:prstGeom>
          <a:solidFill>
            <a:srgbClr val="385D8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ビジネスモデル（終了時）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2D40D0E-8F07-439A-AB0C-C892E72FF097}"/>
              </a:ext>
            </a:extLst>
          </p:cNvPr>
          <p:cNvSpPr/>
          <p:nvPr/>
        </p:nvSpPr>
        <p:spPr>
          <a:xfrm>
            <a:off x="447295" y="654392"/>
            <a:ext cx="823373" cy="377746"/>
          </a:xfrm>
          <a:prstGeom prst="rect">
            <a:avLst/>
          </a:prstGeom>
          <a:solidFill>
            <a:srgbClr val="385D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課題名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8E96746-921C-4102-A4B7-4D4103FF4957}"/>
              </a:ext>
            </a:extLst>
          </p:cNvPr>
          <p:cNvSpPr/>
          <p:nvPr/>
        </p:nvSpPr>
        <p:spPr>
          <a:xfrm>
            <a:off x="605661" y="3766105"/>
            <a:ext cx="855209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41B47FE-8BCB-4760-9E84-91C5ADB36433}"/>
              </a:ext>
            </a:extLst>
          </p:cNvPr>
          <p:cNvSpPr/>
          <p:nvPr/>
        </p:nvSpPr>
        <p:spPr>
          <a:xfrm>
            <a:off x="601107" y="1458296"/>
            <a:ext cx="662929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～～～～～～～～～～～～～～～～～～～～～～～～～～～～～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～～～～～～～～～～～～～～～～～～～～～～～～～～～～～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～～～～～～～～～～～～～～～～～～～～～～～～～～～～～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～～～～～～～～～～～～～～～～～～～～～～～～～～～～～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～～～～～～～～～～～～～～～～～～～～～～～～～～～～～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DB5ED289-84DF-4E7E-B1C9-3DFE8BCB3AF7}"/>
              </a:ext>
            </a:extLst>
          </p:cNvPr>
          <p:cNvSpPr/>
          <p:nvPr/>
        </p:nvSpPr>
        <p:spPr>
          <a:xfrm>
            <a:off x="7498765" y="13269"/>
            <a:ext cx="202336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（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2025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年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3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月時点）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36C7F91-F35F-45DA-9D80-A0D9CF7C961A}"/>
              </a:ext>
            </a:extLst>
          </p:cNvPr>
          <p:cNvSpPr txBox="1"/>
          <p:nvPr/>
        </p:nvSpPr>
        <p:spPr>
          <a:xfrm>
            <a:off x="792708" y="1534994"/>
            <a:ext cx="3523722" cy="1169551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solidFill>
              <a:srgbClr val="385D8A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ja-JP" altLang="en-US" sz="1400" dirty="0">
                <a:solidFill>
                  <a:srgbClr val="31859C"/>
                </a:solidFill>
                <a:latin typeface="ＭＳ Ｐゴシック" panose="020B0600070205080204" pitchFamily="50" charset="-128"/>
              </a:rPr>
              <a:t>解決したい課題</a:t>
            </a:r>
            <a:endParaRPr lang="en-US" altLang="ja-JP" sz="1400" dirty="0">
              <a:solidFill>
                <a:srgbClr val="31859C"/>
              </a:solidFill>
              <a:latin typeface="ＭＳ Ｐゴシック" panose="020B0600070205080204" pitchFamily="50" charset="-128"/>
            </a:endParaRP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ja-JP" altLang="en-US" sz="1400" dirty="0">
                <a:solidFill>
                  <a:srgbClr val="31859C"/>
                </a:solidFill>
                <a:latin typeface="ＭＳ Ｐゴシック" panose="020B0600070205080204" pitchFamily="50" charset="-128"/>
              </a:rPr>
              <a:t>提供する価値</a:t>
            </a:r>
            <a:endParaRPr lang="en-US" altLang="ja-JP" sz="1400" dirty="0">
              <a:solidFill>
                <a:srgbClr val="31859C"/>
              </a:solidFill>
              <a:latin typeface="ＭＳ Ｐゴシック" panose="020B0600070205080204" pitchFamily="50" charset="-128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31859C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背景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31859C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31859C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技術独創性・新規性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31859C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31859C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を一般向けに分かりやすく記載してください。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31859C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F72D631C-1804-45B6-B1F7-512774F4A10B}"/>
              </a:ext>
            </a:extLst>
          </p:cNvPr>
          <p:cNvSpPr/>
          <p:nvPr/>
        </p:nvSpPr>
        <p:spPr>
          <a:xfrm>
            <a:off x="2902917" y="64236"/>
            <a:ext cx="2978433" cy="937257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終了時記載例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4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24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参考</a:t>
            </a:r>
            <a:r>
              <a:rPr lang="en-US" altLang="ja-JP" sz="240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0127CEF-47D7-4790-8041-32F528F94C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0982" y="247965"/>
            <a:ext cx="4302685" cy="348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 anchorCtr="0">
            <a:norm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研究代表者：○○大学○○科　准教授　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XXXX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865F28DE-B471-4574-856A-6CCE459FA055}"/>
              </a:ext>
            </a:extLst>
          </p:cNvPr>
          <p:cNvSpPr/>
          <p:nvPr/>
        </p:nvSpPr>
        <p:spPr>
          <a:xfrm>
            <a:off x="459736" y="5179214"/>
            <a:ext cx="9328390" cy="1541566"/>
          </a:xfrm>
          <a:prstGeom prst="rect">
            <a:avLst/>
          </a:prstGeom>
          <a:solidFill>
            <a:schemeClr val="bg1"/>
          </a:solidFill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EE607F4B-2EBE-42AF-8B7D-42E6F229C5DF}"/>
              </a:ext>
            </a:extLst>
          </p:cNvPr>
          <p:cNvSpPr/>
          <p:nvPr/>
        </p:nvSpPr>
        <p:spPr>
          <a:xfrm>
            <a:off x="615793" y="5476664"/>
            <a:ext cx="855209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0CF06B77-CF62-40FC-BB9C-D69CE1FD3E5D}"/>
              </a:ext>
            </a:extLst>
          </p:cNvPr>
          <p:cNvSpPr txBox="1"/>
          <p:nvPr/>
        </p:nvSpPr>
        <p:spPr>
          <a:xfrm>
            <a:off x="659965" y="6051557"/>
            <a:ext cx="6356297" cy="738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solidFill>
              <a:srgbClr val="385D8A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今後の事業化に向けた活動予定（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202x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年起業予定、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202x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年度○○事業（フェーズ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2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事業、その他の起業支援プログラムなど）応募予定、等）を一般向けに分かりやすく記載してください。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BACC6">
                  <a:lumMod val="75000"/>
                </a:srgbClr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831734CF-4DC2-4BCA-BE2F-10571C9AAA16}"/>
              </a:ext>
            </a:extLst>
          </p:cNvPr>
          <p:cNvSpPr/>
          <p:nvPr/>
        </p:nvSpPr>
        <p:spPr>
          <a:xfrm>
            <a:off x="461325" y="5170951"/>
            <a:ext cx="3018775" cy="338554"/>
          </a:xfrm>
          <a:prstGeom prst="rect">
            <a:avLst/>
          </a:prstGeom>
          <a:solidFill>
            <a:srgbClr val="385D8A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今後の事業化に向けた活動予定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80ABCA80-7D37-478D-AC84-1309866DCC78}"/>
              </a:ext>
            </a:extLst>
          </p:cNvPr>
          <p:cNvSpPr/>
          <p:nvPr/>
        </p:nvSpPr>
        <p:spPr>
          <a:xfrm>
            <a:off x="445048" y="3547620"/>
            <a:ext cx="9343078" cy="1584932"/>
          </a:xfrm>
          <a:prstGeom prst="rect">
            <a:avLst/>
          </a:prstGeom>
          <a:solidFill>
            <a:schemeClr val="bg1"/>
          </a:solidFill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9C491794-BFDC-4E4E-AB44-D1CC4E497FA6}"/>
              </a:ext>
            </a:extLst>
          </p:cNvPr>
          <p:cNvSpPr/>
          <p:nvPr/>
        </p:nvSpPr>
        <p:spPr>
          <a:xfrm>
            <a:off x="463992" y="3556854"/>
            <a:ext cx="1826141" cy="338554"/>
          </a:xfrm>
          <a:prstGeom prst="rect">
            <a:avLst/>
          </a:prstGeom>
          <a:solidFill>
            <a:srgbClr val="385D8A"/>
          </a:solidFill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活動計画（開始時）</a:t>
            </a: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FDFD3DDD-D47B-47EB-B3C4-0684B6301CF2}"/>
              </a:ext>
            </a:extLst>
          </p:cNvPr>
          <p:cNvSpPr/>
          <p:nvPr/>
        </p:nvSpPr>
        <p:spPr>
          <a:xfrm>
            <a:off x="542347" y="3933807"/>
            <a:ext cx="352839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～～～～～～～～～～～～～～～～～～～～～～～～～～～～～～～～～～～～～～～～～～～～～～～～～～～～～～～～～～～～～～～～</a:t>
            </a:r>
          </a:p>
        </p:txBody>
      </p:sp>
      <p:sp>
        <p:nvSpPr>
          <p:cNvPr id="41" name="右矢印 31">
            <a:extLst>
              <a:ext uri="{FF2B5EF4-FFF2-40B4-BE49-F238E27FC236}">
                <a16:creationId xmlns:a16="http://schemas.microsoft.com/office/drawing/2014/main" id="{F9216A50-B67E-4E00-B366-DBC64C12D5A5}"/>
              </a:ext>
            </a:extLst>
          </p:cNvPr>
          <p:cNvSpPr/>
          <p:nvPr/>
        </p:nvSpPr>
        <p:spPr>
          <a:xfrm>
            <a:off x="4063812" y="4450976"/>
            <a:ext cx="559710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B9454BA7-D0D9-4293-B976-02F97280EACC}"/>
              </a:ext>
            </a:extLst>
          </p:cNvPr>
          <p:cNvSpPr/>
          <p:nvPr/>
        </p:nvSpPr>
        <p:spPr>
          <a:xfrm>
            <a:off x="4304201" y="3562558"/>
            <a:ext cx="2393604" cy="338554"/>
          </a:xfrm>
          <a:prstGeom prst="rect">
            <a:avLst/>
          </a:prstGeom>
          <a:solidFill>
            <a:srgbClr val="385D8A"/>
          </a:solidFill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活動結果と成果（終了時）</a:t>
            </a:r>
          </a:p>
        </p:txBody>
      </p:sp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4C5880D5-9D5E-4912-98B7-4A1CCBFAD492}"/>
              </a:ext>
            </a:extLst>
          </p:cNvPr>
          <p:cNvCxnSpPr>
            <a:cxnSpLocks/>
          </p:cNvCxnSpPr>
          <p:nvPr/>
        </p:nvCxnSpPr>
        <p:spPr>
          <a:xfrm>
            <a:off x="4311738" y="3554504"/>
            <a:ext cx="0" cy="1578048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B9D9B208-88E4-403A-A10C-0F641A4264EF}"/>
              </a:ext>
            </a:extLst>
          </p:cNvPr>
          <p:cNvSpPr/>
          <p:nvPr/>
        </p:nvSpPr>
        <p:spPr>
          <a:xfrm>
            <a:off x="4343667" y="4091770"/>
            <a:ext cx="352839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～～～～～～～～～～～～～～～～～～～～～～～～～～～～～～～～～～～～～～～～～～～～～～～～～～～～～～～～～～～～～～～～</a:t>
            </a: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592612B1-AC6F-428C-8A85-BDCD7936D6FA}"/>
              </a:ext>
            </a:extLst>
          </p:cNvPr>
          <p:cNvSpPr/>
          <p:nvPr/>
        </p:nvSpPr>
        <p:spPr>
          <a:xfrm>
            <a:off x="6916468" y="2488680"/>
            <a:ext cx="22379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～～～～～～～～～～～～～～～～～～～～～～</a:t>
            </a:r>
          </a:p>
        </p:txBody>
      </p:sp>
      <p:pic>
        <p:nvPicPr>
          <p:cNvPr id="38" name="図 3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1663" y="2155643"/>
            <a:ext cx="1898335" cy="1260613"/>
          </a:xfrm>
          <a:prstGeom prst="rect">
            <a:avLst/>
          </a:prstGeom>
        </p:spPr>
      </p:pic>
      <p:sp>
        <p:nvSpPr>
          <p:cNvPr id="40" name="角丸四角形吹き出し 39"/>
          <p:cNvSpPr/>
          <p:nvPr/>
        </p:nvSpPr>
        <p:spPr>
          <a:xfrm>
            <a:off x="3292909" y="3151118"/>
            <a:ext cx="3381375" cy="304800"/>
          </a:xfrm>
          <a:prstGeom prst="wedgeRoundRectCallout">
            <a:avLst>
              <a:gd name="adj1" fmla="val -6740"/>
              <a:gd name="adj2" fmla="val -109860"/>
              <a:gd name="adj3" fmla="val 16667"/>
            </a:avLst>
          </a:prstGeom>
          <a:solidFill>
            <a:schemeClr val="bg1"/>
          </a:solidFill>
          <a:ln>
            <a:solidFill>
              <a:srgbClr val="00B0F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900" kern="100" dirty="0">
                <a:solidFill>
                  <a:srgbClr val="00B0F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900" kern="100" dirty="0">
                <a:solidFill>
                  <a:srgbClr val="00B0F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図表を適宜活用し、わかりやすい説明としてください。</a:t>
            </a:r>
            <a:endParaRPr lang="ja-JP" sz="1050" kern="100" dirty="0">
              <a:solidFill>
                <a:srgbClr val="000000"/>
              </a:solidFill>
              <a:effectLst/>
              <a:latin typeface="Century" panose="02040604050505020304" pitchFamily="18" charset="0"/>
              <a:ea typeface="ＭＳ Ｐ明朝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44" name="角丸四角形吹き出し 43"/>
          <p:cNvSpPr/>
          <p:nvPr/>
        </p:nvSpPr>
        <p:spPr>
          <a:xfrm>
            <a:off x="9279492" y="2715152"/>
            <a:ext cx="2685977" cy="446041"/>
          </a:xfrm>
          <a:prstGeom prst="wedgeRoundRectCallout">
            <a:avLst>
              <a:gd name="adj1" fmla="val -72092"/>
              <a:gd name="adj2" fmla="val -2717"/>
              <a:gd name="adj3" fmla="val 16667"/>
            </a:avLst>
          </a:prstGeom>
          <a:solidFill>
            <a:schemeClr val="bg1"/>
          </a:solidFill>
          <a:ln>
            <a:solidFill>
              <a:srgbClr val="00B0F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900" kern="100" dirty="0">
                <a:solidFill>
                  <a:srgbClr val="00B0F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900" kern="100" dirty="0">
                <a:solidFill>
                  <a:srgbClr val="00B0F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公開することで不利益を被らないように、</a:t>
            </a:r>
          </a:p>
          <a:p>
            <a:pPr algn="just">
              <a:spcAft>
                <a:spcPts val="0"/>
              </a:spcAft>
            </a:pPr>
            <a:r>
              <a:rPr lang="ja-JP" altLang="en-US" sz="900" kern="100" dirty="0">
                <a:solidFill>
                  <a:srgbClr val="00B0F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記載可能な範囲を十分にご検討ください。</a:t>
            </a:r>
            <a:endParaRPr lang="ja-JP" sz="1050" kern="100" dirty="0">
              <a:solidFill>
                <a:srgbClr val="000000"/>
              </a:solidFill>
              <a:effectLst/>
              <a:latin typeface="Century" panose="02040604050505020304" pitchFamily="18" charset="0"/>
              <a:ea typeface="ＭＳ Ｐ明朝" panose="02020600040205080304" pitchFamily="18" charset="-128"/>
              <a:cs typeface="Times New Roman" panose="02020603050405020304" pitchFamily="18" charset="0"/>
            </a:endParaRPr>
          </a:p>
        </p:txBody>
      </p:sp>
      <p:grpSp>
        <p:nvGrpSpPr>
          <p:cNvPr id="45" name="グループ化 44"/>
          <p:cNvGrpSpPr/>
          <p:nvPr/>
        </p:nvGrpSpPr>
        <p:grpSpPr>
          <a:xfrm>
            <a:off x="493300" y="4149205"/>
            <a:ext cx="1796833" cy="842150"/>
            <a:chOff x="7823704" y="817998"/>
            <a:chExt cx="1796833" cy="842150"/>
          </a:xfrm>
        </p:grpSpPr>
        <p:sp>
          <p:nvSpPr>
            <p:cNvPr id="51" name="正方形/長方形 50">
              <a:extLst>
                <a:ext uri="{FF2B5EF4-FFF2-40B4-BE49-F238E27FC236}">
                  <a16:creationId xmlns:a16="http://schemas.microsoft.com/office/drawing/2014/main" id="{28791FAB-2326-496E-8984-E50718D21820}"/>
                </a:ext>
              </a:extLst>
            </p:cNvPr>
            <p:cNvSpPr/>
            <p:nvPr/>
          </p:nvSpPr>
          <p:spPr>
            <a:xfrm>
              <a:off x="7823704" y="817998"/>
              <a:ext cx="1796833" cy="8421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  <a:latin typeface="+mn-ea"/>
              </a:endParaRPr>
            </a:p>
          </p:txBody>
        </p:sp>
        <p:grpSp>
          <p:nvGrpSpPr>
            <p:cNvPr id="52" name="グループ化 51"/>
            <p:cNvGrpSpPr/>
            <p:nvPr/>
          </p:nvGrpSpPr>
          <p:grpSpPr>
            <a:xfrm>
              <a:off x="7995233" y="985401"/>
              <a:ext cx="1416681" cy="635561"/>
              <a:chOff x="7995233" y="985401"/>
              <a:chExt cx="1416681" cy="635561"/>
            </a:xfrm>
          </p:grpSpPr>
          <p:sp>
            <p:nvSpPr>
              <p:cNvPr id="53" name="楕円 52"/>
              <p:cNvSpPr/>
              <p:nvPr/>
            </p:nvSpPr>
            <p:spPr>
              <a:xfrm>
                <a:off x="8624027" y="985401"/>
                <a:ext cx="167053" cy="17881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4" name="楕円 53"/>
              <p:cNvSpPr/>
              <p:nvPr/>
            </p:nvSpPr>
            <p:spPr>
              <a:xfrm>
                <a:off x="8954949" y="1421005"/>
                <a:ext cx="167053" cy="178814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5" name="楕円 54"/>
              <p:cNvSpPr/>
              <p:nvPr/>
            </p:nvSpPr>
            <p:spPr>
              <a:xfrm>
                <a:off x="8305800" y="1404960"/>
                <a:ext cx="167053" cy="178814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56" name="直線コネクタ 55"/>
              <p:cNvCxnSpPr>
                <a:stCxn id="53" idx="5"/>
                <a:endCxn id="54" idx="1"/>
              </p:cNvCxnSpPr>
              <p:nvPr/>
            </p:nvCxnSpPr>
            <p:spPr>
              <a:xfrm>
                <a:off x="8766616" y="1138028"/>
                <a:ext cx="212797" cy="30916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7" name="直線コネクタ 56"/>
              <p:cNvCxnSpPr>
                <a:stCxn id="53" idx="3"/>
                <a:endCxn id="55" idx="7"/>
              </p:cNvCxnSpPr>
              <p:nvPr/>
            </p:nvCxnSpPr>
            <p:spPr>
              <a:xfrm flipH="1">
                <a:off x="8448389" y="1138028"/>
                <a:ext cx="200102" cy="29311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8" name="直線コネクタ 57"/>
              <p:cNvCxnSpPr>
                <a:stCxn id="54" idx="2"/>
                <a:endCxn id="55" idx="6"/>
              </p:cNvCxnSpPr>
              <p:nvPr/>
            </p:nvCxnSpPr>
            <p:spPr>
              <a:xfrm flipH="1" flipV="1">
                <a:off x="8472853" y="1494367"/>
                <a:ext cx="482096" cy="1604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" name="直線コネクタ 58"/>
              <p:cNvCxnSpPr/>
              <p:nvPr/>
            </p:nvCxnSpPr>
            <p:spPr>
              <a:xfrm rot="-180000" flipH="1" flipV="1">
                <a:off x="9214682" y="1543342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" name="直線コネクタ 59"/>
              <p:cNvCxnSpPr/>
              <p:nvPr/>
            </p:nvCxnSpPr>
            <p:spPr>
              <a:xfrm rot="-180000" flipH="1" flipV="1">
                <a:off x="9214682" y="1573476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1" name="直線コネクタ 60"/>
              <p:cNvCxnSpPr/>
              <p:nvPr/>
            </p:nvCxnSpPr>
            <p:spPr>
              <a:xfrm rot="-180000" flipH="1" flipV="1">
                <a:off x="9214683" y="1612940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2" name="直線コネクタ 61"/>
              <p:cNvCxnSpPr/>
              <p:nvPr/>
            </p:nvCxnSpPr>
            <p:spPr>
              <a:xfrm rot="-180000" flipH="1" flipV="1">
                <a:off x="8914808" y="1073075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3" name="直線コネクタ 62"/>
              <p:cNvCxnSpPr/>
              <p:nvPr/>
            </p:nvCxnSpPr>
            <p:spPr>
              <a:xfrm rot="-180000" flipH="1" flipV="1">
                <a:off x="8914808" y="1103209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4" name="直線コネクタ 63"/>
              <p:cNvCxnSpPr/>
              <p:nvPr/>
            </p:nvCxnSpPr>
            <p:spPr>
              <a:xfrm rot="-180000" flipH="1" flipV="1">
                <a:off x="8914809" y="1142673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5" name="直線コネクタ 64"/>
              <p:cNvCxnSpPr/>
              <p:nvPr/>
            </p:nvCxnSpPr>
            <p:spPr>
              <a:xfrm rot="-180000" flipH="1" flipV="1">
                <a:off x="7995233" y="1455411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6" name="直線コネクタ 65"/>
              <p:cNvCxnSpPr/>
              <p:nvPr/>
            </p:nvCxnSpPr>
            <p:spPr>
              <a:xfrm rot="-180000" flipH="1" flipV="1">
                <a:off x="7995233" y="1485545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7" name="直線コネクタ 66"/>
              <p:cNvCxnSpPr/>
              <p:nvPr/>
            </p:nvCxnSpPr>
            <p:spPr>
              <a:xfrm rot="-180000" flipH="1" flipV="1">
                <a:off x="7995234" y="1525009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68" name="角丸四角形吹き出し 67"/>
          <p:cNvSpPr/>
          <p:nvPr/>
        </p:nvSpPr>
        <p:spPr>
          <a:xfrm>
            <a:off x="-3132047" y="3859777"/>
            <a:ext cx="3381375" cy="304800"/>
          </a:xfrm>
          <a:prstGeom prst="wedgeRoundRectCallout">
            <a:avLst>
              <a:gd name="adj1" fmla="val 59337"/>
              <a:gd name="adj2" fmla="val -67360"/>
              <a:gd name="adj3" fmla="val 16667"/>
            </a:avLst>
          </a:prstGeom>
          <a:solidFill>
            <a:schemeClr val="bg1"/>
          </a:solidFill>
          <a:ln>
            <a:solidFill>
              <a:srgbClr val="00B0F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900" kern="100" dirty="0">
                <a:solidFill>
                  <a:srgbClr val="00B0F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900" kern="100" dirty="0">
                <a:solidFill>
                  <a:srgbClr val="00B0F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図表を適宜活用し、わかりやすい説明としてください。</a:t>
            </a:r>
            <a:endParaRPr lang="ja-JP" sz="1050" kern="100" dirty="0">
              <a:solidFill>
                <a:srgbClr val="000000"/>
              </a:solidFill>
              <a:effectLst/>
              <a:latin typeface="Century" panose="02040604050505020304" pitchFamily="18" charset="0"/>
              <a:ea typeface="ＭＳ Ｐ明朝" panose="02020600040205080304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69" name="図 6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5819" y="4037480"/>
            <a:ext cx="1507152" cy="1000843"/>
          </a:xfrm>
          <a:prstGeom prst="rect">
            <a:avLst/>
          </a:prstGeom>
        </p:spPr>
      </p:pic>
      <p:sp>
        <p:nvSpPr>
          <p:cNvPr id="70" name="角丸四角形吹き出し 69"/>
          <p:cNvSpPr/>
          <p:nvPr/>
        </p:nvSpPr>
        <p:spPr>
          <a:xfrm>
            <a:off x="9513667" y="4579154"/>
            <a:ext cx="3381375" cy="304800"/>
          </a:xfrm>
          <a:prstGeom prst="wedgeRoundRectCallout">
            <a:avLst>
              <a:gd name="adj1" fmla="val -72092"/>
              <a:gd name="adj2" fmla="val -2717"/>
              <a:gd name="adj3" fmla="val 16667"/>
            </a:avLst>
          </a:prstGeom>
          <a:solidFill>
            <a:schemeClr val="bg1"/>
          </a:solidFill>
          <a:ln>
            <a:solidFill>
              <a:srgbClr val="00B0F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900" kern="100" dirty="0">
                <a:solidFill>
                  <a:srgbClr val="00B0F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900" kern="100" dirty="0">
                <a:solidFill>
                  <a:srgbClr val="00B0F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図表を適宜活用し、わかりやすい説明としてください。</a:t>
            </a:r>
            <a:endParaRPr lang="ja-JP" sz="1050" kern="100" dirty="0">
              <a:solidFill>
                <a:srgbClr val="000000"/>
              </a:solidFill>
              <a:effectLst/>
              <a:latin typeface="Century" panose="02040604050505020304" pitchFamily="18" charset="0"/>
              <a:ea typeface="ＭＳ Ｐ明朝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A511684A-74A8-49A6-BD92-1ECD52BC96FB}"/>
              </a:ext>
            </a:extLst>
          </p:cNvPr>
          <p:cNvSpPr txBox="1"/>
          <p:nvPr/>
        </p:nvSpPr>
        <p:spPr>
          <a:xfrm>
            <a:off x="4386838" y="3924059"/>
            <a:ext cx="4696133" cy="46166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solidFill>
              <a:srgbClr val="385D8A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どのような活動を行ったか。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4BACC6">
                  <a:lumMod val="75000"/>
                </a:srgbClr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本プロジェクトによってどのような成果が出たか。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4BACC6">
                  <a:lumMod val="75000"/>
                </a:srgbClr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71" name="グループ化 70"/>
          <p:cNvGrpSpPr/>
          <p:nvPr/>
        </p:nvGrpSpPr>
        <p:grpSpPr>
          <a:xfrm>
            <a:off x="7278984" y="5471017"/>
            <a:ext cx="1796833" cy="842150"/>
            <a:chOff x="7823704" y="817998"/>
            <a:chExt cx="1796833" cy="842150"/>
          </a:xfrm>
        </p:grpSpPr>
        <p:sp>
          <p:nvSpPr>
            <p:cNvPr id="72" name="正方形/長方形 71">
              <a:extLst>
                <a:ext uri="{FF2B5EF4-FFF2-40B4-BE49-F238E27FC236}">
                  <a16:creationId xmlns:a16="http://schemas.microsoft.com/office/drawing/2014/main" id="{28791FAB-2326-496E-8984-E50718D21820}"/>
                </a:ext>
              </a:extLst>
            </p:cNvPr>
            <p:cNvSpPr/>
            <p:nvPr/>
          </p:nvSpPr>
          <p:spPr>
            <a:xfrm>
              <a:off x="7823704" y="817998"/>
              <a:ext cx="1796833" cy="8421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  <a:latin typeface="+mn-ea"/>
              </a:endParaRPr>
            </a:p>
          </p:txBody>
        </p:sp>
        <p:grpSp>
          <p:nvGrpSpPr>
            <p:cNvPr id="73" name="グループ化 72"/>
            <p:cNvGrpSpPr/>
            <p:nvPr/>
          </p:nvGrpSpPr>
          <p:grpSpPr>
            <a:xfrm>
              <a:off x="7995233" y="985401"/>
              <a:ext cx="1416681" cy="635561"/>
              <a:chOff x="7995233" y="985401"/>
              <a:chExt cx="1416681" cy="635561"/>
            </a:xfrm>
          </p:grpSpPr>
          <p:sp>
            <p:nvSpPr>
              <p:cNvPr id="74" name="楕円 73"/>
              <p:cNvSpPr/>
              <p:nvPr/>
            </p:nvSpPr>
            <p:spPr>
              <a:xfrm>
                <a:off x="8624027" y="985401"/>
                <a:ext cx="167053" cy="17881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5" name="楕円 74"/>
              <p:cNvSpPr/>
              <p:nvPr/>
            </p:nvSpPr>
            <p:spPr>
              <a:xfrm>
                <a:off x="8954949" y="1421005"/>
                <a:ext cx="167053" cy="178814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6" name="楕円 75"/>
              <p:cNvSpPr/>
              <p:nvPr/>
            </p:nvSpPr>
            <p:spPr>
              <a:xfrm>
                <a:off x="8305800" y="1404960"/>
                <a:ext cx="167053" cy="178814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77" name="直線コネクタ 76"/>
              <p:cNvCxnSpPr>
                <a:stCxn id="74" idx="5"/>
                <a:endCxn id="75" idx="1"/>
              </p:cNvCxnSpPr>
              <p:nvPr/>
            </p:nvCxnSpPr>
            <p:spPr>
              <a:xfrm>
                <a:off x="8766616" y="1138028"/>
                <a:ext cx="212797" cy="30916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8" name="直線コネクタ 77"/>
              <p:cNvCxnSpPr>
                <a:stCxn id="74" idx="3"/>
                <a:endCxn id="76" idx="7"/>
              </p:cNvCxnSpPr>
              <p:nvPr/>
            </p:nvCxnSpPr>
            <p:spPr>
              <a:xfrm flipH="1">
                <a:off x="8448389" y="1138028"/>
                <a:ext cx="200102" cy="29311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9" name="直線コネクタ 78"/>
              <p:cNvCxnSpPr>
                <a:stCxn id="75" idx="2"/>
                <a:endCxn id="76" idx="6"/>
              </p:cNvCxnSpPr>
              <p:nvPr/>
            </p:nvCxnSpPr>
            <p:spPr>
              <a:xfrm flipH="1" flipV="1">
                <a:off x="8472853" y="1494367"/>
                <a:ext cx="482096" cy="1604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0" name="直線コネクタ 79"/>
              <p:cNvCxnSpPr/>
              <p:nvPr/>
            </p:nvCxnSpPr>
            <p:spPr>
              <a:xfrm rot="-180000" flipH="1" flipV="1">
                <a:off x="9214682" y="1543342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1" name="直線コネクタ 80"/>
              <p:cNvCxnSpPr/>
              <p:nvPr/>
            </p:nvCxnSpPr>
            <p:spPr>
              <a:xfrm rot="-180000" flipH="1" flipV="1">
                <a:off x="9214682" y="1573476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2" name="直線コネクタ 81"/>
              <p:cNvCxnSpPr/>
              <p:nvPr/>
            </p:nvCxnSpPr>
            <p:spPr>
              <a:xfrm rot="-180000" flipH="1" flipV="1">
                <a:off x="9214683" y="1612940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3" name="直線コネクタ 82"/>
              <p:cNvCxnSpPr/>
              <p:nvPr/>
            </p:nvCxnSpPr>
            <p:spPr>
              <a:xfrm rot="-180000" flipH="1" flipV="1">
                <a:off x="8914808" y="1073075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4" name="直線コネクタ 83"/>
              <p:cNvCxnSpPr/>
              <p:nvPr/>
            </p:nvCxnSpPr>
            <p:spPr>
              <a:xfrm rot="-180000" flipH="1" flipV="1">
                <a:off x="8914808" y="1103209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5" name="直線コネクタ 84"/>
              <p:cNvCxnSpPr/>
              <p:nvPr/>
            </p:nvCxnSpPr>
            <p:spPr>
              <a:xfrm rot="-180000" flipH="1" flipV="1">
                <a:off x="8914809" y="1142673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6" name="直線コネクタ 85"/>
              <p:cNvCxnSpPr/>
              <p:nvPr/>
            </p:nvCxnSpPr>
            <p:spPr>
              <a:xfrm rot="-180000" flipH="1" flipV="1">
                <a:off x="7995233" y="1455411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7" name="直線コネクタ 86"/>
              <p:cNvCxnSpPr/>
              <p:nvPr/>
            </p:nvCxnSpPr>
            <p:spPr>
              <a:xfrm rot="-180000" flipH="1" flipV="1">
                <a:off x="7995233" y="1485545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8" name="直線コネクタ 87"/>
              <p:cNvCxnSpPr/>
              <p:nvPr/>
            </p:nvCxnSpPr>
            <p:spPr>
              <a:xfrm rot="-180000" flipH="1" flipV="1">
                <a:off x="7995234" y="1525009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89" name="角丸四角形吹き出し 88"/>
          <p:cNvSpPr/>
          <p:nvPr/>
        </p:nvSpPr>
        <p:spPr>
          <a:xfrm>
            <a:off x="8823275" y="5475767"/>
            <a:ext cx="3381375" cy="304800"/>
          </a:xfrm>
          <a:prstGeom prst="wedgeRoundRectCallout">
            <a:avLst>
              <a:gd name="adj1" fmla="val -72092"/>
              <a:gd name="adj2" fmla="val -2717"/>
              <a:gd name="adj3" fmla="val 16667"/>
            </a:avLst>
          </a:prstGeom>
          <a:solidFill>
            <a:schemeClr val="bg1"/>
          </a:solidFill>
          <a:ln>
            <a:solidFill>
              <a:srgbClr val="00B0F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900" kern="100" dirty="0">
                <a:solidFill>
                  <a:srgbClr val="00B0F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900" kern="100" dirty="0">
                <a:solidFill>
                  <a:srgbClr val="00B0F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図表を適宜活用し、わかりやすい説明としてください。</a:t>
            </a:r>
            <a:endParaRPr lang="ja-JP" sz="1050" kern="100" dirty="0">
              <a:solidFill>
                <a:srgbClr val="000000"/>
              </a:solidFill>
              <a:effectLst/>
              <a:latin typeface="Century" panose="02040604050505020304" pitchFamily="18" charset="0"/>
              <a:ea typeface="ＭＳ Ｐ明朝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91" name="角丸四角形吹き出し 49">
            <a:extLst>
              <a:ext uri="{FF2B5EF4-FFF2-40B4-BE49-F238E27FC236}">
                <a16:creationId xmlns:a16="http://schemas.microsoft.com/office/drawing/2014/main" id="{D74C21B5-2606-4D41-802E-871378867185}"/>
              </a:ext>
            </a:extLst>
          </p:cNvPr>
          <p:cNvSpPr/>
          <p:nvPr/>
        </p:nvSpPr>
        <p:spPr>
          <a:xfrm>
            <a:off x="4499272" y="5041005"/>
            <a:ext cx="4563068" cy="345243"/>
          </a:xfrm>
          <a:prstGeom prst="wedgeRoundRectCallout">
            <a:avLst>
              <a:gd name="adj1" fmla="val -39966"/>
              <a:gd name="adj2" fmla="val -105602"/>
              <a:gd name="adj3" fmla="val 16667"/>
            </a:avLst>
          </a:prstGeom>
          <a:solidFill>
            <a:schemeClr val="bg1"/>
          </a:solidFill>
          <a:ln>
            <a:solidFill>
              <a:srgbClr val="00B0F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000" kern="100" dirty="0">
                <a:solidFill>
                  <a:srgbClr val="00B0F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・事業化に向けて、途中見直した活動計画、気づきの観点からご記入ください</a:t>
            </a:r>
          </a:p>
        </p:txBody>
      </p:sp>
      <p:grpSp>
        <p:nvGrpSpPr>
          <p:cNvPr id="90" name="グループ化 89"/>
          <p:cNvGrpSpPr/>
          <p:nvPr/>
        </p:nvGrpSpPr>
        <p:grpSpPr>
          <a:xfrm>
            <a:off x="7169619" y="1533109"/>
            <a:ext cx="1796833" cy="842150"/>
            <a:chOff x="7823704" y="817998"/>
            <a:chExt cx="1796833" cy="842150"/>
          </a:xfrm>
        </p:grpSpPr>
        <p:sp>
          <p:nvSpPr>
            <p:cNvPr id="92" name="正方形/長方形 91">
              <a:extLst>
                <a:ext uri="{FF2B5EF4-FFF2-40B4-BE49-F238E27FC236}">
                  <a16:creationId xmlns:a16="http://schemas.microsoft.com/office/drawing/2014/main" id="{28791FAB-2326-496E-8984-E50718D21820}"/>
                </a:ext>
              </a:extLst>
            </p:cNvPr>
            <p:cNvSpPr/>
            <p:nvPr/>
          </p:nvSpPr>
          <p:spPr>
            <a:xfrm>
              <a:off x="7823704" y="817998"/>
              <a:ext cx="1796833" cy="8421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  <a:latin typeface="+mn-ea"/>
              </a:endParaRPr>
            </a:p>
          </p:txBody>
        </p:sp>
        <p:grpSp>
          <p:nvGrpSpPr>
            <p:cNvPr id="93" name="グループ化 92"/>
            <p:cNvGrpSpPr/>
            <p:nvPr/>
          </p:nvGrpSpPr>
          <p:grpSpPr>
            <a:xfrm>
              <a:off x="7995233" y="985401"/>
              <a:ext cx="1416681" cy="635561"/>
              <a:chOff x="7995233" y="985401"/>
              <a:chExt cx="1416681" cy="635561"/>
            </a:xfrm>
          </p:grpSpPr>
          <p:sp>
            <p:nvSpPr>
              <p:cNvPr id="94" name="楕円 93"/>
              <p:cNvSpPr/>
              <p:nvPr/>
            </p:nvSpPr>
            <p:spPr>
              <a:xfrm>
                <a:off x="8624027" y="985401"/>
                <a:ext cx="167053" cy="17881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5" name="楕円 94"/>
              <p:cNvSpPr/>
              <p:nvPr/>
            </p:nvSpPr>
            <p:spPr>
              <a:xfrm>
                <a:off x="8954949" y="1421005"/>
                <a:ext cx="167053" cy="178814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6" name="楕円 95"/>
              <p:cNvSpPr/>
              <p:nvPr/>
            </p:nvSpPr>
            <p:spPr>
              <a:xfrm>
                <a:off x="8305800" y="1404960"/>
                <a:ext cx="167053" cy="178814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97" name="直線コネクタ 96"/>
              <p:cNvCxnSpPr>
                <a:stCxn id="94" idx="5"/>
                <a:endCxn id="95" idx="1"/>
              </p:cNvCxnSpPr>
              <p:nvPr/>
            </p:nvCxnSpPr>
            <p:spPr>
              <a:xfrm>
                <a:off x="8766616" y="1138028"/>
                <a:ext cx="212797" cy="30916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8" name="直線コネクタ 97"/>
              <p:cNvCxnSpPr>
                <a:stCxn id="94" idx="3"/>
                <a:endCxn id="96" idx="7"/>
              </p:cNvCxnSpPr>
              <p:nvPr/>
            </p:nvCxnSpPr>
            <p:spPr>
              <a:xfrm flipH="1">
                <a:off x="8448389" y="1138028"/>
                <a:ext cx="200102" cy="29311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9" name="直線コネクタ 98"/>
              <p:cNvCxnSpPr>
                <a:stCxn id="95" idx="2"/>
                <a:endCxn id="96" idx="6"/>
              </p:cNvCxnSpPr>
              <p:nvPr/>
            </p:nvCxnSpPr>
            <p:spPr>
              <a:xfrm flipH="1" flipV="1">
                <a:off x="8472853" y="1494367"/>
                <a:ext cx="482096" cy="1604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0" name="直線コネクタ 99"/>
              <p:cNvCxnSpPr/>
              <p:nvPr/>
            </p:nvCxnSpPr>
            <p:spPr>
              <a:xfrm rot="-180000" flipH="1" flipV="1">
                <a:off x="9214682" y="1543342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1" name="直線コネクタ 100"/>
              <p:cNvCxnSpPr/>
              <p:nvPr/>
            </p:nvCxnSpPr>
            <p:spPr>
              <a:xfrm rot="-180000" flipH="1" flipV="1">
                <a:off x="9214682" y="1573476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2" name="直線コネクタ 101"/>
              <p:cNvCxnSpPr/>
              <p:nvPr/>
            </p:nvCxnSpPr>
            <p:spPr>
              <a:xfrm rot="-180000" flipH="1" flipV="1">
                <a:off x="9214683" y="1612940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3" name="直線コネクタ 102"/>
              <p:cNvCxnSpPr/>
              <p:nvPr/>
            </p:nvCxnSpPr>
            <p:spPr>
              <a:xfrm rot="-180000" flipH="1" flipV="1">
                <a:off x="8914808" y="1073075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4" name="直線コネクタ 103"/>
              <p:cNvCxnSpPr/>
              <p:nvPr/>
            </p:nvCxnSpPr>
            <p:spPr>
              <a:xfrm rot="-180000" flipH="1" flipV="1">
                <a:off x="8914808" y="1103209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5" name="直線コネクタ 104"/>
              <p:cNvCxnSpPr/>
              <p:nvPr/>
            </p:nvCxnSpPr>
            <p:spPr>
              <a:xfrm rot="-180000" flipH="1" flipV="1">
                <a:off x="8914809" y="1142673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6" name="直線コネクタ 105"/>
              <p:cNvCxnSpPr/>
              <p:nvPr/>
            </p:nvCxnSpPr>
            <p:spPr>
              <a:xfrm rot="-180000" flipH="1" flipV="1">
                <a:off x="7995233" y="1455411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7" name="直線コネクタ 106"/>
              <p:cNvCxnSpPr/>
              <p:nvPr/>
            </p:nvCxnSpPr>
            <p:spPr>
              <a:xfrm rot="-180000" flipH="1" flipV="1">
                <a:off x="7995233" y="1485545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8" name="直線コネクタ 107"/>
              <p:cNvCxnSpPr/>
              <p:nvPr/>
            </p:nvCxnSpPr>
            <p:spPr>
              <a:xfrm rot="-180000" flipH="1" flipV="1">
                <a:off x="7995234" y="1525009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09" name="テキスト ボックス 108">
            <a:extLst>
              <a:ext uri="{FF2B5EF4-FFF2-40B4-BE49-F238E27FC236}">
                <a16:creationId xmlns:a16="http://schemas.microsoft.com/office/drawing/2014/main" id="{1B119E1E-9657-49EB-B25A-8E01049CB4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333" y="-6503"/>
            <a:ext cx="4829982" cy="407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 anchorCtr="0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SBIR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フェーズ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1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支援</a:t>
            </a:r>
          </a:p>
        </p:txBody>
      </p:sp>
      <p:sp>
        <p:nvSpPr>
          <p:cNvPr id="111" name="角丸四角形吹き出し 30">
            <a:extLst>
              <a:ext uri="{FF2B5EF4-FFF2-40B4-BE49-F238E27FC236}">
                <a16:creationId xmlns:a16="http://schemas.microsoft.com/office/drawing/2014/main" id="{987D37ED-E569-457C-BBFC-C07025BA0C88}"/>
              </a:ext>
            </a:extLst>
          </p:cNvPr>
          <p:cNvSpPr/>
          <p:nvPr/>
        </p:nvSpPr>
        <p:spPr>
          <a:xfrm>
            <a:off x="3623742" y="5497917"/>
            <a:ext cx="2751358" cy="446041"/>
          </a:xfrm>
          <a:prstGeom prst="wedgeRoundRectCallout">
            <a:avLst>
              <a:gd name="adj1" fmla="val -64779"/>
              <a:gd name="adj2" fmla="val -56408"/>
              <a:gd name="adj3" fmla="val 16667"/>
            </a:avLst>
          </a:prstGeom>
          <a:solidFill>
            <a:schemeClr val="bg1"/>
          </a:solidFill>
          <a:ln>
            <a:solidFill>
              <a:srgbClr val="00B0F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9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技術移転の場合：　技術移転のみについて記載</a:t>
            </a:r>
            <a:endParaRPr lang="en-US" altLang="ja-JP" sz="900" kern="100" dirty="0">
              <a:solidFill>
                <a:srgbClr val="FF0000"/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9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起業の場合：　起業のみについて記載</a:t>
            </a:r>
            <a:endParaRPr lang="ja-JP" sz="900" kern="100" dirty="0">
              <a:solidFill>
                <a:srgbClr val="FF0000"/>
              </a:solidFill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112" name="角丸四角形吹き出し 30">
            <a:extLst>
              <a:ext uri="{FF2B5EF4-FFF2-40B4-BE49-F238E27FC236}">
                <a16:creationId xmlns:a16="http://schemas.microsoft.com/office/drawing/2014/main" id="{27FE5E2D-806B-416B-9E3A-C018C3EE9F9E}"/>
              </a:ext>
            </a:extLst>
          </p:cNvPr>
          <p:cNvSpPr/>
          <p:nvPr/>
        </p:nvSpPr>
        <p:spPr>
          <a:xfrm>
            <a:off x="9828213" y="1085876"/>
            <a:ext cx="2537612" cy="446041"/>
          </a:xfrm>
          <a:prstGeom prst="wedgeRoundRectCallout">
            <a:avLst>
              <a:gd name="adj1" fmla="val -68511"/>
              <a:gd name="adj2" fmla="val -18986"/>
              <a:gd name="adj3" fmla="val 16667"/>
            </a:avLst>
          </a:prstGeom>
          <a:solidFill>
            <a:schemeClr val="bg1"/>
          </a:solidFill>
          <a:ln>
            <a:solidFill>
              <a:srgbClr val="00B0F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900" kern="100" dirty="0">
                <a:solidFill>
                  <a:schemeClr val="accent3">
                    <a:lumMod val="75000"/>
                  </a:schemeClr>
                </a:solidFill>
                <a:effectLst/>
                <a:latin typeface="+mn-ea"/>
                <a:cs typeface="Times New Roman" panose="02020603050405020304" pitchFamily="18" charset="0"/>
              </a:rPr>
              <a:t>技術移転の場合：　想定する製品・波及効果</a:t>
            </a:r>
            <a:endParaRPr lang="en-US" altLang="ja-JP" sz="900" kern="100" dirty="0">
              <a:solidFill>
                <a:schemeClr val="accent3">
                  <a:lumMod val="75000"/>
                </a:schemeClr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900" kern="100" dirty="0">
                <a:solidFill>
                  <a:schemeClr val="accent3">
                    <a:lumMod val="75000"/>
                  </a:schemeClr>
                </a:solidFill>
                <a:effectLst/>
                <a:latin typeface="+mn-ea"/>
                <a:cs typeface="Times New Roman" panose="02020603050405020304" pitchFamily="18" charset="0"/>
              </a:rPr>
              <a:t>起業の場合：　ビジネスモデル</a:t>
            </a:r>
            <a:endParaRPr lang="ja-JP" sz="900" kern="100" dirty="0">
              <a:solidFill>
                <a:schemeClr val="accent3">
                  <a:lumMod val="75000"/>
                </a:schemeClr>
              </a:solidFill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113" name="角丸四角形吹き出し 29">
            <a:extLst>
              <a:ext uri="{FF2B5EF4-FFF2-40B4-BE49-F238E27FC236}">
                <a16:creationId xmlns:a16="http://schemas.microsoft.com/office/drawing/2014/main" id="{0A2057F4-91A5-401C-BDCB-E3DA423C11C1}"/>
              </a:ext>
            </a:extLst>
          </p:cNvPr>
          <p:cNvSpPr/>
          <p:nvPr/>
        </p:nvSpPr>
        <p:spPr>
          <a:xfrm>
            <a:off x="-2864141" y="1348058"/>
            <a:ext cx="3381375" cy="457216"/>
          </a:xfrm>
          <a:prstGeom prst="wedgeRoundRectCallout">
            <a:avLst>
              <a:gd name="adj1" fmla="val 54950"/>
              <a:gd name="adj2" fmla="val -71465"/>
              <a:gd name="adj3" fmla="val 16667"/>
            </a:avLst>
          </a:prstGeom>
          <a:solidFill>
            <a:schemeClr val="bg1"/>
          </a:solidFill>
          <a:ln>
            <a:solidFill>
              <a:srgbClr val="00B0F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900" kern="100" dirty="0">
                <a:solidFill>
                  <a:schemeClr val="accent3">
                    <a:lumMod val="75000"/>
                  </a:schemeClr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900" kern="100" dirty="0">
                <a:solidFill>
                  <a:schemeClr val="accent3">
                    <a:lumMod val="75000"/>
                  </a:schemeClr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「元となる研究成果」「これをベースとして目指す新技術の内容」「その技術（研究成果ではなく、目指す技術）の特色」が概要</a:t>
            </a:r>
            <a:endParaRPr lang="ja-JP" sz="1050" kern="100" dirty="0">
              <a:solidFill>
                <a:schemeClr val="accent3">
                  <a:lumMod val="75000"/>
                </a:schemeClr>
              </a:solidFill>
              <a:effectLst/>
              <a:latin typeface="Century" panose="02040604050505020304" pitchFamily="18" charset="0"/>
              <a:ea typeface="ＭＳ Ｐ明朝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114" name="角丸四角形吹き出し 49">
            <a:extLst>
              <a:ext uri="{FF2B5EF4-FFF2-40B4-BE49-F238E27FC236}">
                <a16:creationId xmlns:a16="http://schemas.microsoft.com/office/drawing/2014/main" id="{7B3FF459-F6A3-44D9-ADA1-AA22037215F5}"/>
              </a:ext>
            </a:extLst>
          </p:cNvPr>
          <p:cNvSpPr/>
          <p:nvPr/>
        </p:nvSpPr>
        <p:spPr>
          <a:xfrm>
            <a:off x="-2900825" y="5507569"/>
            <a:ext cx="3381375" cy="304800"/>
          </a:xfrm>
          <a:prstGeom prst="wedgeRoundRectCallout">
            <a:avLst>
              <a:gd name="adj1" fmla="val 54678"/>
              <a:gd name="adj2" fmla="val -100301"/>
              <a:gd name="adj3" fmla="val 16667"/>
            </a:avLst>
          </a:prstGeom>
          <a:solidFill>
            <a:schemeClr val="bg1"/>
          </a:solidFill>
          <a:ln>
            <a:solidFill>
              <a:srgbClr val="00B0F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900" kern="100" dirty="0">
                <a:solidFill>
                  <a:schemeClr val="accent3">
                    <a:lumMod val="75000"/>
                  </a:schemeClr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900" kern="100" dirty="0">
                <a:solidFill>
                  <a:schemeClr val="accent3">
                    <a:lumMod val="75000"/>
                  </a:schemeClr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機密情報を含めない範囲で記載をお願いします。</a:t>
            </a:r>
            <a:endParaRPr lang="ja-JP" sz="1050" kern="100" dirty="0">
              <a:solidFill>
                <a:schemeClr val="accent3">
                  <a:lumMod val="75000"/>
                </a:schemeClr>
              </a:solidFill>
              <a:effectLst/>
              <a:latin typeface="Century" panose="02040604050505020304" pitchFamily="18" charset="0"/>
              <a:ea typeface="ＭＳ Ｐ明朝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115" name="角丸四角形吹き出し 30">
            <a:extLst>
              <a:ext uri="{FF2B5EF4-FFF2-40B4-BE49-F238E27FC236}">
                <a16:creationId xmlns:a16="http://schemas.microsoft.com/office/drawing/2014/main" id="{56AAD0A3-5C97-4B2C-A7F5-C1D3D5BA37CD}"/>
              </a:ext>
            </a:extLst>
          </p:cNvPr>
          <p:cNvSpPr/>
          <p:nvPr/>
        </p:nvSpPr>
        <p:spPr>
          <a:xfrm>
            <a:off x="-2864141" y="3081054"/>
            <a:ext cx="2847861" cy="446041"/>
          </a:xfrm>
          <a:prstGeom prst="wedgeRoundRectCallout">
            <a:avLst>
              <a:gd name="adj1" fmla="val 74123"/>
              <a:gd name="adj2" fmla="val -87321"/>
              <a:gd name="adj3" fmla="val 16667"/>
            </a:avLst>
          </a:prstGeom>
          <a:solidFill>
            <a:schemeClr val="bg1"/>
          </a:solidFill>
          <a:ln>
            <a:solidFill>
              <a:srgbClr val="00B0F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900" kern="100" dirty="0">
                <a:solidFill>
                  <a:schemeClr val="accent3">
                    <a:lumMod val="75000"/>
                  </a:schemeClr>
                </a:solidFill>
                <a:effectLst/>
                <a:latin typeface="+mn-ea"/>
                <a:cs typeface="Times New Roman" panose="02020603050405020304" pitchFamily="18" charset="0"/>
              </a:rPr>
              <a:t>研究開発テーマとの関わりや解決イメージを含めて、記載をお願いします。</a:t>
            </a:r>
            <a:endParaRPr lang="ja-JP" sz="900" kern="100" dirty="0">
              <a:solidFill>
                <a:schemeClr val="accent3">
                  <a:lumMod val="75000"/>
                </a:schemeClr>
              </a:solidFill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110" name="テキスト ボックス 109">
            <a:extLst>
              <a:ext uri="{FF2B5EF4-FFF2-40B4-BE49-F238E27FC236}">
                <a16:creationId xmlns:a16="http://schemas.microsoft.com/office/drawing/2014/main" id="{3C7BD88A-8E17-4DC6-88F5-BB2898DC9E46}"/>
              </a:ext>
            </a:extLst>
          </p:cNvPr>
          <p:cNvSpPr txBox="1"/>
          <p:nvPr/>
        </p:nvSpPr>
        <p:spPr>
          <a:xfrm>
            <a:off x="1485129" y="3429886"/>
            <a:ext cx="6935742" cy="646331"/>
          </a:xfrm>
          <a:prstGeom prst="rect">
            <a:avLst/>
          </a:prstGeom>
          <a:solidFill>
            <a:schemeClr val="bg1">
              <a:alpha val="75000"/>
            </a:schemeClr>
          </a:solidFill>
        </p:spPr>
        <p:txBody>
          <a:bodyPr wrap="square">
            <a:spAutoFit/>
          </a:bodyPr>
          <a:lstStyle/>
          <a:p>
            <a:pPr marL="268288" indent="-268288"/>
            <a:r>
              <a:rPr lang="en-US" altLang="ja-JP" b="1" dirty="0">
                <a:solidFill>
                  <a:srgbClr val="FF0000"/>
                </a:solidFill>
              </a:rPr>
              <a:t>※</a:t>
            </a:r>
            <a:r>
              <a:rPr lang="ja-JP" altLang="en-US" b="1" dirty="0">
                <a:solidFill>
                  <a:srgbClr val="FF0000"/>
                </a:solidFill>
              </a:rPr>
              <a:t>文部科学省、関係省庁（内閣府に設置された新</a:t>
            </a:r>
            <a:r>
              <a:rPr lang="en-US" altLang="ja-JP" b="1" dirty="0">
                <a:solidFill>
                  <a:srgbClr val="FF0000"/>
                </a:solidFill>
              </a:rPr>
              <a:t>SBIR</a:t>
            </a:r>
            <a:r>
              <a:rPr lang="ja-JP" altLang="en-US" b="1" dirty="0">
                <a:solidFill>
                  <a:srgbClr val="FF0000"/>
                </a:solidFill>
              </a:rPr>
              <a:t>制度加速事業分科会を含む）、国会関係者限りの資料となります。</a:t>
            </a:r>
          </a:p>
        </p:txBody>
      </p:sp>
      <p:sp>
        <p:nvSpPr>
          <p:cNvPr id="116" name="テキスト ボックス 115">
            <a:extLst>
              <a:ext uri="{FF2B5EF4-FFF2-40B4-BE49-F238E27FC236}">
                <a16:creationId xmlns:a16="http://schemas.microsoft.com/office/drawing/2014/main" id="{6709932E-D58F-4A4D-9162-8045B6B76991}"/>
              </a:ext>
            </a:extLst>
          </p:cNvPr>
          <p:cNvSpPr txBox="1"/>
          <p:nvPr/>
        </p:nvSpPr>
        <p:spPr>
          <a:xfrm>
            <a:off x="2205823" y="1076758"/>
            <a:ext cx="6140898" cy="52322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solidFill>
              <a:srgbClr val="385D8A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※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各項目内の文字のフォントは変更せず、大きさは、</a:t>
            </a: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12pt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以上で記載ください。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※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各項目の枠の大きさは、必要に応じて調整いただいて構いません。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28165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1974</Words>
  <Application>Microsoft Office PowerPoint</Application>
  <PresentationFormat>A4 210 x 297 mm</PresentationFormat>
  <Paragraphs>91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HGP創英角ｺﾞｼｯｸUB</vt:lpstr>
      <vt:lpstr>ＭＳ Ｐゴシック</vt:lpstr>
      <vt:lpstr>Arial</vt:lpstr>
      <vt:lpstr>Calibri</vt:lpstr>
      <vt:lpstr>Century</vt:lpstr>
      <vt:lpstr>1_Office ​​テーマ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2022-08-08T08:07:05Z</dcterms:created>
  <dcterms:modified xsi:type="dcterms:W3CDTF">2024-06-17T08:04:42Z</dcterms:modified>
</cp:coreProperties>
</file>