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ags/tag2.xml" ContentType="application/vnd.openxmlformats-officedocument.presentationml.tags+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 id="2147483779" r:id="rId2"/>
  </p:sldMasterIdLst>
  <p:notesMasterIdLst>
    <p:notesMasterId r:id="rId19"/>
  </p:notesMasterIdLst>
  <p:handoutMasterIdLst>
    <p:handoutMasterId r:id="rId20"/>
  </p:handoutMasterIdLst>
  <p:sldIdLst>
    <p:sldId id="256" r:id="rId3"/>
    <p:sldId id="1383" r:id="rId4"/>
    <p:sldId id="522" r:id="rId5"/>
    <p:sldId id="1384" r:id="rId6"/>
    <p:sldId id="1386" r:id="rId7"/>
    <p:sldId id="1387" r:id="rId8"/>
    <p:sldId id="475" r:id="rId9"/>
    <p:sldId id="490" r:id="rId10"/>
    <p:sldId id="1388" r:id="rId11"/>
    <p:sldId id="496" r:id="rId12"/>
    <p:sldId id="1385" r:id="rId13"/>
    <p:sldId id="523" r:id="rId14"/>
    <p:sldId id="524" r:id="rId15"/>
    <p:sldId id="525" r:id="rId16"/>
    <p:sldId id="527" r:id="rId17"/>
    <p:sldId id="476" r:id="rId18"/>
  </p:sldIdLst>
  <p:sldSz cx="9906000" cy="6858000" type="A4"/>
  <p:notesSz cx="6802438" cy="9934575"/>
  <p:custDataLst>
    <p:tags r:id="rId21"/>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66" userDrawn="1">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5662" autoAdjust="0"/>
  </p:normalViewPr>
  <p:slideViewPr>
    <p:cSldViewPr snapToObjects="1" showGuides="1">
      <p:cViewPr varScale="1">
        <p:scale>
          <a:sx n="74" d="100"/>
          <a:sy n="74" d="100"/>
        </p:scale>
        <p:origin x="763" y="67"/>
      </p:cViewPr>
      <p:guideLst>
        <p:guide orient="horz" pos="3566"/>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121" d="100"/>
          <a:sy n="121" d="100"/>
        </p:scale>
        <p:origin x="2984" y="1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microsoft.com/office/2018/10/relationships/authors" Target="authors.xml"/><Relationship Id="rId3" Type="http://schemas.openxmlformats.org/officeDocument/2006/relationships/slide" Target="slides/slide1.xml"/><Relationship Id="rId21" Type="http://schemas.openxmlformats.org/officeDocument/2006/relationships/tags" Target="tags/tag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1"/>
            <a:ext cx="2947722" cy="498454"/>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53143" y="1"/>
            <a:ext cx="2947722" cy="498454"/>
          </a:xfrm>
          <a:prstGeom prst="rect">
            <a:avLst/>
          </a:prstGeom>
        </p:spPr>
        <p:txBody>
          <a:bodyPr vert="horz" lIns="91430" tIns="45716" rIns="91430" bIns="45716" rtlCol="0"/>
          <a:lstStyle>
            <a:lvl1pPr algn="r">
              <a:defRPr sz="1200"/>
            </a:lvl1pPr>
          </a:lstStyle>
          <a:p>
            <a:fld id="{5451D7CC-EF2C-FD46-8E9B-555F408ACD43}" type="datetimeFigureOut">
              <a:rPr kumimoji="1" lang="ja-JP" altLang="en-US" smtClean="0"/>
              <a:t>2025/1/6</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436124"/>
            <a:ext cx="2947722" cy="498453"/>
          </a:xfrm>
          <a:prstGeom prst="rect">
            <a:avLst/>
          </a:prstGeom>
        </p:spPr>
        <p:txBody>
          <a:bodyPr vert="horz" lIns="91430" tIns="45716" rIns="91430" bIns="45716"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53143" y="9436124"/>
            <a:ext cx="2947722" cy="498453"/>
          </a:xfrm>
          <a:prstGeom prst="rect">
            <a:avLst/>
          </a:prstGeom>
        </p:spPr>
        <p:txBody>
          <a:bodyPr vert="horz" lIns="91430" tIns="45716" rIns="91430" bIns="45716"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7722" cy="498454"/>
          </a:xfrm>
          <a:prstGeom prst="rect">
            <a:avLst/>
          </a:prstGeom>
        </p:spPr>
        <p:txBody>
          <a:bodyPr vert="horz" lIns="91430" tIns="45716" rIns="91430"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3" y="1"/>
            <a:ext cx="2947722" cy="498454"/>
          </a:xfrm>
          <a:prstGeom prst="rect">
            <a:avLst/>
          </a:prstGeom>
        </p:spPr>
        <p:txBody>
          <a:bodyPr vert="horz" lIns="91430" tIns="45716" rIns="91430" bIns="45716" rtlCol="0"/>
          <a:lstStyle>
            <a:lvl1pPr algn="r">
              <a:defRPr sz="1200"/>
            </a:lvl1pPr>
          </a:lstStyle>
          <a:p>
            <a:fld id="{038CA037-5F36-E240-9624-6014F2A8F4EC}" type="datetimeFigureOut">
              <a:rPr kumimoji="1" lang="ja-JP" altLang="en-US" smtClean="0"/>
              <a:t>2025/1/6</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0288" cy="3351212"/>
          </a:xfrm>
          <a:prstGeom prst="rect">
            <a:avLst/>
          </a:prstGeom>
          <a:noFill/>
          <a:ln w="12700">
            <a:solidFill>
              <a:prstClr val="black"/>
            </a:solidFill>
          </a:ln>
        </p:spPr>
        <p:txBody>
          <a:bodyPr vert="horz" lIns="91430" tIns="45716" rIns="91430" bIns="45716" rtlCol="0" anchor="ctr"/>
          <a:lstStyle/>
          <a:p>
            <a:endParaRPr lang="ja-JP" altLang="en-US"/>
          </a:p>
        </p:txBody>
      </p:sp>
      <p:sp>
        <p:nvSpPr>
          <p:cNvPr id="5" name="ノート プレースホルダー 4"/>
          <p:cNvSpPr>
            <a:spLocks noGrp="1"/>
          </p:cNvSpPr>
          <p:nvPr>
            <p:ph type="body" sz="quarter" idx="3"/>
          </p:nvPr>
        </p:nvSpPr>
        <p:spPr>
          <a:xfrm>
            <a:off x="680244" y="4781016"/>
            <a:ext cx="5441950" cy="3911739"/>
          </a:xfrm>
          <a:prstGeom prst="rect">
            <a:avLst/>
          </a:prstGeom>
        </p:spPr>
        <p:txBody>
          <a:bodyPr vert="horz" lIns="91430" tIns="45716" rIns="91430" bIns="45716"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36124"/>
            <a:ext cx="2947722" cy="498453"/>
          </a:xfrm>
          <a:prstGeom prst="rect">
            <a:avLst/>
          </a:prstGeom>
        </p:spPr>
        <p:txBody>
          <a:bodyPr vert="horz" lIns="91430" tIns="45716" rIns="91430"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3" y="9436124"/>
            <a:ext cx="2947722" cy="498453"/>
          </a:xfrm>
          <a:prstGeom prst="rect">
            <a:avLst/>
          </a:prstGeom>
        </p:spPr>
        <p:txBody>
          <a:bodyPr vert="horz" lIns="91430" tIns="45716" rIns="91430" bIns="45716"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7B69022-2E16-7042-BFCB-B914F4A6E3B0}" type="slidenum">
              <a:rPr kumimoji="1" lang="ja-JP" altLang="en-US" smtClean="0"/>
              <a:t>0</a:t>
            </a:fld>
            <a:endParaRPr kumimoji="1" lang="ja-JP" altLang="en-US"/>
          </a:p>
        </p:txBody>
      </p:sp>
    </p:spTree>
    <p:extLst>
      <p:ext uri="{BB962C8B-B14F-4D97-AF65-F5344CB8AC3E}">
        <p14:creationId xmlns:p14="http://schemas.microsoft.com/office/powerpoint/2010/main" val="3740524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11</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866666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12</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195212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13</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417645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14</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5277509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15</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3</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609163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4</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51400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5</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5335973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6</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7</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8</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515568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9</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2246391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F97605-2DAB-4BA4-9546-9AFAD979C542}" type="datetime8">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1/6/2025 6:03 PM</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5" name="Rectangle 7"/>
          <p:cNvSpPr>
            <a:spLocks noGrp="1" noChangeArrowheads="1"/>
          </p:cNvSpPr>
          <p:nvPr>
            <p:ph type="sldNum" sz="quarter" idx="5"/>
          </p:nvPr>
        </p:nvSpPr>
        <p:spPr>
          <a:noFill/>
        </p:spPr>
        <p:txBody>
          <a:bodyPr/>
          <a:lstStyle/>
          <a:p>
            <a:pPr marL="0" marR="0" lvl="0" indent="0" algn="r" defTabSz="957584" rtl="0" eaLnBrk="1" fontAlgn="base" latinLnBrk="0" hangingPunct="1">
              <a:lnSpc>
                <a:spcPct val="100000"/>
              </a:lnSpc>
              <a:spcBef>
                <a:spcPct val="50000"/>
              </a:spcBef>
              <a:spcAft>
                <a:spcPct val="0"/>
              </a:spcAft>
              <a:buClrTx/>
              <a:buSzTx/>
              <a:buFontTx/>
              <a:buNone/>
              <a:tabLst/>
              <a:defRPr/>
            </a:pPr>
            <a:fld id="{E002E5FF-962A-4A73-B820-974153EA34F5}" type="slidenum">
              <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rPr>
              <a:pPr marL="0" marR="0" lvl="0" indent="0" algn="r" defTabSz="957584" rtl="0" eaLnBrk="1" fontAlgn="base" latinLnBrk="0" hangingPunct="1">
                <a:lnSpc>
                  <a:spcPct val="100000"/>
                </a:lnSpc>
                <a:spcBef>
                  <a:spcPct val="50000"/>
                </a:spcBef>
                <a:spcAft>
                  <a:spcPct val="0"/>
                </a:spcAft>
                <a:buClrTx/>
                <a:buSzTx/>
                <a:buFontTx/>
                <a:buNone/>
                <a:tabLst/>
                <a:defRPr/>
              </a:pPr>
              <a:t>10</a:t>
            </a:fld>
            <a:endParaRPr kumimoji="1" lang="en-US" altLang="ja-JP" sz="1300" b="0" i="0" u="none" strike="noStrike" kern="1200" cap="none" spc="0" normalizeH="0" baseline="0" noProof="0">
              <a:ln>
                <a:noFill/>
              </a:ln>
              <a:solidFill>
                <a:srgbClr val="000000"/>
              </a:solidFill>
              <a:effectLst/>
              <a:uLnTx/>
              <a:uFillTx/>
              <a:latin typeface="Times New Roman" pitchFamily="18" charset="0"/>
              <a:ea typeface="ＭＳ Ｐゴシック" charset="-128"/>
              <a:cs typeface="+mn-cs"/>
            </a:endParaRPr>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903907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5677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裏表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5599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577F080F-6302-42B8-BD9C-3E6C3EECAD3A}" type="datetime1">
              <a:rPr lang="ja-JP" altLang="en-US" smtClean="0"/>
              <a:t>2025/1/6</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a:xfrm>
            <a:off x="7594600" y="6476548"/>
            <a:ext cx="2311400" cy="365125"/>
          </a:xfrm>
        </p:spPr>
        <p:txBody>
          <a:bodyPr/>
          <a:lstStyle>
            <a:lvl1pPr>
              <a:defRPr/>
            </a:lvl1pPr>
          </a:lstStyle>
          <a:p>
            <a:pPr>
              <a:defRPr/>
            </a:pPr>
            <a:fld id="{ED67F9F1-47E4-4B57-8C92-3A7E612D0C3D}" type="slidenum">
              <a:rPr lang="ja-JP" altLang="en-US"/>
              <a:pPr>
                <a:defRPr/>
              </a:pPr>
              <a:t>‹#›</a:t>
            </a:fld>
            <a:endParaRPr lang="ja-JP" altLang="en-US"/>
          </a:p>
        </p:txBody>
      </p:sp>
    </p:spTree>
    <p:extLst>
      <p:ext uri="{BB962C8B-B14F-4D97-AF65-F5344CB8AC3E}">
        <p14:creationId xmlns:p14="http://schemas.microsoft.com/office/powerpoint/2010/main" val="1675930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Only">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
        <p:nvSpPr>
          <p:cNvPr id="3" name="正方形/長方形 2">
            <a:extLst>
              <a:ext uri="{FF2B5EF4-FFF2-40B4-BE49-F238E27FC236}">
                <a16:creationId xmlns:a16="http://schemas.microsoft.com/office/drawing/2014/main" id="{EF6C1445-6833-48AE-BA69-5874B8A7A736}"/>
              </a:ext>
            </a:extLst>
          </p:cNvPr>
          <p:cNvSpPr/>
          <p:nvPr userDrawn="1"/>
        </p:nvSpPr>
        <p:spPr>
          <a:xfrm>
            <a:off x="9417496" y="6623893"/>
            <a:ext cx="488504" cy="171856"/>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62000" bIns="0" rtlCol="0" anchor="ctr" anchorCtr="0"/>
          <a:lstStyle/>
          <a:p>
            <a:pPr algn="r"/>
            <a:fld id="{F461DCFA-917F-7743-ADC0-510F16953B30}" type="slidenum">
              <a:rPr kumimoji="1" lang="ja-JP" altLang="en-US" sz="1200" b="0" i="0" smtClean="0">
                <a:solidFill>
                  <a:srgbClr val="000F78"/>
                </a:solidFill>
                <a:latin typeface="+mn-lt"/>
                <a:ea typeface="+mn-ea"/>
              </a:rPr>
              <a:pPr algn="r"/>
              <a:t>‹#›</a:t>
            </a:fld>
            <a:endParaRPr kumimoji="1" lang="ja-JP" altLang="en-US" sz="1200" b="0" i="0" dirty="0">
              <a:solidFill>
                <a:srgbClr val="000F78"/>
              </a:solidFill>
              <a:latin typeface="+mn-lt"/>
              <a:ea typeface="+mn-ea"/>
            </a:endParaRPr>
          </a:p>
        </p:txBody>
      </p:sp>
    </p:spTree>
    <p:extLst>
      <p:ext uri="{BB962C8B-B14F-4D97-AF65-F5344CB8AC3E}">
        <p14:creationId xmlns:p14="http://schemas.microsoft.com/office/powerpoint/2010/main" val="3379584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extLst>
      <p:ext uri="{BB962C8B-B14F-4D97-AF65-F5344CB8AC3E}">
        <p14:creationId xmlns:p14="http://schemas.microsoft.com/office/powerpoint/2010/main" val="2183383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178593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extLst>
      <p:ext uri="{BB962C8B-B14F-4D97-AF65-F5344CB8AC3E}">
        <p14:creationId xmlns:p14="http://schemas.microsoft.com/office/powerpoint/2010/main" val="1315959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extLst>
      <p:ext uri="{BB962C8B-B14F-4D97-AF65-F5344CB8AC3E}">
        <p14:creationId xmlns:p14="http://schemas.microsoft.com/office/powerpoint/2010/main" val="1667212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
        <p:nvSpPr>
          <p:cNvPr id="3" name="正方形/長方形 2">
            <a:extLst>
              <a:ext uri="{FF2B5EF4-FFF2-40B4-BE49-F238E27FC236}">
                <a16:creationId xmlns:a16="http://schemas.microsoft.com/office/drawing/2014/main" id="{EF6C1445-6833-48AE-BA69-5874B8A7A736}"/>
              </a:ext>
            </a:extLst>
          </p:cNvPr>
          <p:cNvSpPr/>
          <p:nvPr userDrawn="1"/>
        </p:nvSpPr>
        <p:spPr>
          <a:xfrm>
            <a:off x="9417496" y="6623893"/>
            <a:ext cx="488504" cy="171856"/>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62000" bIns="0" rtlCol="0" anchor="ctr" anchorCtr="0"/>
          <a:lstStyle/>
          <a:p>
            <a:pPr algn="r"/>
            <a:fld id="{F461DCFA-917F-7743-ADC0-510F16953B30}" type="slidenum">
              <a:rPr kumimoji="1" lang="ja-JP" altLang="en-US" sz="1200" b="0" i="0" smtClean="0">
                <a:solidFill>
                  <a:srgbClr val="000F78"/>
                </a:solidFill>
                <a:latin typeface="+mn-lt"/>
                <a:ea typeface="+mn-ea"/>
              </a:rPr>
              <a:pPr algn="r"/>
              <a:t>‹#›</a:t>
            </a:fld>
            <a:endParaRPr kumimoji="1" lang="ja-JP" altLang="en-US" sz="1200" b="0" i="0" dirty="0">
              <a:solidFill>
                <a:srgbClr val="000F78"/>
              </a:solidFill>
              <a:latin typeface="+mn-lt"/>
              <a:ea typeface="+mn-ea"/>
            </a:endParaRPr>
          </a:p>
        </p:txBody>
      </p:sp>
    </p:spTree>
    <p:extLst>
      <p:ext uri="{BB962C8B-B14F-4D97-AF65-F5344CB8AC3E}">
        <p14:creationId xmlns:p14="http://schemas.microsoft.com/office/powerpoint/2010/main" val="1993754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7.xml"/><Relationship Id="rId7"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ags" Target="../tags/tag3.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5" name="オブジェクト 4" hidden="1">
            <a:extLst>
              <a:ext uri="{FF2B5EF4-FFF2-40B4-BE49-F238E27FC236}">
                <a16:creationId xmlns:a16="http://schemas.microsoft.com/office/drawing/2014/main" id="{5B969000-61E7-4804-86EC-3D900EE090B5}"/>
              </a:ext>
            </a:extLst>
          </p:cNvPr>
          <p:cNvGraphicFramePr>
            <a:graphicFrameLocks noChangeAspect="1"/>
          </p:cNvGraphicFramePr>
          <p:nvPr userDrawn="1">
            <p:custDataLst>
              <p:tags r:id="rId6"/>
            </p:custDataLst>
            <p:extLst>
              <p:ext uri="{D42A27DB-BD31-4B8C-83A1-F6EECF244321}">
                <p14:modId xmlns:p14="http://schemas.microsoft.com/office/powerpoint/2010/main" val="10693156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499" imgH="499" progId="TCLayout.ActiveDocument.1">
                  <p:embed/>
                </p:oleObj>
              </mc:Choice>
              <mc:Fallback>
                <p:oleObj name="think-cell スライド" r:id="rId7" imgW="499" imgH="499"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201000" y="259200"/>
            <a:ext cx="9504000" cy="380480"/>
          </a:xfrm>
          <a:prstGeom prst="rect">
            <a:avLst/>
          </a:prstGeom>
          <a:blipFill dpi="0" rotWithShape="1">
            <a:blip r:embed="rId9"/>
            <a:srcRect/>
            <a:stretch>
              <a:fillRect/>
            </a:stretch>
          </a:blipFill>
        </p:spPr>
        <p:txBody>
          <a:bodyPr vert="horz" lIns="144000" tIns="36000" rIns="0" bIns="36000" rtlCol="0" anchor="t" anchorCtr="0">
            <a:sp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01000" y="863999"/>
            <a:ext cx="9504000" cy="5589335"/>
          </a:xfrm>
          <a:prstGeom prst="rect">
            <a:avLst/>
          </a:prstGeom>
        </p:spPr>
        <p:txBody>
          <a:bodyPr vert="horz" lIns="90000" tIns="46800" rIns="90000" bIns="46800" rtlCol="0">
            <a:no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endParaRPr kumimoji="1" lang="en-US" altLang="ja-JP" dirty="0"/>
          </a:p>
          <a:p>
            <a:pPr lvl="5"/>
            <a:r>
              <a:rPr kumimoji="1" lang="ja-JP" altLang="en-US" dirty="0"/>
              <a:t>第</a:t>
            </a:r>
            <a:r>
              <a:rPr kumimoji="1" lang="en-US" altLang="ja-JP" dirty="0"/>
              <a:t>6</a:t>
            </a:r>
            <a:r>
              <a:rPr kumimoji="1" lang="ja-JP" altLang="en-US" dirty="0"/>
              <a:t>レベル</a:t>
            </a:r>
          </a:p>
        </p:txBody>
      </p:sp>
      <p:sp>
        <p:nvSpPr>
          <p:cNvPr id="10" name="正方形/長方形 9">
            <a:extLst>
              <a:ext uri="{FF2B5EF4-FFF2-40B4-BE49-F238E27FC236}">
                <a16:creationId xmlns:a16="http://schemas.microsoft.com/office/drawing/2014/main" id="{9391117A-CD3E-4600-B746-847FEC23B848}"/>
              </a:ext>
            </a:extLst>
          </p:cNvPr>
          <p:cNvSpPr/>
          <p:nvPr userDrawn="1"/>
        </p:nvSpPr>
        <p:spPr>
          <a:xfrm>
            <a:off x="9417496" y="6623893"/>
            <a:ext cx="488504" cy="171856"/>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62000" bIns="0" rtlCol="0" anchor="ctr" anchorCtr="0"/>
          <a:lstStyle/>
          <a:p>
            <a:pPr algn="r"/>
            <a:fld id="{F461DCFA-917F-7743-ADC0-510F16953B30}" type="slidenum">
              <a:rPr kumimoji="1" lang="ja-JP" altLang="en-US" sz="1200" b="0" i="0" smtClean="0">
                <a:solidFill>
                  <a:srgbClr val="000F78"/>
                </a:solidFill>
                <a:latin typeface="+mn-lt"/>
                <a:ea typeface="+mn-ea"/>
              </a:rPr>
              <a:pPr algn="r"/>
              <a:t>‹#›</a:t>
            </a:fld>
            <a:endParaRPr kumimoji="1" lang="ja-JP" altLang="en-US" sz="1200" b="0" i="0" dirty="0">
              <a:solidFill>
                <a:srgbClr val="000F78"/>
              </a:solidFill>
              <a:latin typeface="+mn-lt"/>
              <a:ea typeface="+mn-ea"/>
            </a:endParaRP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84" r:id="rId3"/>
    <p:sldLayoutId id="2147483785" r:id="rId4"/>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Yu Gothic UI" panose="020B0500000000000000" pitchFamily="50" charset="-128"/>
          <a:ea typeface="Yu Gothic UI" panose="020B0500000000000000" pitchFamily="50" charset="-128"/>
          <a:cs typeface="+mj-cs"/>
        </a:defRPr>
      </a:lvl1pPr>
    </p:titleStyle>
    <p:bodyStyle>
      <a:lvl1pPr marL="187200" indent="-187200" algn="l" defTabSz="914400" rtl="0" eaLnBrk="1"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Yu Gothic UI" panose="020B0500000000000000" pitchFamily="50" charset="-128"/>
          <a:ea typeface="Yu Gothic UI" panose="020B0500000000000000" pitchFamily="50" charset="-128"/>
          <a:cs typeface="+mn-cs"/>
        </a:defRPr>
      </a:lvl1pPr>
      <a:lvl2pPr marL="609600" indent="-230188" algn="l" defTabSz="914400" rtl="0" eaLnBrk="1"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Yu Gothic UI" panose="020B0500000000000000" pitchFamily="50" charset="-128"/>
          <a:ea typeface="Yu Gothic UI" panose="020B0500000000000000" pitchFamily="50" charset="-128"/>
          <a:cs typeface="+mn-cs"/>
        </a:defRPr>
      </a:lvl2pPr>
      <a:lvl3pPr marL="984250" indent="-196850" algn="l" defTabSz="914400" rtl="0" eaLnBrk="1"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Yu Gothic UI" panose="020B0500000000000000" pitchFamily="50" charset="-128"/>
          <a:ea typeface="Yu Gothic UI" panose="020B0500000000000000" pitchFamily="50" charset="-128"/>
          <a:cs typeface="+mn-cs"/>
        </a:defRPr>
      </a:lvl3pPr>
      <a:lvl4pPr marL="1355725" indent="-190500" algn="l" defTabSz="914400" rtl="0" eaLnBrk="1"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Yu Gothic UI" panose="020B0500000000000000" pitchFamily="50" charset="-128"/>
          <a:ea typeface="Yu Gothic UI" panose="020B0500000000000000" pitchFamily="50" charset="-128"/>
          <a:cs typeface="+mn-cs"/>
        </a:defRPr>
      </a:lvl4pPr>
      <a:lvl5pPr marL="1674813" indent="-184150" algn="l" defTabSz="914400" rtl="0" eaLnBrk="1"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Yu Gothic UI" panose="020B0500000000000000" pitchFamily="50" charset="-128"/>
          <a:ea typeface="Yu Gothic UI" panose="020B0500000000000000" pitchFamily="50" charset="-128"/>
          <a:cs typeface="+mn-cs"/>
        </a:defRPr>
      </a:lvl5pPr>
      <a:lvl6pPr marL="1990725" indent="-190500" algn="l" defTabSz="914400" rtl="0" eaLnBrk="1"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Yu Gothic UI" panose="020B0500000000000000" pitchFamily="50" charset="-128"/>
          <a:ea typeface="Yu Gothic UI" panose="020B0500000000000000" pitchFamily="50" charset="-128"/>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p15:clr>
            <a:srgbClr val="5ACBF0"/>
          </p15:clr>
        </p15:guide>
        <p15:guide id="2" pos="3120">
          <p15:clr>
            <a:srgbClr val="5ACBF0"/>
          </p15:clr>
        </p15:guide>
        <p15:guide id="3" pos="6114">
          <p15:clr>
            <a:srgbClr val="5ACBF0"/>
          </p15:clr>
        </p15:guide>
        <p15:guide id="4" pos="126">
          <p15:clr>
            <a:srgbClr val="5ACBF0"/>
          </p15:clr>
        </p15:guide>
        <p15:guide id="5" orient="horz" pos="4065">
          <p15:clr>
            <a:srgbClr val="5ACBF0"/>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2" name="オブジェクト 1" hidden="1">
            <a:extLst>
              <a:ext uri="{FF2B5EF4-FFF2-40B4-BE49-F238E27FC236}">
                <a16:creationId xmlns:a16="http://schemas.microsoft.com/office/drawing/2014/main" id="{CA96742C-4167-483A-BB76-BBD8EB1F2037}"/>
              </a:ext>
            </a:extLst>
          </p:cNvPr>
          <p:cNvGraphicFramePr>
            <a:graphicFrameLocks noChangeAspect="1"/>
          </p:cNvGraphicFramePr>
          <p:nvPr userDrawn="1">
            <p:custDataLst>
              <p:tags r:id="rId6"/>
            </p:custDataLst>
            <p:extLst>
              <p:ext uri="{D42A27DB-BD31-4B8C-83A1-F6EECF244321}">
                <p14:modId xmlns:p14="http://schemas.microsoft.com/office/powerpoint/2010/main" val="4005092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499" imgH="499" progId="TCLayout.ActiveDocument.1">
                  <p:embed/>
                </p:oleObj>
              </mc:Choice>
              <mc:Fallback>
                <p:oleObj name="think-cell スライド" r:id="rId7" imgW="499" imgH="499" progId="TCLayout.ActiveDocument.1">
                  <p:embed/>
                  <p:pic>
                    <p:nvPicPr>
                      <p:cNvPr id="0" name=""/>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pPr algn="r">
                <a:defRPr/>
              </a:pPr>
              <a:t>‹#›</a:t>
            </a:fld>
            <a:endParaRPr lang="ja-JP" altLang="en-US" dirty="0"/>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extLst>
      <p:ext uri="{BB962C8B-B14F-4D97-AF65-F5344CB8AC3E}">
        <p14:creationId xmlns:p14="http://schemas.microsoft.com/office/powerpoint/2010/main" val="3693224828"/>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Lst>
  <p:hf hdr="0" ftr="0" dt="0"/>
  <p:txStyles>
    <p:titleStyle>
      <a:lvl1pPr algn="l" defTabSz="990600" rtl="0" eaLnBrk="0" fontAlgn="base" hangingPunct="0">
        <a:spcBef>
          <a:spcPct val="0"/>
        </a:spcBef>
        <a:spcAft>
          <a:spcPct val="0"/>
        </a:spcAft>
        <a:defRPr kumimoji="1" sz="20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0844CD61-66FB-0226-6D83-D6F412C73E91}"/>
              </a:ext>
            </a:extLst>
          </p:cNvPr>
          <p:cNvSpPr txBox="1"/>
          <p:nvPr/>
        </p:nvSpPr>
        <p:spPr>
          <a:xfrm>
            <a:off x="8646000" y="0"/>
            <a:ext cx="1260000" cy="307777"/>
          </a:xfrm>
          <a:prstGeom prst="rect">
            <a:avLst/>
          </a:prstGeom>
          <a:noFill/>
        </p:spPr>
        <p:txBody>
          <a:bodyPr wrap="square">
            <a:spAutoFit/>
          </a:bodyPr>
          <a:lstStyle/>
          <a:p>
            <a:r>
              <a:rPr lang="ja-JP" altLang="en-US" sz="1400" dirty="0">
                <a:latin typeface="ＭＳ Ｐゴシック" panose="020B0600070205080204" pitchFamily="50" charset="-128"/>
                <a:ea typeface="ＭＳ Ｐゴシック" panose="020B0600070205080204" pitchFamily="50" charset="-128"/>
              </a:rPr>
              <a:t>（報告様式</a:t>
            </a:r>
            <a:r>
              <a:rPr lang="en-US" altLang="ja-JP" sz="1400" dirty="0">
                <a:latin typeface="ＭＳ Ｐゴシック" panose="020B0600070205080204" pitchFamily="50" charset="-128"/>
                <a:ea typeface="ＭＳ Ｐゴシック" panose="020B0600070205080204" pitchFamily="50" charset="-128"/>
              </a:rPr>
              <a:t>1</a:t>
            </a:r>
            <a:r>
              <a:rPr lang="ja-JP" altLang="en-US" sz="1400" dirty="0">
                <a:latin typeface="ＭＳ Ｐゴシック" panose="020B0600070205080204" pitchFamily="50" charset="-128"/>
                <a:ea typeface="ＭＳ Ｐゴシック" panose="020B0600070205080204" pitchFamily="50" charset="-128"/>
              </a:rPr>
              <a:t>）</a:t>
            </a:r>
          </a:p>
        </p:txBody>
      </p:sp>
      <p:sp>
        <p:nvSpPr>
          <p:cNvPr id="13" name="Rectangle 2">
            <a:extLst>
              <a:ext uri="{FF2B5EF4-FFF2-40B4-BE49-F238E27FC236}">
                <a16:creationId xmlns:a16="http://schemas.microsoft.com/office/drawing/2014/main" id="{7E8B7379-405E-430E-B044-D32E4B4BCB26}"/>
              </a:ext>
            </a:extLst>
          </p:cNvPr>
          <p:cNvSpPr txBox="1">
            <a:spLocks noChangeArrowheads="1"/>
          </p:cNvSpPr>
          <p:nvPr/>
        </p:nvSpPr>
        <p:spPr bwMode="auto">
          <a:xfrm>
            <a:off x="747014" y="852521"/>
            <a:ext cx="8518649" cy="1768708"/>
          </a:xfrm>
          <a:prstGeom prst="rect">
            <a:avLst/>
          </a:prstGeom>
          <a:solidFill>
            <a:srgbClr val="A2BBDC">
              <a:lumMod val="20000"/>
              <a:lumOff val="80000"/>
            </a:srgbClr>
          </a:solidFill>
          <a:ln w="9525">
            <a:noFill/>
            <a:miter lim="800000"/>
            <a:headEnd/>
            <a:tailEnd/>
          </a:ln>
        </p:spPr>
        <p:txBody>
          <a:bodyPr vert="horz" wrap="square" lIns="36000" tIns="180000" rIns="36000" bIns="180000" numCol="1" anchor="ctr" anchorCtr="0" compatLnSpc="1">
            <a:prstTxWarp prst="textNoShape">
              <a:avLst/>
            </a:prstTxWarp>
            <a:spAutoFit/>
          </a:bodyPr>
          <a:lstStyle>
            <a:lvl1pPr algn="l" defTabSz="990600" rtl="0" eaLnBrk="0" fontAlgn="base" hangingPunct="0">
              <a:spcBef>
                <a:spcPct val="0"/>
              </a:spcBef>
              <a:spcAft>
                <a:spcPct val="0"/>
              </a:spcAft>
              <a:defRPr kumimoji="1" sz="2800" b="1">
                <a:solidFill>
                  <a:schemeClr val="tx2"/>
                </a:solidFill>
                <a:latin typeface="+mj-lt"/>
                <a:ea typeface="+mj-ea"/>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a:lstStyle>
          <a:p>
            <a:pPr marL="0" marR="0" lvl="0" indent="0" algn="ctr" defTabSz="990600" rtl="0" eaLnBrk="1" fontAlgn="base" latinLnBrk="0" hangingPunct="0">
              <a:lnSpc>
                <a:spcPct val="150000"/>
              </a:lnSpc>
              <a:spcBef>
                <a:spcPts val="0"/>
              </a:spcBef>
              <a:spcAft>
                <a:spcPts val="0"/>
              </a:spcAft>
              <a:buClrTx/>
              <a:buSzTx/>
              <a:buFontTx/>
              <a:buNone/>
              <a:tabLst/>
              <a:defRPr/>
            </a:pPr>
            <a:r>
              <a:rPr kumimoji="1" lang="ja-JP" altLang="en-US" sz="24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成果報告書</a:t>
            </a:r>
            <a:br>
              <a:rPr kumimoji="1" lang="en-US" altLang="ja-JP" sz="24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br>
            <a:r>
              <a:rPr kumimoji="1" lang="ja-JP" altLang="en-US"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研究成果展開事業　大学発新産業創出プログラム</a:t>
            </a:r>
            <a:endParaRPr lang="en-US" altLang="ja-JP" sz="2000" b="0" kern="0" dirty="0">
              <a:solidFill>
                <a:srgbClr val="000000"/>
              </a:solidFill>
              <a:latin typeface="ＭＳ Ｐゴシック" panose="020B0600070205080204" pitchFamily="50" charset="-128"/>
              <a:ea typeface="ＭＳ Ｐゴシック" panose="020B0600070205080204" pitchFamily="50" charset="-128"/>
            </a:endParaRPr>
          </a:p>
          <a:p>
            <a:pPr marL="0" marR="0" lvl="0" indent="0" algn="ctr" defTabSz="990600" rtl="0" eaLnBrk="1" fontAlgn="base" latinLnBrk="0" hangingPunct="0">
              <a:lnSpc>
                <a:spcPct val="150000"/>
              </a:lnSpc>
              <a:spcBef>
                <a:spcPts val="0"/>
              </a:spcBef>
              <a:spcAft>
                <a:spcPts val="0"/>
              </a:spcAft>
              <a:buClrTx/>
              <a:buSzTx/>
              <a:buFontTx/>
              <a:buNone/>
              <a:tabLst/>
              <a:defRPr/>
            </a:pPr>
            <a:r>
              <a:rPr kumimoji="1" lang="ja-JP" altLang="en-US"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プロジェクト推進型　</a:t>
            </a:r>
            <a:r>
              <a:rPr kumimoji="1" lang="en-US" altLang="ja-JP"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SBIR </a:t>
            </a:r>
            <a:r>
              <a:rPr kumimoji="1" lang="ja-JP" altLang="en-US"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フェーズ</a:t>
            </a:r>
            <a:r>
              <a:rPr kumimoji="1" lang="en-US" altLang="ja-JP"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1</a:t>
            </a:r>
            <a:r>
              <a:rPr kumimoji="1" lang="ja-JP" altLang="en-US"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支援</a:t>
            </a:r>
            <a:endParaRPr kumimoji="1" lang="en-US" altLang="ja-JP" sz="20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endParaRPr>
          </a:p>
        </p:txBody>
      </p:sp>
      <p:sp>
        <p:nvSpPr>
          <p:cNvPr id="14" name="テキスト プレースホルダ 21">
            <a:extLst>
              <a:ext uri="{FF2B5EF4-FFF2-40B4-BE49-F238E27FC236}">
                <a16:creationId xmlns:a16="http://schemas.microsoft.com/office/drawing/2014/main" id="{508F626E-6585-43CA-9EFA-1363098395DF}"/>
              </a:ext>
            </a:extLst>
          </p:cNvPr>
          <p:cNvSpPr txBox="1">
            <a:spLocks/>
          </p:cNvSpPr>
          <p:nvPr/>
        </p:nvSpPr>
        <p:spPr bwMode="auto">
          <a:xfrm>
            <a:off x="799202" y="2715590"/>
            <a:ext cx="8363781" cy="45566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ctr" defTabSz="914400" rtl="0" eaLnBrk="0" fontAlgn="base" latinLnBrk="0" hangingPunct="0">
              <a:lnSpc>
                <a:spcPct val="100000"/>
              </a:lnSpc>
              <a:spcBef>
                <a:spcPct val="0"/>
              </a:spcBef>
              <a:spcAft>
                <a:spcPts val="600"/>
              </a:spcAft>
              <a:buClrTx/>
              <a:buSzTx/>
              <a:buFontTx/>
              <a:buNone/>
              <a:tabLst/>
              <a:defRPr/>
            </a:pPr>
            <a:r>
              <a:rPr kumimoji="1" lang="ja-JP" altLang="en-US" sz="24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rPr>
              <a:t>「研究開発課題名」</a:t>
            </a:r>
            <a:endParaRPr kumimoji="1" lang="en-US" altLang="zh-TW" sz="2400" b="0" i="0" u="none" strike="noStrike" kern="1200" cap="none" spc="0" normalizeH="0" baseline="0" noProof="0" dirty="0">
              <a:ln>
                <a:noFill/>
              </a:ln>
              <a:effectLst/>
              <a:uLnTx/>
              <a:uFillTx/>
              <a:latin typeface="ＭＳ Ｐゴシック" panose="020B0600070205080204" pitchFamily="50" charset="-128"/>
              <a:ea typeface="ＭＳ Ｐゴシック" panose="020B0600070205080204" pitchFamily="50" charset="-128"/>
            </a:endParaRPr>
          </a:p>
        </p:txBody>
      </p:sp>
      <p:sp>
        <p:nvSpPr>
          <p:cNvPr id="5" name="テキスト プレースホルダ 21">
            <a:extLst>
              <a:ext uri="{FF2B5EF4-FFF2-40B4-BE49-F238E27FC236}">
                <a16:creationId xmlns:a16="http://schemas.microsoft.com/office/drawing/2014/main" id="{7F5C1585-6A3C-48B1-B684-3441875EB6FA}"/>
              </a:ext>
            </a:extLst>
          </p:cNvPr>
          <p:cNvSpPr txBox="1">
            <a:spLocks/>
          </p:cNvSpPr>
          <p:nvPr/>
        </p:nvSpPr>
        <p:spPr bwMode="auto">
          <a:xfrm>
            <a:off x="96384" y="106364"/>
            <a:ext cx="8961072" cy="2242516"/>
          </a:xfrm>
          <a:prstGeom prst="rect">
            <a:avLst/>
          </a:prstGeom>
          <a:solidFill>
            <a:schemeClr val="bg1"/>
          </a:solidFill>
          <a:ln w="19050">
            <a:solidFill>
              <a:srgbClr val="0F55C3"/>
            </a:solidFill>
            <a:prstDash val="lgDash"/>
            <a:miter lim="800000"/>
            <a:headEnd/>
            <a:tailEnd/>
          </a:ln>
        </p:spPr>
        <p:txBody>
          <a:bodyPr vert="horz" wrap="square" lIns="36000" tIns="35988" rIns="36000" bIns="36000"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300"/>
              </a:spcAft>
              <a:buClrTx/>
              <a:buSzTx/>
              <a:buFontTx/>
              <a:buNone/>
              <a:tabLst/>
              <a:defRPr/>
            </a:pP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dirty="0">
                <a:solidFill>
                  <a:srgbClr val="0F55C3"/>
                </a:solidFill>
                <a:latin typeface="ＭＳ Ｐゴシック" panose="020B0600070205080204" pitchFamily="50" charset="-128"/>
                <a:ea typeface="ＭＳ Ｐゴシック" panose="020B0600070205080204" pitchFamily="50" charset="-128"/>
              </a:rPr>
              <a:t>各スライドの枠は必要に応じて広げていただいて構いません。</a:t>
            </a:r>
            <a:endParaRPr lang="en-US" altLang="ja-JP" dirty="0">
              <a:solidFill>
                <a:srgbClr val="0F55C3"/>
              </a:solidFill>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lang="en-US" altLang="ja-JP" dirty="0">
                <a:solidFill>
                  <a:srgbClr val="0F55C3"/>
                </a:solidFill>
                <a:latin typeface="ＭＳ Ｐゴシック" panose="020B0600070205080204" pitchFamily="50" charset="-128"/>
                <a:ea typeface="ＭＳ Ｐゴシック" panose="020B0600070205080204" pitchFamily="50" charset="-128"/>
              </a:rPr>
              <a:t>※</a:t>
            </a:r>
            <a:r>
              <a:rPr lang="ja-JP" altLang="en-US" dirty="0">
                <a:solidFill>
                  <a:srgbClr val="0F55C3"/>
                </a:solidFill>
                <a:latin typeface="ＭＳ Ｐゴシック" panose="020B0600070205080204" pitchFamily="50" charset="-128"/>
                <a:ea typeface="ＭＳ Ｐゴシック" panose="020B0600070205080204" pitchFamily="50" charset="-128"/>
              </a:rPr>
              <a:t>スライドに使用する文字は</a:t>
            </a:r>
            <a:r>
              <a:rPr lang="en-US" altLang="ja-JP" dirty="0">
                <a:solidFill>
                  <a:srgbClr val="0F55C3"/>
                </a:solidFill>
                <a:latin typeface="ＭＳ Ｐゴシック" panose="020B0600070205080204" pitchFamily="50" charset="-128"/>
                <a:ea typeface="ＭＳ Ｐゴシック" panose="020B0600070205080204" pitchFamily="50" charset="-128"/>
              </a:rPr>
              <a:t>12p</a:t>
            </a:r>
            <a:r>
              <a:rPr lang="ja-JP" altLang="en-US" dirty="0">
                <a:solidFill>
                  <a:srgbClr val="0F55C3"/>
                </a:solidFill>
                <a:latin typeface="ＭＳ Ｐゴシック" panose="020B0600070205080204" pitchFamily="50" charset="-128"/>
                <a:ea typeface="ＭＳ Ｐゴシック" panose="020B0600070205080204" pitchFamily="50" charset="-128"/>
              </a:rPr>
              <a:t>ｔ以上としてください。</a:t>
            </a:r>
            <a:endParaRPr lang="en-US" altLang="ja-JP" dirty="0">
              <a:solidFill>
                <a:srgbClr val="0F55C3"/>
              </a:solidFill>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lang="en-US" altLang="ja-JP" dirty="0">
                <a:solidFill>
                  <a:srgbClr val="0F55C3"/>
                </a:solidFill>
                <a:latin typeface="ＭＳ Ｐゴシック" panose="020B0600070205080204" pitchFamily="50" charset="-128"/>
                <a:ea typeface="ＭＳ Ｐゴシック" panose="020B0600070205080204" pitchFamily="50" charset="-128"/>
              </a:rPr>
              <a:t>※</a:t>
            </a:r>
            <a:r>
              <a:rPr lang="ja-JP" altLang="en-US" dirty="0">
                <a:solidFill>
                  <a:srgbClr val="0F55C3"/>
                </a:solidFill>
                <a:latin typeface="ＭＳ Ｐゴシック" panose="020B0600070205080204" pitchFamily="50" charset="-128"/>
                <a:ea typeface="ＭＳ Ｐゴシック" panose="020B0600070205080204" pitchFamily="50" charset="-128"/>
              </a:rPr>
              <a:t>図表、写真、データ等を適宜活用し、分かりやすく記載してください。</a:t>
            </a:r>
            <a:endParaRPr lang="en-US" altLang="ja-JP" dirty="0">
              <a:solidFill>
                <a:srgbClr val="0F55C3"/>
              </a:solidFill>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項目ごとにページ数制限を設けています。その範囲内で適宜スライドを追加してください。掲載すべきデータが多いなどページ数上限内にまとめられない場合には多少の超過は認めますが、冗長にならないように注意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lang="en-US" altLang="ja-JP" dirty="0">
                <a:solidFill>
                  <a:srgbClr val="0F55C3"/>
                </a:solidFill>
                <a:latin typeface="ＭＳ Ｐゴシック" panose="020B0600070205080204" pitchFamily="50" charset="-128"/>
                <a:ea typeface="ＭＳ Ｐゴシック" panose="020B0600070205080204" pitchFamily="50" charset="-128"/>
              </a:rPr>
              <a:t>※</a:t>
            </a:r>
            <a:r>
              <a:rPr lang="ja-JP" altLang="en-US" dirty="0">
                <a:solidFill>
                  <a:srgbClr val="0F55C3"/>
                </a:solidFill>
                <a:latin typeface="ＭＳ Ｐゴシック" panose="020B0600070205080204" pitchFamily="50" charset="-128"/>
                <a:ea typeface="ＭＳ Ｐゴシック" panose="020B0600070205080204" pitchFamily="50" charset="-128"/>
              </a:rPr>
              <a:t>本テキストボックス含め、青字の記載ガイドについては提出時に削除してください。</a:t>
            </a:r>
            <a:endParaRPr lang="en-US" altLang="ja-JP" dirty="0">
              <a:solidFill>
                <a:srgbClr val="0F55C3"/>
              </a:solidFill>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本報告書と成果発表会の発表の内容で事後評価を実施します。</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266700" marR="0" lvl="0" indent="-266700" algn="l" defTabSz="914400" rtl="0" eaLnBrk="0" fontAlgn="base" latinLnBrk="0" hangingPunct="0">
              <a:lnSpc>
                <a:spcPct val="100000"/>
              </a:lnSpc>
              <a:spcBef>
                <a:spcPct val="0"/>
              </a:spcBef>
              <a:spcAft>
                <a:spcPts val="300"/>
              </a:spcAft>
              <a:buClrTx/>
              <a:buSzTx/>
              <a:buFontTx/>
              <a:buNone/>
              <a:tabLst/>
              <a:defRPr/>
            </a:pP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本報告書は、</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SBIR</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フェーズ</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支援委員会、ニーズ元省庁関係者等守秘義務を負った者のみで共有いたします。一般公開はいたしませんので非公開情報含めて記載してください。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graphicFrame>
        <p:nvGraphicFramePr>
          <p:cNvPr id="6" name="表 5">
            <a:extLst>
              <a:ext uri="{FF2B5EF4-FFF2-40B4-BE49-F238E27FC236}">
                <a16:creationId xmlns:a16="http://schemas.microsoft.com/office/drawing/2014/main" id="{2B689521-CCFD-2273-6C7D-A3C34F5E9090}"/>
              </a:ext>
            </a:extLst>
          </p:cNvPr>
          <p:cNvGraphicFramePr>
            <a:graphicFrameLocks noGrp="1"/>
          </p:cNvGraphicFramePr>
          <p:nvPr>
            <p:extLst>
              <p:ext uri="{D42A27DB-BD31-4B8C-83A1-F6EECF244321}">
                <p14:modId xmlns:p14="http://schemas.microsoft.com/office/powerpoint/2010/main" val="3603096269"/>
              </p:ext>
            </p:extLst>
          </p:nvPr>
        </p:nvGraphicFramePr>
        <p:xfrm>
          <a:off x="693675" y="3567079"/>
          <a:ext cx="8518651" cy="2438400"/>
        </p:xfrm>
        <a:graphic>
          <a:graphicData uri="http://schemas.openxmlformats.org/drawingml/2006/table">
            <a:tbl>
              <a:tblPr firstRow="1" bandRow="1">
                <a:tableStyleId>{5C22544A-7EE6-4342-B048-85BDC9FD1C3A}</a:tableStyleId>
              </a:tblPr>
              <a:tblGrid>
                <a:gridCol w="2304256">
                  <a:extLst>
                    <a:ext uri="{9D8B030D-6E8A-4147-A177-3AD203B41FA5}">
                      <a16:colId xmlns:a16="http://schemas.microsoft.com/office/drawing/2014/main" val="3681813112"/>
                    </a:ext>
                  </a:extLst>
                </a:gridCol>
                <a:gridCol w="6214395">
                  <a:extLst>
                    <a:ext uri="{9D8B030D-6E8A-4147-A177-3AD203B41FA5}">
                      <a16:colId xmlns:a16="http://schemas.microsoft.com/office/drawing/2014/main" val="3915426925"/>
                    </a:ext>
                  </a:extLst>
                </a:gridCol>
              </a:tblGrid>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提出日</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2025</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年●月●日</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7878059"/>
                  </a:ext>
                </a:extLst>
              </a:tr>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グラント番号</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JPMJST24</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5164732"/>
                  </a:ext>
                </a:extLst>
              </a:tr>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研究代表者</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機関名　所属　役職　氏名</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0573600"/>
                  </a:ext>
                </a:extLst>
              </a:tr>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主たる共同研究開発者</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機関名　所属　役職　氏名（いない場合は項目ごと削除）</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99146591"/>
                  </a:ext>
                </a:extLst>
              </a:tr>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企業担当者</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機関名　所属　役職　氏名（いない場合は項目ごと削除）</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7906445"/>
                  </a:ext>
                </a:extLst>
              </a:tr>
              <a:tr h="198345">
                <a:tc>
                  <a:txBody>
                    <a:bodyPr/>
                    <a:lstStyle/>
                    <a:p>
                      <a:r>
                        <a:rPr lang="ja-JP" altLang="en-US" sz="1400" dirty="0">
                          <a:latin typeface="ＭＳ Ｐゴシック" panose="020B0600070205080204" pitchFamily="50" charset="-128"/>
                          <a:ea typeface="ＭＳ Ｐゴシック" panose="020B0600070205080204" pitchFamily="50" charset="-128"/>
                        </a:rPr>
                        <a:t>目指す社会実装方法</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400" dirty="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sym typeface="Wingdings" panose="05000000000000000000" pitchFamily="2" charset="2"/>
                        </a:rPr>
                        <a:t>次ページより選択）</a:t>
                      </a:r>
                      <a:endParaRPr lang="en-US" altLang="ja-JP" sz="140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8623173"/>
                  </a:ext>
                </a:extLst>
              </a:tr>
              <a:tr h="198345">
                <a:tc>
                  <a:txBody>
                    <a:bodyPr/>
                    <a:lstStyle/>
                    <a:p>
                      <a:r>
                        <a:rPr lang="ja-JP" altLang="en-US" sz="1400" dirty="0">
                          <a:latin typeface="ＭＳ Ｐゴシック" panose="020B0600070205080204" pitchFamily="50" charset="-128"/>
                          <a:ea typeface="ＭＳ Ｐゴシック" panose="020B0600070205080204" pitchFamily="50" charset="-128"/>
                        </a:rPr>
                        <a:t>研究開発テーマ</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ja-JP" altLang="en-US" sz="1400" dirty="0">
                          <a:solidFill>
                            <a:schemeClr val="tx1"/>
                          </a:solidFill>
                          <a:latin typeface="ＭＳ Ｐゴシック" panose="020B0600070205080204" pitchFamily="50" charset="-128"/>
                          <a:ea typeface="ＭＳ Ｐゴシック" panose="020B0600070205080204" pitchFamily="50" charset="-128"/>
                        </a:rPr>
                        <a:t>（次ページより選択）</a:t>
                      </a:r>
                      <a:endParaRPr kumimoji="1" lang="ja-JP" altLang="en-US"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78677540"/>
                  </a:ext>
                </a:extLst>
              </a:tr>
              <a:tr h="198345">
                <a:tc>
                  <a:txBody>
                    <a:bodyPr/>
                    <a:lstStyle/>
                    <a:p>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研究開発実施期間</a:t>
                      </a:r>
                      <a:endParaRPr kumimoji="1" lang="en-US" altLang="ja-JP" sz="1400" b="0" dirty="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2024</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年</a:t>
                      </a:r>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7</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月</a:t>
                      </a:r>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24</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日～</a:t>
                      </a:r>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2025</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年</a:t>
                      </a:r>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3</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月</a:t>
                      </a:r>
                      <a:r>
                        <a:rPr kumimoji="1" lang="en-US" altLang="ja-JP" sz="1400" b="0" dirty="0">
                          <a:solidFill>
                            <a:schemeClr val="tx1"/>
                          </a:solidFill>
                          <a:latin typeface="ＭＳ Ｐゴシック" panose="020B0600070205080204" pitchFamily="50" charset="-128"/>
                          <a:ea typeface="ＭＳ Ｐゴシック" panose="020B0600070205080204" pitchFamily="50" charset="-128"/>
                        </a:rPr>
                        <a:t>31</a:t>
                      </a:r>
                      <a:r>
                        <a:rPr kumimoji="1" lang="ja-JP" altLang="en-US" sz="1400" b="0" dirty="0">
                          <a:solidFill>
                            <a:schemeClr val="tx1"/>
                          </a:solidFill>
                          <a:latin typeface="ＭＳ Ｐゴシック" panose="020B0600070205080204" pitchFamily="50" charset="-128"/>
                          <a:ea typeface="ＭＳ Ｐゴシック" panose="020B0600070205080204" pitchFamily="50" charset="-128"/>
                        </a:rPr>
                        <a:t>日</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lnT w="12700" cap="flat" cmpd="sng" algn="ctr">
                      <a:solidFill>
                        <a:schemeClr val="bg2"/>
                      </a:solidFill>
                      <a:prstDash val="solid"/>
                      <a:round/>
                      <a:headEnd type="none" w="med" len="med"/>
                      <a:tailEnd type="none" w="med" len="med"/>
                    </a:lnT>
                    <a:lnB w="12700" cap="flat" cmpd="sng" algn="ctr">
                      <a:solidFill>
                        <a:schemeClr val="bg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75639625"/>
                  </a:ext>
                </a:extLst>
              </a:tr>
            </a:tbl>
          </a:graphicData>
        </a:graphic>
      </p:graphicFrame>
    </p:spTree>
    <p:extLst>
      <p:ext uri="{BB962C8B-B14F-4D97-AF65-F5344CB8AC3E}">
        <p14:creationId xmlns:p14="http://schemas.microsoft.com/office/powerpoint/2010/main" val="3541568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924EC95-540A-7A90-AE25-24CBCFF5C4EA}"/>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r>
              <a:rPr lang="en-US" altLang="ja-JP"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1/5</a:t>
            </a:r>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solidFill>
                <a:schemeClr val="accent6"/>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latin typeface="ＭＳ Ｐゴシック" panose="020B0600070205080204" pitchFamily="50" charset="-128"/>
                <a:ea typeface="ＭＳ Ｐゴシック" panose="020B0600070205080204" pitchFamily="50" charset="-128"/>
              </a:rPr>
              <a:t>４－１．</a:t>
            </a:r>
            <a:r>
              <a:rPr lang="ja-JP" altLang="en-US" kern="0" dirty="0">
                <a:solidFill>
                  <a:schemeClr val="tx1"/>
                </a:solidFill>
                <a:latin typeface="ＭＳ Ｐゴシック" panose="020B0600070205080204" pitchFamily="50" charset="-128"/>
                <a:ea typeface="ＭＳ Ｐゴシック" panose="020B0600070205080204" pitchFamily="50" charset="-128"/>
              </a:rPr>
              <a:t>最終的に目指す事業の目的（社会ニーズ、政策課題へのアプローチ）</a:t>
            </a:r>
            <a:endParaRPr lang="en-US" altLang="ja-JP" kern="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テキスト プレースホルダ 21">
            <a:extLst>
              <a:ext uri="{FF2B5EF4-FFF2-40B4-BE49-F238E27FC236}">
                <a16:creationId xmlns:a16="http://schemas.microsoft.com/office/drawing/2014/main" id="{2C2216B5-6D58-4C2C-871B-F7DDAACAA4C9}"/>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数上限：４－１．で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DC0EF6DB-DBDF-4EDA-2BF4-9035C5205428}"/>
              </a:ext>
            </a:extLst>
          </p:cNvPr>
          <p:cNvSpPr txBox="1">
            <a:spLocks/>
          </p:cNvSpPr>
          <p:nvPr/>
        </p:nvSpPr>
        <p:spPr bwMode="auto">
          <a:xfrm>
            <a:off x="630350" y="1988840"/>
            <a:ext cx="7200000" cy="517221"/>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・本事業で実施した研究開発が社会実装（起業や技術移転による事業化）された際に、どのような課題がどのように解決されるのか、社会ニーズや政策課題を踏まえて記載してください。</a:t>
            </a:r>
          </a:p>
        </p:txBody>
      </p:sp>
    </p:spTree>
    <p:extLst>
      <p:ext uri="{BB962C8B-B14F-4D97-AF65-F5344CB8AC3E}">
        <p14:creationId xmlns:p14="http://schemas.microsoft.com/office/powerpoint/2010/main" val="1134615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C0BD5315-4041-46CD-C032-22CB3179E777}"/>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r>
              <a:rPr lang="en-US" altLang="ja-JP"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2/5</a:t>
            </a:r>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solidFill>
                <a:schemeClr val="accent6"/>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lvl="0" eaLnBrk="1" hangingPunct="1">
              <a:buClr>
                <a:srgbClr val="5A5A5A"/>
              </a:buClr>
              <a:buSzPct val="100000"/>
              <a:defRPr/>
            </a:pPr>
            <a:r>
              <a:rPr lang="ja-JP" altLang="en-US" kern="0" dirty="0">
                <a:latin typeface="ＭＳ Ｐゴシック" panose="020B0600070205080204" pitchFamily="50" charset="-128"/>
                <a:ea typeface="ＭＳ Ｐゴシック" panose="020B0600070205080204" pitchFamily="50" charset="-128"/>
              </a:rPr>
              <a:t>４－２．現時点における競合技術との比較</a:t>
            </a:r>
          </a:p>
        </p:txBody>
      </p:sp>
      <p:sp>
        <p:nvSpPr>
          <p:cNvPr id="7" name="テキスト プレースホルダ 21">
            <a:extLst>
              <a:ext uri="{FF2B5EF4-FFF2-40B4-BE49-F238E27FC236}">
                <a16:creationId xmlns:a16="http://schemas.microsoft.com/office/drawing/2014/main" id="{2C2216B5-6D58-4C2C-871B-F7DDAACAA4C9}"/>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数上限：４－２．で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9CF0264F-D56F-BC4B-0B1F-54868698EEC9}"/>
              </a:ext>
            </a:extLst>
          </p:cNvPr>
          <p:cNvSpPr txBox="1">
            <a:spLocks/>
          </p:cNvSpPr>
          <p:nvPr/>
        </p:nvSpPr>
        <p:spPr bwMode="auto">
          <a:xfrm>
            <a:off x="632520" y="1988840"/>
            <a:ext cx="7920000" cy="594165"/>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・競合技術がある場合は、その技術と比べた独創性や優位性を記載してください。</a:t>
            </a: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・競合技術が明確でない場合も、類似技術や同一課題へアプローチしているものと比較してください。</a:t>
            </a:r>
          </a:p>
        </p:txBody>
      </p:sp>
    </p:spTree>
    <p:extLst>
      <p:ext uri="{BB962C8B-B14F-4D97-AF65-F5344CB8AC3E}">
        <p14:creationId xmlns:p14="http://schemas.microsoft.com/office/powerpoint/2010/main" val="3940535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E08DE268-DCC9-359F-C957-159596D55D3B}"/>
              </a:ext>
            </a:extLst>
          </p:cNvPr>
          <p:cNvSpPr/>
          <p:nvPr/>
        </p:nvSpPr>
        <p:spPr bwMode="auto">
          <a:xfrm>
            <a:off x="453000" y="1363929"/>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r>
              <a:rPr lang="en-US" altLang="ja-JP"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3/5</a:t>
            </a:r>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solidFill>
                <a:schemeClr val="accent6"/>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latin typeface="ＭＳ Ｐゴシック" panose="020B0600070205080204" pitchFamily="50" charset="-128"/>
                <a:ea typeface="ＭＳ Ｐゴシック" panose="020B0600070205080204" pitchFamily="50" charset="-128"/>
              </a:rPr>
              <a:t>４－３．想定する製品・サービスの内容、ビジネスモデルの構想</a:t>
            </a:r>
            <a:endParaRPr lang="en-US" altLang="ja-JP" kern="0" dirty="0">
              <a:latin typeface="ＭＳ Ｐゴシック" panose="020B0600070205080204" pitchFamily="50" charset="-128"/>
              <a:ea typeface="ＭＳ Ｐゴシック" panose="020B0600070205080204" pitchFamily="50" charset="-128"/>
            </a:endParaRPr>
          </a:p>
        </p:txBody>
      </p:sp>
      <p:sp>
        <p:nvSpPr>
          <p:cNvPr id="6" name="テキスト プレースホルダ 21">
            <a:extLst>
              <a:ext uri="{FF2B5EF4-FFF2-40B4-BE49-F238E27FC236}">
                <a16:creationId xmlns:a16="http://schemas.microsoft.com/office/drawing/2014/main" id="{2B4C582E-A830-46F2-9FD2-D805C0AAAD94}"/>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数上限：４－３．で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2</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A479AC37-3255-B176-1450-9C27799D2C7A}"/>
              </a:ext>
            </a:extLst>
          </p:cNvPr>
          <p:cNvSpPr txBox="1">
            <a:spLocks/>
          </p:cNvSpPr>
          <p:nvPr/>
        </p:nvSpPr>
        <p:spPr bwMode="auto">
          <a:xfrm>
            <a:off x="632520" y="1988840"/>
            <a:ext cx="7920000" cy="1455940"/>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・本事業の成果を生かしてどのような特徴のある製品・サービスを目指すのか具体的に記載してください。申請時と変わっている場合はなぜ変わったのか今回の研究開発と関連づけて明記してください。</a:t>
            </a: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製品・サービスを活用したビジネスモデル（誰に何をどのように提供するのか、提供価値（どのような課題が解決されるのか）、収益モデル（発生するコスト、どのように利益を得るのか）、市場規模やどのように事業を継続・成長させるのか等を含む））について現時点での構想を記載してください。最初のターゲット市場以外への展開が期待できる場合は、その市場についても記載してください。</a:t>
            </a:r>
          </a:p>
        </p:txBody>
      </p:sp>
    </p:spTree>
    <p:extLst>
      <p:ext uri="{BB962C8B-B14F-4D97-AF65-F5344CB8AC3E}">
        <p14:creationId xmlns:p14="http://schemas.microsoft.com/office/powerpoint/2010/main" val="372534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BB1B0ED1-BA5F-7CE2-23C4-131ABA0AF672}"/>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r>
              <a:rPr lang="en-US" altLang="ja-JP"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4/5</a:t>
            </a:r>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solidFill>
                <a:schemeClr val="accent6"/>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latin typeface="ＭＳ Ｐゴシック" panose="020B0600070205080204" pitchFamily="50" charset="-128"/>
                <a:ea typeface="ＭＳ Ｐゴシック" panose="020B0600070205080204" pitchFamily="50" charset="-128"/>
              </a:rPr>
              <a:t>４－４．事業化に向けて解決すべき課題</a:t>
            </a:r>
            <a:endParaRPr lang="en-US" altLang="ja-JP" kern="0" dirty="0">
              <a:latin typeface="ＭＳ Ｐゴシック" panose="020B0600070205080204" pitchFamily="50" charset="-128"/>
              <a:ea typeface="ＭＳ Ｐゴシック" panose="020B0600070205080204" pitchFamily="50" charset="-128"/>
            </a:endParaRPr>
          </a:p>
        </p:txBody>
      </p:sp>
      <p:sp>
        <p:nvSpPr>
          <p:cNvPr id="6" name="テキスト プレースホルダ 21">
            <a:extLst>
              <a:ext uri="{FF2B5EF4-FFF2-40B4-BE49-F238E27FC236}">
                <a16:creationId xmlns:a16="http://schemas.microsoft.com/office/drawing/2014/main" id="{ED0B25A5-54E6-4DB7-8BB5-D9160515DC56}"/>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数上限：４－４．で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2</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8C1DE19F-EAB7-DB9F-58E4-C0F3F945985C}"/>
              </a:ext>
            </a:extLst>
          </p:cNvPr>
          <p:cNvSpPr txBox="1">
            <a:spLocks/>
          </p:cNvSpPr>
          <p:nvPr/>
        </p:nvSpPr>
        <p:spPr bwMode="auto">
          <a:xfrm>
            <a:off x="632520" y="1988840"/>
            <a:ext cx="7920000" cy="517221"/>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・技術シーズの成熟度、知的財産の確保状況、市場調査・分析の結果等を踏まえ、社会実装（起業や技術移転による事業化）にあたっての問題点や今後対応すべき事項を具体的に記載してください。</a:t>
            </a:r>
          </a:p>
        </p:txBody>
      </p:sp>
    </p:spTree>
    <p:extLst>
      <p:ext uri="{BB962C8B-B14F-4D97-AF65-F5344CB8AC3E}">
        <p14:creationId xmlns:p14="http://schemas.microsoft.com/office/powerpoint/2010/main" val="486173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r>
              <a:rPr lang="en-US" altLang="ja-JP" kern="12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5/5</a:t>
            </a:r>
            <a:r>
              <a:rPr lang="ja-JP" altLang="en-US" kern="12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solidFill>
                <a:schemeClr val="tx1"/>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53123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solidFill>
                  <a:schemeClr val="tx1"/>
                </a:solidFill>
                <a:latin typeface="ＭＳ Ｐゴシック" panose="020B0600070205080204" pitchFamily="50" charset="-128"/>
                <a:ea typeface="ＭＳ Ｐゴシック" panose="020B0600070205080204" pitchFamily="50" charset="-128"/>
              </a:rPr>
              <a:t>４－５．起業や技術移転の見通し</a:t>
            </a:r>
            <a:endParaRPr lang="en-US" altLang="ja-JP" kern="0" dirty="0">
              <a:solidFill>
                <a:schemeClr val="tx1"/>
              </a:solidFill>
              <a:latin typeface="ＭＳ Ｐゴシック" panose="020B0600070205080204" pitchFamily="50" charset="-128"/>
              <a:ea typeface="ＭＳ Ｐゴシック" panose="020B0600070205080204" pitchFamily="50" charset="-128"/>
            </a:endParaRPr>
          </a:p>
          <a:p>
            <a:pPr marL="352425" lvl="1" indent="-169863">
              <a:lnSpc>
                <a:spcPct val="150000"/>
              </a:lnSpc>
              <a:spcBef>
                <a:spcPct val="0"/>
              </a:spcBef>
              <a:buClr>
                <a:srgbClr val="969696"/>
              </a:buClr>
              <a:buSzPct val="70000"/>
              <a:buFont typeface="Wingdings"/>
              <a:buChar char="l"/>
              <a:defRPr/>
            </a:pPr>
            <a:r>
              <a:rPr lang="ja-JP" altLang="en-US" sz="1400" kern="0" dirty="0">
                <a:solidFill>
                  <a:schemeClr val="tx1"/>
                </a:solidFill>
                <a:latin typeface="ＭＳ Ｐゴシック" panose="020B0600070205080204" pitchFamily="50" charset="-128"/>
                <a:ea typeface="ＭＳ Ｐゴシック" panose="020B0600070205080204" pitchFamily="50" charset="-128"/>
              </a:rPr>
              <a:t>起業や技術移転の見通し</a:t>
            </a:r>
            <a:endParaRPr lang="ja-JP" altLang="ja-JP"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endParaRPr>
          </a:p>
        </p:txBody>
      </p:sp>
      <p:sp>
        <p:nvSpPr>
          <p:cNvPr id="6" name="正方形/長方形 5">
            <a:extLst>
              <a:ext uri="{FF2B5EF4-FFF2-40B4-BE49-F238E27FC236}">
                <a16:creationId xmlns:a16="http://schemas.microsoft.com/office/drawing/2014/main" id="{C0316D14-A3A4-49BB-B7C2-BA0ED8B5C23E}"/>
              </a:ext>
            </a:extLst>
          </p:cNvPr>
          <p:cNvSpPr/>
          <p:nvPr/>
        </p:nvSpPr>
        <p:spPr bwMode="auto">
          <a:xfrm>
            <a:off x="453000" y="1628800"/>
            <a:ext cx="9000000" cy="1980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7" name="Rectangle 3">
            <a:extLst>
              <a:ext uri="{FF2B5EF4-FFF2-40B4-BE49-F238E27FC236}">
                <a16:creationId xmlns:a16="http://schemas.microsoft.com/office/drawing/2014/main" id="{78666D6E-739E-4053-9AFB-3EDB79312431}"/>
              </a:ext>
            </a:extLst>
          </p:cNvPr>
          <p:cNvSpPr txBox="1">
            <a:spLocks noChangeArrowheads="1"/>
          </p:cNvSpPr>
          <p:nvPr/>
        </p:nvSpPr>
        <p:spPr bwMode="auto">
          <a:xfrm>
            <a:off x="438747" y="3789040"/>
            <a:ext cx="9064625" cy="27270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352425" lvl="1" indent="-169863">
              <a:lnSpc>
                <a:spcPct val="150000"/>
              </a:lnSpc>
              <a:spcBef>
                <a:spcPct val="0"/>
              </a:spcBef>
              <a:buClr>
                <a:srgbClr val="969696"/>
              </a:buClr>
              <a:buSzPct val="70000"/>
              <a:buFont typeface="Wingdings"/>
              <a:buChar char="l"/>
              <a:defRPr/>
            </a:pPr>
            <a:r>
              <a:rPr lang="ja-JP" altLang="en-US"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事業化に向けて、一年後までに実施予定の内容</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endParaRPr>
          </a:p>
        </p:txBody>
      </p:sp>
      <p:sp>
        <p:nvSpPr>
          <p:cNvPr id="8" name="正方形/長方形 7">
            <a:extLst>
              <a:ext uri="{FF2B5EF4-FFF2-40B4-BE49-F238E27FC236}">
                <a16:creationId xmlns:a16="http://schemas.microsoft.com/office/drawing/2014/main" id="{EA2953A1-2491-439E-A334-031DA253624D}"/>
              </a:ext>
            </a:extLst>
          </p:cNvPr>
          <p:cNvSpPr/>
          <p:nvPr/>
        </p:nvSpPr>
        <p:spPr bwMode="auto">
          <a:xfrm>
            <a:off x="453000" y="4149080"/>
            <a:ext cx="9000000" cy="900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 name="Rectangle 3">
            <a:extLst>
              <a:ext uri="{FF2B5EF4-FFF2-40B4-BE49-F238E27FC236}">
                <a16:creationId xmlns:a16="http://schemas.microsoft.com/office/drawing/2014/main" id="{48FDD01E-74A3-4329-BECC-256B80018766}"/>
              </a:ext>
            </a:extLst>
          </p:cNvPr>
          <p:cNvSpPr txBox="1">
            <a:spLocks noChangeArrowheads="1"/>
          </p:cNvSpPr>
          <p:nvPr/>
        </p:nvSpPr>
        <p:spPr bwMode="auto">
          <a:xfrm>
            <a:off x="419102" y="5157192"/>
            <a:ext cx="9064625" cy="27270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352425" lvl="1" indent="-169863">
              <a:lnSpc>
                <a:spcPct val="150000"/>
              </a:lnSpc>
              <a:spcBef>
                <a:spcPct val="0"/>
              </a:spcBef>
              <a:buClr>
                <a:srgbClr val="969696"/>
              </a:buClr>
              <a:buSzPct val="70000"/>
              <a:buFont typeface="Wingdings"/>
              <a:buChar char="l"/>
              <a:defRPr/>
            </a:pPr>
            <a:r>
              <a:rPr lang="ja-JP" altLang="en-US"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事業化に向けて、二年後までに実施予定の内容</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endParaRPr>
          </a:p>
        </p:txBody>
      </p:sp>
      <p:sp>
        <p:nvSpPr>
          <p:cNvPr id="10" name="正方形/長方形 9">
            <a:extLst>
              <a:ext uri="{FF2B5EF4-FFF2-40B4-BE49-F238E27FC236}">
                <a16:creationId xmlns:a16="http://schemas.microsoft.com/office/drawing/2014/main" id="{FE32902E-1897-4962-9FCB-6C9A7D34F9C7}"/>
              </a:ext>
            </a:extLst>
          </p:cNvPr>
          <p:cNvSpPr/>
          <p:nvPr/>
        </p:nvSpPr>
        <p:spPr bwMode="auto">
          <a:xfrm>
            <a:off x="453000" y="5589240"/>
            <a:ext cx="9000000" cy="900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11" name="テキスト プレースホルダ 21">
            <a:extLst>
              <a:ext uri="{FF2B5EF4-FFF2-40B4-BE49-F238E27FC236}">
                <a16:creationId xmlns:a16="http://schemas.microsoft.com/office/drawing/2014/main" id="{35FA966B-3820-4FA0-A2D1-2165FCFFFBED}"/>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数上限：４－５．</a:t>
            </a:r>
            <a:r>
              <a:rPr lang="ja-JP" altLang="en-US" sz="1600" dirty="0">
                <a:solidFill>
                  <a:srgbClr val="0F55C3"/>
                </a:solidFill>
                <a:latin typeface="ＭＳ Ｐゴシック" panose="020B0600070205080204" pitchFamily="50" charset="-128"/>
                <a:ea typeface="ＭＳ Ｐゴシック" panose="020B0600070205080204" pitchFamily="50" charset="-128"/>
              </a:rPr>
              <a:t>で</a:t>
            </a:r>
            <a:r>
              <a:rPr lang="en-US" altLang="ja-JP" sz="1600" dirty="0">
                <a:solidFill>
                  <a:srgbClr val="0F55C3"/>
                </a:solidFill>
                <a:latin typeface="ＭＳ Ｐゴシック" panose="020B0600070205080204" pitchFamily="50" charset="-128"/>
                <a:ea typeface="ＭＳ Ｐゴシック" panose="020B0600070205080204" pitchFamily="50" charset="-128"/>
              </a:rPr>
              <a:t>2</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AA1D8301-FAC4-64F9-2E8C-4E1E3BFAB75F}"/>
              </a:ext>
            </a:extLst>
          </p:cNvPr>
          <p:cNvSpPr txBox="1">
            <a:spLocks/>
          </p:cNvSpPr>
          <p:nvPr/>
        </p:nvSpPr>
        <p:spPr bwMode="auto">
          <a:xfrm>
            <a:off x="632520" y="1988840"/>
            <a:ext cx="7920000" cy="732665"/>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４－１から４－４を踏まえて、起業や技術移転による事業化の見通し（実現可能性、起業や上市の時期を含む）を記載してください。また、実現に向けてどのようなパートナーとどのような協力体制を構築しているか（する予定か）や、資材（ヒト、モノ、カネ、情報）調達の見通しについても記載してください。</a:t>
            </a:r>
          </a:p>
        </p:txBody>
      </p:sp>
    </p:spTree>
    <p:extLst>
      <p:ext uri="{BB962C8B-B14F-4D97-AF65-F5344CB8AC3E}">
        <p14:creationId xmlns:p14="http://schemas.microsoft.com/office/powerpoint/2010/main" val="3313174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216A255D-20A6-60E1-3C00-25ABF5D7749C}"/>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５．今後の活動予定</a:t>
            </a:r>
            <a:endParaRPr lang="en-US" altLang="ja-JP" b="0" dirty="0">
              <a:solidFill>
                <a:schemeClr val="tx1"/>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6A0AE6C1-BDCB-4804-9B77-36BC47B4A5E3}"/>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solidFill>
                  <a:schemeClr val="tx1"/>
                </a:solidFill>
                <a:latin typeface="ＭＳ Ｐゴシック" panose="020B0600070205080204" pitchFamily="50" charset="-128"/>
                <a:ea typeface="ＭＳ Ｐゴシック" panose="020B0600070205080204" pitchFamily="50" charset="-128"/>
              </a:rPr>
              <a:t>フェーズ</a:t>
            </a:r>
            <a:r>
              <a:rPr lang="en-US" altLang="ja-JP" kern="0" dirty="0">
                <a:solidFill>
                  <a:schemeClr val="tx1"/>
                </a:solidFill>
                <a:latin typeface="ＭＳ Ｐゴシック" panose="020B0600070205080204" pitchFamily="50" charset="-128"/>
                <a:ea typeface="ＭＳ Ｐゴシック" panose="020B0600070205080204" pitchFamily="50" charset="-128"/>
              </a:rPr>
              <a:t>2</a:t>
            </a:r>
            <a:r>
              <a:rPr lang="ja-JP" altLang="en-US" kern="0" dirty="0">
                <a:solidFill>
                  <a:schemeClr val="tx1"/>
                </a:solidFill>
                <a:latin typeface="ＭＳ Ｐゴシック" panose="020B0600070205080204" pitchFamily="50" charset="-128"/>
                <a:ea typeface="ＭＳ Ｐゴシック" panose="020B0600070205080204" pitchFamily="50" charset="-128"/>
              </a:rPr>
              <a:t>への接続の見込みや今後申請予定の研究費等</a:t>
            </a:r>
          </a:p>
        </p:txBody>
      </p:sp>
      <p:sp>
        <p:nvSpPr>
          <p:cNvPr id="7" name="テキスト プレースホルダ 21">
            <a:extLst>
              <a:ext uri="{FF2B5EF4-FFF2-40B4-BE49-F238E27FC236}">
                <a16:creationId xmlns:a16="http://schemas.microsoft.com/office/drawing/2014/main" id="{71223625-FD5A-43B6-A344-09C3E3F9B16F}"/>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数上限：５．で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53AC58A2-D5FE-1A93-E872-BBDE28C8FCEB}"/>
              </a:ext>
            </a:extLst>
          </p:cNvPr>
          <p:cNvSpPr txBox="1">
            <a:spLocks/>
          </p:cNvSpPr>
          <p:nvPr/>
        </p:nvSpPr>
        <p:spPr bwMode="auto">
          <a:xfrm>
            <a:off x="632520" y="1988840"/>
            <a:ext cx="7200000" cy="732665"/>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indent="-180000">
              <a:spcAft>
                <a:spcPts val="600"/>
              </a:spcAf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・フェーズ</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2</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やその他の研究費・</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GAP</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ファンド等への申請（事業名、期間、実施予定の内容等を記載）、企業との共同研究（可能な範囲で内容を記載）等について、既に決定していることや今後の予定を記載してください。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460190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404664"/>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６</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．成果一覧（予定を含む）</a:t>
            </a:r>
            <a:endParaRPr lang="en-US" altLang="ja-JP" b="0" dirty="0">
              <a:latin typeface="ＭＳ Ｐゴシック" panose="020B0600070205080204" pitchFamily="50" charset="-128"/>
              <a:ea typeface="ＭＳ Ｐゴシック" panose="020B0600070205080204" pitchFamily="50" charset="-128"/>
            </a:endParaRPr>
          </a:p>
        </p:txBody>
      </p:sp>
      <p:sp>
        <p:nvSpPr>
          <p:cNvPr id="20" name="Rectangle 3">
            <a:extLst>
              <a:ext uri="{FF2B5EF4-FFF2-40B4-BE49-F238E27FC236}">
                <a16:creationId xmlns:a16="http://schemas.microsoft.com/office/drawing/2014/main" id="{2A69CF63-CDCE-4C8B-B1BA-C8E358EE4DFF}"/>
              </a:ext>
            </a:extLst>
          </p:cNvPr>
          <p:cNvSpPr txBox="1">
            <a:spLocks noChangeArrowheads="1"/>
          </p:cNvSpPr>
          <p:nvPr/>
        </p:nvSpPr>
        <p:spPr bwMode="auto">
          <a:xfrm>
            <a:off x="419100" y="795313"/>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kern="0" dirty="0">
                <a:latin typeface="ＭＳ Ｐゴシック" panose="020B0600070205080204" pitchFamily="50" charset="-128"/>
                <a:ea typeface="ＭＳ Ｐゴシック" panose="020B0600070205080204" pitchFamily="50" charset="-128"/>
              </a:rPr>
              <a:t>本事業で実施した研究開発の成果に係る知的財産権、学術論文、学会発表等を</a:t>
            </a:r>
            <a:r>
              <a:rPr lang="ja-JP" altLang="en-US" b="1" u="sng" kern="0" dirty="0">
                <a:latin typeface="ＭＳ Ｐゴシック" panose="020B0600070205080204" pitchFamily="50" charset="-128"/>
                <a:ea typeface="ＭＳ Ｐゴシック" panose="020B0600070205080204" pitchFamily="50" charset="-128"/>
              </a:rPr>
              <a:t>予定も含めて</a:t>
            </a:r>
            <a:r>
              <a:rPr lang="ja-JP" altLang="en-US" kern="0" dirty="0">
                <a:latin typeface="ＭＳ Ｐゴシック" panose="020B0600070205080204" pitchFamily="50" charset="-128"/>
                <a:ea typeface="ＭＳ Ｐゴシック" panose="020B0600070205080204" pitchFamily="50" charset="-128"/>
              </a:rPr>
              <a:t>記載してください。</a:t>
            </a:r>
            <a:endParaRPr kumimoji="1" lang="ja-JP" altLang="en-US" sz="14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endParaRPr>
          </a:p>
        </p:txBody>
      </p:sp>
      <p:graphicFrame>
        <p:nvGraphicFramePr>
          <p:cNvPr id="4" name="表 3">
            <a:extLst>
              <a:ext uri="{FF2B5EF4-FFF2-40B4-BE49-F238E27FC236}">
                <a16:creationId xmlns:a16="http://schemas.microsoft.com/office/drawing/2014/main" id="{E8F65DFA-5228-439B-96F0-D0B57603C3B8}"/>
              </a:ext>
            </a:extLst>
          </p:cNvPr>
          <p:cNvGraphicFramePr>
            <a:graphicFrameLocks noGrp="1"/>
          </p:cNvGraphicFramePr>
          <p:nvPr>
            <p:extLst>
              <p:ext uri="{D42A27DB-BD31-4B8C-83A1-F6EECF244321}">
                <p14:modId xmlns:p14="http://schemas.microsoft.com/office/powerpoint/2010/main" val="24980306"/>
              </p:ext>
            </p:extLst>
          </p:nvPr>
        </p:nvGraphicFramePr>
        <p:xfrm>
          <a:off x="528816" y="1117950"/>
          <a:ext cx="8851206" cy="3903840"/>
        </p:xfrm>
        <a:graphic>
          <a:graphicData uri="http://schemas.openxmlformats.org/drawingml/2006/table">
            <a:tbl>
              <a:tblPr/>
              <a:tblGrid>
                <a:gridCol w="434793">
                  <a:extLst>
                    <a:ext uri="{9D8B030D-6E8A-4147-A177-3AD203B41FA5}">
                      <a16:colId xmlns:a16="http://schemas.microsoft.com/office/drawing/2014/main" val="4253909759"/>
                    </a:ext>
                  </a:extLst>
                </a:gridCol>
                <a:gridCol w="1325095">
                  <a:extLst>
                    <a:ext uri="{9D8B030D-6E8A-4147-A177-3AD203B41FA5}">
                      <a16:colId xmlns:a16="http://schemas.microsoft.com/office/drawing/2014/main" val="1621513681"/>
                    </a:ext>
                  </a:extLst>
                </a:gridCol>
                <a:gridCol w="1296144">
                  <a:extLst>
                    <a:ext uri="{9D8B030D-6E8A-4147-A177-3AD203B41FA5}">
                      <a16:colId xmlns:a16="http://schemas.microsoft.com/office/drawing/2014/main" val="4288886635"/>
                    </a:ext>
                  </a:extLst>
                </a:gridCol>
                <a:gridCol w="1061557">
                  <a:extLst>
                    <a:ext uri="{9D8B030D-6E8A-4147-A177-3AD203B41FA5}">
                      <a16:colId xmlns:a16="http://schemas.microsoft.com/office/drawing/2014/main" val="3558363513"/>
                    </a:ext>
                  </a:extLst>
                </a:gridCol>
                <a:gridCol w="1325804">
                  <a:extLst>
                    <a:ext uri="{9D8B030D-6E8A-4147-A177-3AD203B41FA5}">
                      <a16:colId xmlns:a16="http://schemas.microsoft.com/office/drawing/2014/main" val="1413656773"/>
                    </a:ext>
                  </a:extLst>
                </a:gridCol>
                <a:gridCol w="852998">
                  <a:extLst>
                    <a:ext uri="{9D8B030D-6E8A-4147-A177-3AD203B41FA5}">
                      <a16:colId xmlns:a16="http://schemas.microsoft.com/office/drawing/2014/main" val="2164148121"/>
                    </a:ext>
                  </a:extLst>
                </a:gridCol>
                <a:gridCol w="851605">
                  <a:extLst>
                    <a:ext uri="{9D8B030D-6E8A-4147-A177-3AD203B41FA5}">
                      <a16:colId xmlns:a16="http://schemas.microsoft.com/office/drawing/2014/main" val="3817316855"/>
                    </a:ext>
                  </a:extLst>
                </a:gridCol>
                <a:gridCol w="444539">
                  <a:extLst>
                    <a:ext uri="{9D8B030D-6E8A-4147-A177-3AD203B41FA5}">
                      <a16:colId xmlns:a16="http://schemas.microsoft.com/office/drawing/2014/main" val="3388836835"/>
                    </a:ext>
                  </a:extLst>
                </a:gridCol>
                <a:gridCol w="1258671">
                  <a:extLst>
                    <a:ext uri="{9D8B030D-6E8A-4147-A177-3AD203B41FA5}">
                      <a16:colId xmlns:a16="http://schemas.microsoft.com/office/drawing/2014/main" val="2541791233"/>
                    </a:ext>
                  </a:extLst>
                </a:gridCol>
              </a:tblGrid>
              <a:tr h="154539">
                <a:tc gridSpan="9">
                  <a:txBody>
                    <a:bodyPr/>
                    <a:lstStyle/>
                    <a:p>
                      <a:pPr algn="l"/>
                      <a:r>
                        <a:rPr lang="ja-JP" sz="1200" b="1" kern="100" dirty="0">
                          <a:solidFill>
                            <a:schemeClr val="tx1"/>
                          </a:solidFill>
                          <a:effectLst/>
                          <a:latin typeface="+mn-ea"/>
                          <a:ea typeface="+mn-ea"/>
                          <a:cs typeface="Times New Roman" panose="02020603050405020304" pitchFamily="18" charset="0"/>
                        </a:rPr>
                        <a:t>知的財産権</a:t>
                      </a:r>
                      <a:endParaRPr lang="en-US" altLang="ja-JP" sz="1200" b="1" kern="100" dirty="0">
                        <a:solidFill>
                          <a:schemeClr val="tx1"/>
                        </a:solidFill>
                        <a:effectLst/>
                        <a:latin typeface="+mn-ea"/>
                        <a:ea typeface="+mn-ea"/>
                        <a:cs typeface="Times New Roman" panose="02020603050405020304" pitchFamily="18" charset="0"/>
                      </a:endParaRPr>
                    </a:p>
                    <a:p>
                      <a:pPr algn="l"/>
                      <a:r>
                        <a:rPr lang="en-US" altLang="ja-JP" sz="1200" kern="100" dirty="0">
                          <a:solidFill>
                            <a:schemeClr val="tx1"/>
                          </a:solidFill>
                          <a:effectLst/>
                          <a:latin typeface="+mn-ea"/>
                          <a:ea typeface="+mn-ea"/>
                          <a:cs typeface="Times New Roman" panose="02020603050405020304" pitchFamily="18" charset="0"/>
                        </a:rPr>
                        <a:t>※</a:t>
                      </a:r>
                      <a:r>
                        <a:rPr lang="ja-JP" altLang="en-US" sz="1200" kern="100" dirty="0">
                          <a:solidFill>
                            <a:schemeClr val="tx1"/>
                          </a:solidFill>
                          <a:effectLst/>
                          <a:latin typeface="+mn-ea"/>
                          <a:ea typeface="+mn-ea"/>
                          <a:cs typeface="Times New Roman" panose="02020603050405020304" pitchFamily="18" charset="0"/>
                        </a:rPr>
                        <a:t>別途、知財様式</a:t>
                      </a:r>
                      <a:r>
                        <a:rPr lang="en-US" altLang="ja-JP" sz="1200" kern="100" dirty="0">
                          <a:solidFill>
                            <a:schemeClr val="tx1"/>
                          </a:solidFill>
                          <a:effectLst/>
                          <a:latin typeface="+mn-ea"/>
                          <a:ea typeface="+mn-ea"/>
                          <a:cs typeface="Times New Roman" panose="02020603050405020304" pitchFamily="18" charset="0"/>
                        </a:rPr>
                        <a:t>1</a:t>
                      </a:r>
                      <a:r>
                        <a:rPr lang="ja-JP" altLang="en-US" sz="1200" kern="100" dirty="0">
                          <a:solidFill>
                            <a:schemeClr val="tx1"/>
                          </a:solidFill>
                          <a:effectLst/>
                          <a:latin typeface="+mn-ea"/>
                          <a:ea typeface="+mn-ea"/>
                          <a:cs typeface="Times New Roman" panose="02020603050405020304" pitchFamily="18" charset="0"/>
                        </a:rPr>
                        <a:t>による通知が必要です（</a:t>
                      </a:r>
                      <a:r>
                        <a:rPr lang="zh-TW" altLang="en-US" sz="1200" dirty="0">
                          <a:latin typeface="+mn-ea"/>
                          <a:ea typeface="+mn-ea"/>
                        </a:rPr>
                        <a:t>委託研究事務処理説明書</a:t>
                      </a:r>
                      <a:r>
                        <a:rPr lang="ja-JP" altLang="en-US" sz="1200" dirty="0">
                          <a:latin typeface="+mn-ea"/>
                          <a:ea typeface="+mn-ea"/>
                        </a:rPr>
                        <a:t>「</a:t>
                      </a:r>
                      <a:r>
                        <a:rPr lang="en-US" altLang="ja-JP" sz="1200" dirty="0">
                          <a:latin typeface="+mn-ea"/>
                          <a:ea typeface="+mn-ea"/>
                        </a:rPr>
                        <a:t>Ⅲ</a:t>
                      </a:r>
                      <a:r>
                        <a:rPr lang="ja-JP" altLang="en-US" sz="1200" dirty="0">
                          <a:latin typeface="+mn-ea"/>
                          <a:ea typeface="+mn-ea"/>
                        </a:rPr>
                        <a:t>．知的財産権の管理について」参照</a:t>
                      </a:r>
                      <a:r>
                        <a:rPr lang="ja-JP" altLang="en-US" sz="1200" kern="100" dirty="0">
                          <a:solidFill>
                            <a:schemeClr val="tx1"/>
                          </a:solidFill>
                          <a:effectLst/>
                          <a:latin typeface="+mn-ea"/>
                          <a:ea typeface="+mn-ea"/>
                          <a:cs typeface="Times New Roman" panose="02020603050405020304" pitchFamily="18" charset="0"/>
                        </a:rPr>
                        <a:t>）。</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1856716313"/>
                  </a:ext>
                </a:extLst>
              </a:tr>
              <a:tr h="89273">
                <a:tc>
                  <a:txBody>
                    <a:bodyPr/>
                    <a:lstStyle/>
                    <a:p>
                      <a:pPr algn="just"/>
                      <a:r>
                        <a:rPr lang="en-US" sz="1200" kern="100" dirty="0">
                          <a:solidFill>
                            <a:srgbClr val="000000"/>
                          </a:solidFill>
                          <a:effectLst/>
                          <a:latin typeface="+mn-ea"/>
                          <a:ea typeface="+mn-ea"/>
                          <a:cs typeface="Times New Roman" panose="02020603050405020304" pitchFamily="18" charset="0"/>
                        </a:rPr>
                        <a:t>No.</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altLang="en-US" sz="1200" kern="100" dirty="0">
                          <a:solidFill>
                            <a:schemeClr val="tx1"/>
                          </a:solidFill>
                          <a:effectLst/>
                          <a:latin typeface="+mn-ea"/>
                          <a:ea typeface="+mn-ea"/>
                          <a:cs typeface="Times New Roman" panose="02020603050405020304" pitchFamily="18" charset="0"/>
                        </a:rPr>
                        <a:t>知的財産権の種類</a:t>
                      </a:r>
                      <a:endParaRPr lang="en-US" alt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gridSpan="3">
                  <a:txBody>
                    <a:bodyPr/>
                    <a:lstStyle/>
                    <a:p>
                      <a:pPr algn="l"/>
                      <a:r>
                        <a:rPr lang="ja-JP" altLang="en-US" sz="1200" kern="100" dirty="0">
                          <a:solidFill>
                            <a:schemeClr val="tx1"/>
                          </a:solidFill>
                          <a:effectLst/>
                          <a:latin typeface="+mn-ea"/>
                          <a:ea typeface="+mn-ea"/>
                          <a:cs typeface="Times New Roman" panose="02020603050405020304" pitchFamily="18" charset="0"/>
                        </a:rPr>
                        <a:t>発明等の名称</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pPr algn="l"/>
                      <a:r>
                        <a:rPr lang="ja-JP" altLang="en-US" sz="1200" kern="100" dirty="0">
                          <a:solidFill>
                            <a:schemeClr val="tx1"/>
                          </a:solidFill>
                          <a:effectLst/>
                          <a:latin typeface="+mn-ea"/>
                          <a:ea typeface="+mn-ea"/>
                          <a:cs typeface="Times New Roman" panose="02020603050405020304" pitchFamily="18" charset="0"/>
                        </a:rPr>
                        <a:t>発明等の名称</a:t>
                      </a:r>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pPr algn="l"/>
                      <a:r>
                        <a:rPr lang="ja-JP" altLang="en-US" sz="1200" kern="100" dirty="0">
                          <a:solidFill>
                            <a:schemeClr val="tx1"/>
                          </a:solidFill>
                          <a:effectLst/>
                          <a:latin typeface="+mn-ea"/>
                          <a:ea typeface="+mn-ea"/>
                          <a:cs typeface="Times New Roman" panose="02020603050405020304" pitchFamily="18" charset="0"/>
                        </a:rPr>
                        <a:t>出願番号</a:t>
                      </a:r>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gridSpan="2">
                  <a:txBody>
                    <a:bodyPr/>
                    <a:lstStyle/>
                    <a:p>
                      <a:r>
                        <a:rPr lang="ja-JP" altLang="en-US" sz="1200" kern="100" dirty="0">
                          <a:solidFill>
                            <a:schemeClr val="tx1"/>
                          </a:solidFill>
                          <a:effectLst/>
                          <a:latin typeface="+mn-ea"/>
                          <a:ea typeface="+mn-ea"/>
                          <a:cs typeface="Times New Roman" panose="02020603050405020304" pitchFamily="18" charset="0"/>
                        </a:rPr>
                        <a:t>出願番号</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r>
                        <a:rPr lang="ja-JP" sz="1200" kern="100" dirty="0">
                          <a:solidFill>
                            <a:schemeClr val="tx1"/>
                          </a:solidFill>
                          <a:effectLst/>
                          <a:latin typeface="+mn-ea"/>
                          <a:ea typeface="+mn-ea"/>
                          <a:cs typeface="Times New Roman" panose="02020603050405020304" pitchFamily="18" charset="0"/>
                        </a:rPr>
                        <a:t>発明者</a:t>
                      </a: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algn="l"/>
                      <a:r>
                        <a:rPr lang="ja-JP" altLang="en-US" sz="1200" kern="100" dirty="0">
                          <a:solidFill>
                            <a:schemeClr val="tx1"/>
                          </a:solidFill>
                          <a:effectLst/>
                          <a:latin typeface="+mn-ea"/>
                          <a:ea typeface="+mn-ea"/>
                          <a:cs typeface="Times New Roman" panose="02020603050405020304" pitchFamily="18" charset="0"/>
                        </a:rPr>
                        <a:t>出願日</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669195534"/>
                  </a:ext>
                </a:extLst>
              </a:tr>
              <a:tr h="126568">
                <a:tc rowSpan="3">
                  <a:txBody>
                    <a:bodyPr/>
                    <a:lstStyle/>
                    <a:p>
                      <a:pPr algn="just"/>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ja-JP" altLang="en-US" sz="1200" kern="100" dirty="0">
                          <a:solidFill>
                            <a:schemeClr val="tx1"/>
                          </a:solidFill>
                          <a:effectLst/>
                          <a:latin typeface="+mn-ea"/>
                          <a:ea typeface="+mn-ea"/>
                          <a:cs typeface="Times New Roman" panose="02020603050405020304" pitchFamily="18" charset="0"/>
                        </a:rPr>
                        <a:t>特許権</a:t>
                      </a:r>
                      <a:r>
                        <a:rPr lang="en-US" altLang="ja-JP" sz="1200" kern="100" dirty="0">
                          <a:solidFill>
                            <a:schemeClr val="tx1"/>
                          </a:solidFill>
                          <a:effectLst/>
                          <a:latin typeface="+mn-ea"/>
                          <a:ea typeface="+mn-ea"/>
                          <a:cs typeface="Times New Roman" panose="02020603050405020304" pitchFamily="18" charset="0"/>
                        </a:rPr>
                        <a:t>/</a:t>
                      </a:r>
                      <a:r>
                        <a:rPr lang="ja-JP" altLang="en-US" sz="1200" kern="100" dirty="0">
                          <a:solidFill>
                            <a:schemeClr val="tx1"/>
                          </a:solidFill>
                          <a:effectLst/>
                          <a:latin typeface="+mn-ea"/>
                          <a:ea typeface="+mn-ea"/>
                          <a:cs typeface="Times New Roman" panose="02020603050405020304" pitchFamily="18" charset="0"/>
                        </a:rPr>
                        <a:t>実用新案権</a:t>
                      </a:r>
                      <a:r>
                        <a:rPr lang="en-US" altLang="ja-JP" sz="1200" kern="100" dirty="0">
                          <a:solidFill>
                            <a:schemeClr val="tx1"/>
                          </a:solidFill>
                          <a:effectLst/>
                          <a:latin typeface="+mn-ea"/>
                          <a:ea typeface="+mn-ea"/>
                          <a:cs typeface="Times New Roman" panose="02020603050405020304" pitchFamily="18" charset="0"/>
                        </a:rPr>
                        <a:t>/</a:t>
                      </a:r>
                      <a:r>
                        <a:rPr lang="ja-JP" altLang="en-US" sz="1200" kern="100" dirty="0">
                          <a:solidFill>
                            <a:schemeClr val="tx1"/>
                          </a:solidFill>
                          <a:effectLst/>
                          <a:latin typeface="+mn-ea"/>
                          <a:ea typeface="+mn-ea"/>
                          <a:cs typeface="Times New Roman" panose="02020603050405020304" pitchFamily="18" charset="0"/>
                        </a:rPr>
                        <a:t>意匠権</a:t>
                      </a:r>
                      <a:r>
                        <a:rPr lang="en-US" altLang="ja-JP" sz="1200" kern="100" dirty="0">
                          <a:solidFill>
                            <a:schemeClr val="tx1"/>
                          </a:solidFill>
                          <a:effectLst/>
                          <a:latin typeface="+mn-ea"/>
                          <a:ea typeface="+mn-ea"/>
                          <a:cs typeface="Times New Roman" panose="02020603050405020304" pitchFamily="18" charset="0"/>
                        </a:rPr>
                        <a:t>/</a:t>
                      </a:r>
                      <a:r>
                        <a:rPr lang="ja-JP" altLang="en-US" sz="1200" kern="100" dirty="0">
                          <a:solidFill>
                            <a:schemeClr val="tx1"/>
                          </a:solidFill>
                          <a:effectLst/>
                          <a:latin typeface="+mn-ea"/>
                          <a:ea typeface="+mn-ea"/>
                          <a:cs typeface="Times New Roman" panose="02020603050405020304" pitchFamily="18" charset="0"/>
                        </a:rPr>
                        <a:t>育成者権</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3">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en-US" altLang="ja-JP" sz="1200" i="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endParaRPr kumimoji="1" lang="ja-JP" altLang="en-US" sz="1200" dirty="0">
                        <a:latin typeface="+mn-ea"/>
                        <a:ea typeface="+mn-ea"/>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r>
                        <a:rPr lang="en-US" sz="1200" i="1"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40381650"/>
                  </a:ext>
                </a:extLst>
              </a:tr>
              <a:tr h="89273">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chemeClr val="tx1"/>
                          </a:solidFill>
                          <a:effectLst/>
                          <a:uLnTx/>
                          <a:uFillTx/>
                          <a:latin typeface="+mn-ea"/>
                          <a:ea typeface="+mn-ea"/>
                          <a:cs typeface="Times New Roman" panose="02020603050405020304" pitchFamily="18" charset="0"/>
                        </a:rPr>
                        <a:t>出願人</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00" cap="none" spc="0" normalizeH="0" baseline="0" noProof="0" dirty="0">
                          <a:ln>
                            <a:noFill/>
                          </a:ln>
                          <a:solidFill>
                            <a:schemeClr val="tx1"/>
                          </a:solidFill>
                          <a:effectLst/>
                          <a:uLnTx/>
                          <a:uFillTx/>
                          <a:latin typeface="+mn-ea"/>
                          <a:ea typeface="+mn-ea"/>
                          <a:cs typeface="Times New Roman" panose="02020603050405020304" pitchFamily="18" charset="0"/>
                        </a:rPr>
                        <a:t>発明者</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kern="100" dirty="0">
                          <a:solidFill>
                            <a:schemeClr val="tx1"/>
                          </a:solidFill>
                          <a:effectLst/>
                          <a:latin typeface="+mn-ea"/>
                          <a:ea typeface="+mn-ea"/>
                          <a:cs typeface="Times New Roman" panose="02020603050405020304" pitchFamily="18" charset="0"/>
                        </a:rPr>
                        <a:t>今後の活用予定（実施許諾、譲渡の予定等があれば記載）</a:t>
                      </a:r>
                      <a:endParaRPr kumimoji="1" lang="ja-JP" altLang="en-US" sz="1200" b="0" i="0" u="none" strike="sngStrike" kern="100" cap="none" spc="0" normalizeH="0" baseline="0" noProof="0" dirty="0">
                        <a:ln>
                          <a:noFill/>
                        </a:ln>
                        <a:solidFill>
                          <a:schemeClr val="tx1"/>
                        </a:solidFill>
                        <a:effectLst/>
                        <a:uLnTx/>
                        <a:uFillTx/>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r>
                        <a:rPr lang="ja-JP" altLang="en-US" sz="1200" kern="100" dirty="0">
                          <a:solidFill>
                            <a:schemeClr val="tx1"/>
                          </a:solidFill>
                          <a:effectLst/>
                          <a:latin typeface="+mn-ea"/>
                          <a:ea typeface="+mn-ea"/>
                          <a:cs typeface="Times New Roman" panose="02020603050405020304" pitchFamily="18" charset="0"/>
                        </a:rPr>
                        <a:t>今後の活用予定（実施許諾、譲渡等の予定）</a:t>
                      </a:r>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just"/>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pPr algn="just"/>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999038062"/>
                  </a:ext>
                </a:extLst>
              </a:tr>
              <a:tr h="89273">
                <a:tc vMerge="1">
                  <a:txBody>
                    <a:bodyPr/>
                    <a:lstStyle/>
                    <a:p>
                      <a:endParaRPr kumimoji="1" lang="ja-JP" altLang="en-US"/>
                    </a:p>
                  </a:txBody>
                  <a:tcPr/>
                </a:tc>
                <a:tc>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just"/>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just"/>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44830198"/>
                  </a:ext>
                </a:extLst>
              </a:tr>
              <a:tr h="89273">
                <a:tc gridSpan="9">
                  <a:txBody>
                    <a:bodyPr/>
                    <a:lstStyle/>
                    <a:p>
                      <a:pPr algn="l"/>
                      <a:r>
                        <a:rPr lang="ja-JP" sz="1200" b="1" kern="100" dirty="0">
                          <a:solidFill>
                            <a:schemeClr val="tx1"/>
                          </a:solidFill>
                          <a:effectLst/>
                          <a:latin typeface="+mn-ea"/>
                          <a:ea typeface="+mn-ea"/>
                          <a:cs typeface="Times New Roman" panose="02020603050405020304" pitchFamily="18" charset="0"/>
                        </a:rPr>
                        <a:t>学術論文</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1280554059"/>
                  </a:ext>
                </a:extLst>
              </a:tr>
              <a:tr h="89273">
                <a:tc>
                  <a:txBody>
                    <a:bodyPr/>
                    <a:lstStyle/>
                    <a:p>
                      <a:pPr algn="just"/>
                      <a:r>
                        <a:rPr lang="en-US" sz="1200" kern="100">
                          <a:solidFill>
                            <a:srgbClr val="000000"/>
                          </a:solidFill>
                          <a:effectLst/>
                          <a:latin typeface="+mn-ea"/>
                          <a:ea typeface="+mn-ea"/>
                          <a:cs typeface="Times New Roman" panose="02020603050405020304" pitchFamily="18" charset="0"/>
                        </a:rPr>
                        <a:t>No.</a:t>
                      </a:r>
                      <a:endParaRPr lang="ja-JP" sz="1200" kern="10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3">
                  <a:txBody>
                    <a:bodyPr/>
                    <a:lstStyle/>
                    <a:p>
                      <a:pPr algn="l"/>
                      <a:r>
                        <a:rPr lang="ja-JP" sz="1200" kern="100" dirty="0">
                          <a:solidFill>
                            <a:schemeClr val="tx1"/>
                          </a:solidFill>
                          <a:effectLst/>
                          <a:latin typeface="+mn-ea"/>
                          <a:ea typeface="+mn-ea"/>
                          <a:cs typeface="Times New Roman" panose="02020603050405020304" pitchFamily="18" charset="0"/>
                        </a:rPr>
                        <a:t>タイトル</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a:txBody>
                    <a:bodyPr/>
                    <a:lstStyle/>
                    <a:p>
                      <a:pPr algn="l"/>
                      <a:r>
                        <a:rPr lang="ja-JP" sz="1200" kern="100" dirty="0">
                          <a:solidFill>
                            <a:schemeClr val="tx1"/>
                          </a:solidFill>
                          <a:effectLst/>
                          <a:latin typeface="+mn-ea"/>
                          <a:ea typeface="+mn-ea"/>
                          <a:cs typeface="Times New Roman" panose="02020603050405020304" pitchFamily="18" charset="0"/>
                        </a:rPr>
                        <a:t>雑誌名</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dirty="0">
                          <a:solidFill>
                            <a:schemeClr val="tx1"/>
                          </a:solidFill>
                          <a:effectLst/>
                          <a:latin typeface="+mn-ea"/>
                          <a:ea typeface="+mn-ea"/>
                          <a:cs typeface="Times New Roman" panose="02020603050405020304" pitchFamily="18" charset="0"/>
                        </a:rPr>
                        <a:t>頁、巻、</a:t>
                      </a:r>
                      <a:r>
                        <a:rPr lang="ja-JP" altLang="en-US" sz="1200" kern="100" dirty="0">
                          <a:solidFill>
                            <a:schemeClr val="tx1"/>
                          </a:solidFill>
                          <a:effectLst/>
                          <a:latin typeface="+mn-ea"/>
                          <a:ea typeface="+mn-ea"/>
                          <a:cs typeface="Times New Roman" panose="02020603050405020304" pitchFamily="18" charset="0"/>
                        </a:rPr>
                        <a:t>発行</a:t>
                      </a:r>
                      <a:r>
                        <a:rPr lang="ja-JP" sz="1200" kern="100" dirty="0">
                          <a:solidFill>
                            <a:schemeClr val="tx1"/>
                          </a:solidFill>
                          <a:effectLst/>
                          <a:latin typeface="+mn-ea"/>
                          <a:ea typeface="+mn-ea"/>
                          <a:cs typeface="Times New Roman" panose="02020603050405020304" pitchFamily="18" charset="0"/>
                        </a:rPr>
                        <a:t>年</a:t>
                      </a:r>
                      <a:r>
                        <a:rPr lang="ja-JP" altLang="en-US" sz="1200" kern="100" dirty="0">
                          <a:solidFill>
                            <a:schemeClr val="tx1"/>
                          </a:solidFill>
                          <a:effectLst/>
                          <a:latin typeface="+mn-ea"/>
                          <a:ea typeface="+mn-ea"/>
                          <a:cs typeface="Times New Roman" panose="02020603050405020304" pitchFamily="18" charset="0"/>
                        </a:rPr>
                        <a:t>月など</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a:solidFill>
                            <a:schemeClr val="tx1"/>
                          </a:solidFill>
                          <a:effectLst/>
                          <a:latin typeface="+mn-ea"/>
                          <a:ea typeface="+mn-ea"/>
                          <a:cs typeface="Times New Roman" panose="02020603050405020304" pitchFamily="18" charset="0"/>
                        </a:rPr>
                        <a:t>著者</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653620636"/>
                  </a:ext>
                </a:extLst>
              </a:tr>
              <a:tr h="89273">
                <a:tc>
                  <a:txBody>
                    <a:bodyPr/>
                    <a:lstStyle/>
                    <a:p>
                      <a:pPr algn="just"/>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18876694"/>
                  </a:ext>
                </a:extLst>
              </a:tr>
              <a:tr h="89273">
                <a:tc gridSpan="9">
                  <a:txBody>
                    <a:bodyPr/>
                    <a:lstStyle/>
                    <a:p>
                      <a:pPr algn="l"/>
                      <a:r>
                        <a:rPr lang="ja-JP" sz="1200" b="1" kern="100" dirty="0">
                          <a:solidFill>
                            <a:schemeClr val="tx1"/>
                          </a:solidFill>
                          <a:effectLst/>
                          <a:latin typeface="+mn-ea"/>
                          <a:ea typeface="+mn-ea"/>
                          <a:cs typeface="Times New Roman" panose="02020603050405020304" pitchFamily="18" charset="0"/>
                        </a:rPr>
                        <a:t>学会発表</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576630556"/>
                  </a:ext>
                </a:extLst>
              </a:tr>
              <a:tr h="89273">
                <a:tc>
                  <a:txBody>
                    <a:bodyPr/>
                    <a:lstStyle/>
                    <a:p>
                      <a:pPr algn="just"/>
                      <a:r>
                        <a:rPr lang="en-US" sz="1200" kern="100">
                          <a:solidFill>
                            <a:srgbClr val="000000"/>
                          </a:solidFill>
                          <a:effectLst/>
                          <a:latin typeface="+mn-ea"/>
                          <a:ea typeface="+mn-ea"/>
                          <a:cs typeface="Times New Roman" panose="02020603050405020304" pitchFamily="18" charset="0"/>
                        </a:rPr>
                        <a:t>No.</a:t>
                      </a:r>
                      <a:endParaRPr lang="ja-JP" sz="1200" kern="10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3">
                  <a:txBody>
                    <a:bodyPr/>
                    <a:lstStyle/>
                    <a:p>
                      <a:pPr algn="l"/>
                      <a:r>
                        <a:rPr lang="ja-JP" sz="1200" kern="100">
                          <a:solidFill>
                            <a:schemeClr val="tx1"/>
                          </a:solidFill>
                          <a:effectLst/>
                          <a:latin typeface="+mn-ea"/>
                          <a:ea typeface="+mn-ea"/>
                          <a:cs typeface="Times New Roman" panose="02020603050405020304" pitchFamily="18" charset="0"/>
                        </a:rPr>
                        <a:t>タイトル</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a:txBody>
                    <a:bodyPr/>
                    <a:lstStyle/>
                    <a:p>
                      <a:pPr algn="l"/>
                      <a:r>
                        <a:rPr lang="ja-JP" sz="1200" kern="100">
                          <a:solidFill>
                            <a:schemeClr val="tx1"/>
                          </a:solidFill>
                          <a:effectLst/>
                          <a:latin typeface="+mn-ea"/>
                          <a:ea typeface="+mn-ea"/>
                          <a:cs typeface="Times New Roman" panose="02020603050405020304" pitchFamily="18" charset="0"/>
                        </a:rPr>
                        <a:t>学会名</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a:solidFill>
                            <a:schemeClr val="tx1"/>
                          </a:solidFill>
                          <a:effectLst/>
                          <a:latin typeface="+mn-ea"/>
                          <a:ea typeface="+mn-ea"/>
                          <a:cs typeface="Times New Roman" panose="02020603050405020304" pitchFamily="18" charset="0"/>
                        </a:rPr>
                        <a:t>日付</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a:solidFill>
                            <a:schemeClr val="tx1"/>
                          </a:solidFill>
                          <a:effectLst/>
                          <a:latin typeface="+mn-ea"/>
                          <a:ea typeface="+mn-ea"/>
                          <a:cs typeface="Times New Roman" panose="02020603050405020304" pitchFamily="18" charset="0"/>
                        </a:rPr>
                        <a:t>発表者</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191103390"/>
                  </a:ext>
                </a:extLst>
              </a:tr>
              <a:tr h="89273">
                <a:tc>
                  <a:txBody>
                    <a:bodyPr/>
                    <a:lstStyle/>
                    <a:p>
                      <a:pPr algn="just"/>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a:solidFill>
                            <a:schemeClr val="tx1"/>
                          </a:solidFill>
                          <a:effectLst/>
                          <a:latin typeface="+mn-ea"/>
                          <a:ea typeface="+mn-ea"/>
                          <a:cs typeface="Times New Roman" panose="02020603050405020304" pitchFamily="18" charset="0"/>
                        </a:rPr>
                        <a:t> </a:t>
                      </a:r>
                      <a:endParaRPr lang="ja-JP" sz="1200" kern="10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34543210"/>
                  </a:ext>
                </a:extLst>
              </a:tr>
              <a:tr h="89273">
                <a:tc gridSpan="9">
                  <a:txBody>
                    <a:bodyPr/>
                    <a:lstStyle/>
                    <a:p>
                      <a:pPr algn="l"/>
                      <a:r>
                        <a:rPr lang="ja-JP" sz="1200" b="1" kern="100" dirty="0">
                          <a:solidFill>
                            <a:schemeClr val="tx1"/>
                          </a:solidFill>
                          <a:effectLst/>
                          <a:latin typeface="+mn-ea"/>
                          <a:ea typeface="+mn-ea"/>
                          <a:cs typeface="Times New Roman" panose="02020603050405020304" pitchFamily="18" charset="0"/>
                        </a:rPr>
                        <a:t>新聞・雑誌記事</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337712678"/>
                  </a:ext>
                </a:extLst>
              </a:tr>
              <a:tr h="89273">
                <a:tc>
                  <a:txBody>
                    <a:bodyPr/>
                    <a:lstStyle/>
                    <a:p>
                      <a:pPr algn="just"/>
                      <a:r>
                        <a:rPr lang="en-US" sz="1200" kern="100">
                          <a:solidFill>
                            <a:srgbClr val="000000"/>
                          </a:solidFill>
                          <a:effectLst/>
                          <a:latin typeface="+mn-ea"/>
                          <a:ea typeface="+mn-ea"/>
                          <a:cs typeface="Times New Roman" panose="02020603050405020304" pitchFamily="18" charset="0"/>
                        </a:rPr>
                        <a:t>No.</a:t>
                      </a:r>
                      <a:endParaRPr lang="ja-JP" sz="1200" kern="10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4">
                  <a:txBody>
                    <a:bodyPr/>
                    <a:lstStyle/>
                    <a:p>
                      <a:pPr algn="l"/>
                      <a:r>
                        <a:rPr lang="ja-JP" sz="1200" kern="100" dirty="0">
                          <a:solidFill>
                            <a:schemeClr val="tx1"/>
                          </a:solidFill>
                          <a:effectLst/>
                          <a:latin typeface="+mn-ea"/>
                          <a:ea typeface="+mn-ea"/>
                          <a:cs typeface="Times New Roman" panose="02020603050405020304" pitchFamily="18" charset="0"/>
                        </a:rPr>
                        <a:t>新聞・雑誌名</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l"/>
                      <a:r>
                        <a:rPr lang="ja-JP" sz="1200" kern="100" dirty="0">
                          <a:solidFill>
                            <a:schemeClr val="tx1"/>
                          </a:solidFill>
                          <a:effectLst/>
                          <a:latin typeface="+mn-ea"/>
                          <a:ea typeface="+mn-ea"/>
                          <a:cs typeface="Times New Roman" panose="02020603050405020304" pitchFamily="18" charset="0"/>
                        </a:rPr>
                        <a:t>日付</a:t>
                      </a:r>
                      <a:r>
                        <a:rPr lang="ja-JP" altLang="en-US" sz="1200" kern="100" dirty="0">
                          <a:solidFill>
                            <a:schemeClr val="tx1"/>
                          </a:solidFill>
                          <a:effectLst/>
                          <a:latin typeface="+mn-ea"/>
                          <a:ea typeface="+mn-ea"/>
                          <a:cs typeface="Times New Roman" panose="02020603050405020304" pitchFamily="18" charset="0"/>
                        </a:rPr>
                        <a:t>、</a:t>
                      </a:r>
                      <a:r>
                        <a:rPr lang="ja-JP" sz="1200" kern="100" dirty="0">
                          <a:solidFill>
                            <a:schemeClr val="tx1"/>
                          </a:solidFill>
                          <a:effectLst/>
                          <a:latin typeface="+mn-ea"/>
                          <a:ea typeface="+mn-ea"/>
                          <a:cs typeface="Times New Roman" panose="02020603050405020304" pitchFamily="18" charset="0"/>
                        </a:rPr>
                        <a:t>掲載</a:t>
                      </a:r>
                      <a:r>
                        <a:rPr lang="ja-JP" altLang="en-US" sz="1200" kern="100" dirty="0">
                          <a:solidFill>
                            <a:schemeClr val="tx1"/>
                          </a:solidFill>
                          <a:effectLst/>
                          <a:latin typeface="+mn-ea"/>
                          <a:ea typeface="+mn-ea"/>
                          <a:cs typeface="Times New Roman" panose="02020603050405020304" pitchFamily="18" charset="0"/>
                        </a:rPr>
                        <a:t>頁など</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833889004"/>
                  </a:ext>
                </a:extLst>
              </a:tr>
              <a:tr h="89273">
                <a:tc>
                  <a:txBody>
                    <a:bodyPr/>
                    <a:lstStyle/>
                    <a:p>
                      <a:pPr algn="just"/>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25236842"/>
                  </a:ext>
                </a:extLst>
              </a:tr>
              <a:tr h="89273">
                <a:tc gridSpan="9">
                  <a:txBody>
                    <a:bodyPr/>
                    <a:lstStyle/>
                    <a:p>
                      <a:pPr algn="l"/>
                      <a:r>
                        <a:rPr lang="ja-JP" sz="1200" b="1" kern="100" dirty="0">
                          <a:solidFill>
                            <a:schemeClr val="tx1"/>
                          </a:solidFill>
                          <a:effectLst/>
                          <a:latin typeface="+mn-ea"/>
                          <a:ea typeface="+mn-ea"/>
                          <a:cs typeface="Times New Roman" panose="02020603050405020304" pitchFamily="18" charset="0"/>
                        </a:rPr>
                        <a:t>受賞等</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3147381161"/>
                  </a:ext>
                </a:extLst>
              </a:tr>
              <a:tr h="89273">
                <a:tc>
                  <a:txBody>
                    <a:bodyPr/>
                    <a:lstStyle/>
                    <a:p>
                      <a:pPr algn="just"/>
                      <a:r>
                        <a:rPr lang="en-US" sz="1200" kern="100" dirty="0">
                          <a:solidFill>
                            <a:srgbClr val="000000"/>
                          </a:solidFill>
                          <a:effectLst/>
                          <a:latin typeface="+mn-ea"/>
                          <a:ea typeface="+mn-ea"/>
                          <a:cs typeface="Times New Roman" panose="02020603050405020304" pitchFamily="18" charset="0"/>
                        </a:rPr>
                        <a:t>No.</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3">
                  <a:txBody>
                    <a:bodyPr/>
                    <a:lstStyle/>
                    <a:p>
                      <a:pPr algn="l"/>
                      <a:r>
                        <a:rPr lang="ja-JP" sz="1200" kern="100">
                          <a:solidFill>
                            <a:schemeClr val="tx1"/>
                          </a:solidFill>
                          <a:effectLst/>
                          <a:latin typeface="+mn-ea"/>
                          <a:ea typeface="+mn-ea"/>
                          <a:cs typeface="Times New Roman" panose="02020603050405020304" pitchFamily="18" charset="0"/>
                        </a:rPr>
                        <a:t>賞名</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endParaRPr kumimoji="1" lang="ja-JP" altLang="en-US"/>
                    </a:p>
                  </a:txBody>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a:txBody>
                    <a:bodyPr/>
                    <a:lstStyle/>
                    <a:p>
                      <a:pPr algn="l"/>
                      <a:r>
                        <a:rPr lang="ja-JP" sz="1200" kern="100" dirty="0">
                          <a:solidFill>
                            <a:schemeClr val="tx1"/>
                          </a:solidFill>
                          <a:effectLst/>
                          <a:latin typeface="+mn-ea"/>
                          <a:ea typeface="+mn-ea"/>
                          <a:cs typeface="Times New Roman" panose="02020603050405020304" pitchFamily="18" charset="0"/>
                        </a:rPr>
                        <a:t>機関名</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dirty="0">
                          <a:solidFill>
                            <a:schemeClr val="tx1"/>
                          </a:solidFill>
                          <a:effectLst/>
                          <a:latin typeface="+mn-ea"/>
                          <a:ea typeface="+mn-ea"/>
                          <a:cs typeface="Times New Roman" panose="02020603050405020304" pitchFamily="18" charset="0"/>
                        </a:rPr>
                        <a:t>日付</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gridSpan="2">
                  <a:txBody>
                    <a:bodyPr/>
                    <a:lstStyle/>
                    <a:p>
                      <a:pPr algn="l"/>
                      <a:r>
                        <a:rPr lang="ja-JP" sz="1200" kern="100" dirty="0">
                          <a:solidFill>
                            <a:schemeClr val="tx1"/>
                          </a:solidFill>
                          <a:effectLst/>
                          <a:latin typeface="+mn-ea"/>
                          <a:ea typeface="+mn-ea"/>
                          <a:cs typeface="Times New Roman" panose="02020603050405020304" pitchFamily="18" charset="0"/>
                        </a:rPr>
                        <a:t>対象者</a:t>
                      </a: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E6E6"/>
                    </a:solidFill>
                  </a:tcPr>
                </a:tc>
                <a:extLst>
                  <a:ext uri="{0D108BD9-81ED-4DB2-BD59-A6C34878D82A}">
                    <a16:rowId xmlns:a16="http://schemas.microsoft.com/office/drawing/2014/main" val="859552270"/>
                  </a:ext>
                </a:extLst>
              </a:tr>
              <a:tr h="89273">
                <a:tc>
                  <a:txBody>
                    <a:bodyPr/>
                    <a:lstStyle/>
                    <a:p>
                      <a:pPr algn="just"/>
                      <a:r>
                        <a:rPr lang="en-US" sz="1200" kern="100" dirty="0">
                          <a:effectLst/>
                          <a:latin typeface="+mn-ea"/>
                          <a:ea typeface="+mn-ea"/>
                          <a:cs typeface="Times New Roman" panose="02020603050405020304" pitchFamily="18" charset="0"/>
                        </a:rPr>
                        <a:t> </a:t>
                      </a:r>
                      <a:endParaRPr lang="ja-JP" sz="1200" kern="100" dirty="0">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pPr algn="l"/>
                      <a:endParaRPr lang="ja-JP" sz="1200" kern="10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r>
                        <a:rPr lang="en-US" sz="1200" kern="100" dirty="0">
                          <a:solidFill>
                            <a:schemeClr val="tx1"/>
                          </a:solidFill>
                          <a:effectLst/>
                          <a:latin typeface="+mn-ea"/>
                          <a:ea typeface="+mn-ea"/>
                          <a:cs typeface="Times New Roman" panose="02020603050405020304" pitchFamily="18" charset="0"/>
                        </a:rPr>
                        <a:t> </a:t>
                      </a:r>
                      <a:endParaRPr lang="ja-JP" sz="1200" kern="100" dirty="0">
                        <a:solidFill>
                          <a:schemeClr val="tx1"/>
                        </a:solidFill>
                        <a:effectLst/>
                        <a:latin typeface="+mn-ea"/>
                        <a:ea typeface="+mn-ea"/>
                        <a:cs typeface="Times New Roman" panose="02020603050405020304" pitchFamily="18" charset="0"/>
                      </a:endParaRPr>
                    </a:p>
                  </a:txBody>
                  <a:tcPr marL="36000" marR="36000" marT="18000" marB="18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a:endParaRPr lang="ja-JP" sz="1200" kern="100" dirty="0">
                        <a:solidFill>
                          <a:schemeClr val="tx1"/>
                        </a:solidFill>
                        <a:effectLst/>
                        <a:latin typeface="+mn-ea"/>
                        <a:ea typeface="+mn-ea"/>
                        <a:cs typeface="Times New Roman" panose="02020603050405020304" pitchFamily="18" charset="0"/>
                      </a:endParaRPr>
                    </a:p>
                  </a:txBody>
                  <a:tcPr marL="62865" marR="628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96243503"/>
                  </a:ext>
                </a:extLst>
              </a:tr>
            </a:tbl>
          </a:graphicData>
        </a:graphic>
      </p:graphicFrame>
      <p:sp>
        <p:nvSpPr>
          <p:cNvPr id="6" name="テキスト プレースホルダ 21">
            <a:extLst>
              <a:ext uri="{FF2B5EF4-FFF2-40B4-BE49-F238E27FC236}">
                <a16:creationId xmlns:a16="http://schemas.microsoft.com/office/drawing/2014/main" id="{47467D58-D8E1-4122-9A29-7D2AB376CD9D}"/>
              </a:ext>
            </a:extLst>
          </p:cNvPr>
          <p:cNvSpPr txBox="1">
            <a:spLocks/>
          </p:cNvSpPr>
          <p:nvPr/>
        </p:nvSpPr>
        <p:spPr bwMode="auto">
          <a:xfrm>
            <a:off x="0" y="0"/>
            <a:ext cx="54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数上限：なし（必要に応じて枠を増やしてください）</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3" name="テキスト プレースホルダ 21">
            <a:extLst>
              <a:ext uri="{FF2B5EF4-FFF2-40B4-BE49-F238E27FC236}">
                <a16:creationId xmlns:a16="http://schemas.microsoft.com/office/drawing/2014/main" id="{FD84EC81-AA85-4E85-4ACE-38AF8BCD80F8}"/>
              </a:ext>
            </a:extLst>
          </p:cNvPr>
          <p:cNvSpPr txBox="1">
            <a:spLocks/>
          </p:cNvSpPr>
          <p:nvPr/>
        </p:nvSpPr>
        <p:spPr bwMode="auto">
          <a:xfrm>
            <a:off x="4951412" y="1819280"/>
            <a:ext cx="4248472" cy="532610"/>
          </a:xfrm>
          <a:prstGeom prst="rect">
            <a:avLst/>
          </a:prstGeom>
          <a:solidFill>
            <a:schemeClr val="bg1"/>
          </a:solid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en-US" altLang="ja-JP" sz="12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ja-JP" altLang="en-US" sz="12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出願準備中の場合の記載例</a:t>
            </a:r>
            <a:endParaRPr kumimoji="1" lang="en-US" altLang="ja-JP" sz="12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sz="12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　発明等の名称：●●●●（出願準備中、●年●月出願予定）</a:t>
            </a:r>
            <a:endParaRPr kumimoji="1" lang="en-US" altLang="ja-JP" sz="12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084159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7E2DD48-B2EF-6207-CC55-30C6277849FA}"/>
              </a:ext>
            </a:extLst>
          </p:cNvPr>
          <p:cNvSpPr txBox="1"/>
          <p:nvPr/>
        </p:nvSpPr>
        <p:spPr>
          <a:xfrm>
            <a:off x="243779" y="641698"/>
            <a:ext cx="9433048" cy="4869722"/>
          </a:xfrm>
          <a:prstGeom prst="rect">
            <a:avLst/>
          </a:prstGeom>
          <a:noFill/>
          <a:ln w="19050">
            <a:solidFill>
              <a:srgbClr val="0F55C3"/>
            </a:solidFill>
            <a:prstDash val="lgDash"/>
          </a:ln>
        </p:spPr>
        <p:txBody>
          <a:bodyPr wrap="square" lIns="36000" tIns="36000" rIns="36000" bIns="36000">
            <a:spAutoFit/>
          </a:bodyPr>
          <a:lstStyle/>
          <a:p>
            <a:pPr marL="180000" indent="-180000">
              <a:lnSpc>
                <a:spcPct val="150000"/>
              </a:lnSpc>
            </a:pPr>
            <a:r>
              <a:rPr lang="en-US" altLang="ja-JP" sz="1400" dirty="0">
                <a:solidFill>
                  <a:srgbClr val="0F55C3"/>
                </a:solidFill>
                <a:latin typeface="ＭＳ Ｐゴシック" panose="020B0600070205080204" pitchFamily="50" charset="-128"/>
                <a:ea typeface="ＭＳ Ｐゴシック" panose="020B0600070205080204" pitchFamily="50" charset="-128"/>
              </a:rPr>
              <a:t>【</a:t>
            </a:r>
            <a:r>
              <a:rPr lang="ja-JP" altLang="en-US" sz="1400" dirty="0">
                <a:solidFill>
                  <a:srgbClr val="0F55C3"/>
                </a:solidFill>
                <a:latin typeface="ＭＳ Ｐゴシック" panose="020B0600070205080204" pitchFamily="50" charset="-128"/>
                <a:ea typeface="ＭＳ Ｐゴシック" panose="020B0600070205080204" pitchFamily="50" charset="-128"/>
              </a:rPr>
              <a:t>本スライドは提出前に削除してください</a:t>
            </a:r>
            <a:r>
              <a:rPr lang="en-US" altLang="ja-JP" sz="1400" dirty="0">
                <a:solidFill>
                  <a:srgbClr val="0F55C3"/>
                </a:solidFill>
                <a:latin typeface="ＭＳ Ｐゴシック" panose="020B0600070205080204" pitchFamily="50" charset="-128"/>
                <a:ea typeface="ＭＳ Ｐゴシック" panose="020B0600070205080204" pitchFamily="50" charset="-128"/>
              </a:rPr>
              <a:t>】</a:t>
            </a:r>
          </a:p>
          <a:p>
            <a:pPr marL="180000" indent="-180000">
              <a:lnSpc>
                <a:spcPct val="150000"/>
              </a:lnSpc>
            </a:pPr>
            <a:r>
              <a:rPr lang="ja-JP" altLang="en-US" sz="1400" u="sng" dirty="0">
                <a:solidFill>
                  <a:srgbClr val="0F55C3"/>
                </a:solidFill>
                <a:latin typeface="ＭＳ Ｐゴシック" panose="020B0600070205080204" pitchFamily="50" charset="-128"/>
                <a:ea typeface="ＭＳ Ｐゴシック" panose="020B0600070205080204" pitchFamily="50" charset="-128"/>
              </a:rPr>
              <a:t>目指す社会実装方法　選択肢</a:t>
            </a:r>
            <a:r>
              <a:rPr lang="ja-JP" altLang="en-US" sz="1400" dirty="0">
                <a:solidFill>
                  <a:srgbClr val="0F55C3"/>
                </a:solidFill>
                <a:latin typeface="ＭＳ Ｐゴシック" panose="020B0600070205080204" pitchFamily="50" charset="-128"/>
                <a:ea typeface="ＭＳ Ｐゴシック" panose="020B0600070205080204" pitchFamily="50" charset="-128"/>
              </a:rPr>
              <a:t>：</a:t>
            </a:r>
            <a:endParaRPr lang="en-US" altLang="ja-JP" sz="1400" dirty="0">
              <a:solidFill>
                <a:srgbClr val="0F55C3"/>
              </a:solidFill>
              <a:latin typeface="ＭＳ Ｐゴシック" panose="020B0600070205080204" pitchFamily="50" charset="-128"/>
              <a:ea typeface="ＭＳ Ｐゴシック" panose="020B0600070205080204" pitchFamily="50" charset="-128"/>
            </a:endParaRP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1</a:t>
            </a:r>
            <a:r>
              <a:rPr lang="ja-JP" altLang="en-US" sz="1400" dirty="0">
                <a:effectLst/>
                <a:latin typeface="ＭＳ Ｐゴシック" panose="020B0600070205080204" pitchFamily="50" charset="-128"/>
                <a:ea typeface="ＭＳ Ｐゴシック" panose="020B0600070205080204" pitchFamily="50" charset="-128"/>
              </a:rPr>
              <a:t>）</a:t>
            </a:r>
            <a:r>
              <a:rPr lang="ja-JP" altLang="en-US" sz="1400" dirty="0">
                <a:latin typeface="ＭＳ Ｐゴシック" panose="020B0600070205080204" pitchFamily="50" charset="-128"/>
                <a:ea typeface="ＭＳ Ｐゴシック" panose="020B0600070205080204" pitchFamily="50" charset="-128"/>
              </a:rPr>
              <a:t>起業による技術シーズの事業化</a:t>
            </a:r>
            <a:endParaRPr lang="en-US" altLang="ja-JP" sz="1400" dirty="0">
              <a:latin typeface="ＭＳ Ｐゴシック" panose="020B0600070205080204" pitchFamily="50" charset="-128"/>
              <a:ea typeface="ＭＳ Ｐゴシック" panose="020B0600070205080204" pitchFamily="50" charset="-128"/>
            </a:endParaRPr>
          </a:p>
          <a:p>
            <a:pPr>
              <a:lnSpc>
                <a:spcPct val="150000"/>
              </a:lnSpc>
            </a:pPr>
            <a:r>
              <a:rPr lang="ja-JP" altLang="en-US" sz="1400" dirty="0">
                <a:latin typeface="ＭＳ Ｐゴシック" panose="020B0600070205080204" pitchFamily="50" charset="-128"/>
                <a:ea typeface="ＭＳ Ｐゴシック" panose="020B0600070205080204" pitchFamily="50" charset="-128"/>
              </a:rPr>
              <a:t>（</a:t>
            </a:r>
            <a:r>
              <a:rPr lang="en-US" altLang="ja-JP" sz="1400" dirty="0">
                <a:latin typeface="ＭＳ Ｐゴシック" panose="020B0600070205080204" pitchFamily="50" charset="-128"/>
                <a:ea typeface="ＭＳ Ｐゴシック" panose="020B0600070205080204" pitchFamily="50" charset="-128"/>
              </a:rPr>
              <a:t>2</a:t>
            </a:r>
            <a:r>
              <a:rPr lang="ja-JP" altLang="en-US" sz="1400" dirty="0">
                <a:latin typeface="ＭＳ Ｐゴシック" panose="020B0600070205080204" pitchFamily="50" charset="-128"/>
                <a:ea typeface="ＭＳ Ｐゴシック" panose="020B0600070205080204" pitchFamily="50" charset="-128"/>
              </a:rPr>
              <a:t>）大学等発スタートアップを含む既存中小企業（設立</a:t>
            </a:r>
            <a:r>
              <a:rPr lang="en-US" altLang="ja-JP" sz="1400" dirty="0">
                <a:latin typeface="ＭＳ Ｐゴシック" panose="020B0600070205080204" pitchFamily="50" charset="-128"/>
                <a:ea typeface="ＭＳ Ｐゴシック" panose="020B0600070205080204" pitchFamily="50" charset="-128"/>
              </a:rPr>
              <a:t>15</a:t>
            </a:r>
            <a:r>
              <a:rPr lang="ja-JP" altLang="en-US" sz="1400" dirty="0">
                <a:latin typeface="ＭＳ Ｐゴシック" panose="020B0600070205080204" pitchFamily="50" charset="-128"/>
                <a:ea typeface="ＭＳ Ｐゴシック" panose="020B0600070205080204" pitchFamily="50" charset="-128"/>
              </a:rPr>
              <a:t>年以内）への技術移転</a:t>
            </a:r>
            <a:endParaRPr lang="en-US" altLang="ja-JP" sz="1400" dirty="0">
              <a:latin typeface="ＭＳ Ｐゴシック" panose="020B0600070205080204" pitchFamily="50" charset="-128"/>
              <a:ea typeface="ＭＳ Ｐゴシック" panose="020B0600070205080204" pitchFamily="50" charset="-128"/>
            </a:endParaRPr>
          </a:p>
          <a:p>
            <a:pPr marL="342900" indent="-342900">
              <a:lnSpc>
                <a:spcPct val="150000"/>
              </a:lnSpc>
              <a:buFontTx/>
              <a:buAutoNum type="arabicParenBoth"/>
            </a:pPr>
            <a:endParaRPr lang="en-US" altLang="ja-JP" sz="1400" dirty="0">
              <a:solidFill>
                <a:srgbClr val="0F55C3"/>
              </a:solidFill>
              <a:latin typeface="ＭＳ Ｐゴシック" panose="020B0600070205080204" pitchFamily="50" charset="-128"/>
              <a:ea typeface="ＭＳ Ｐゴシック" panose="020B0600070205080204" pitchFamily="50" charset="-128"/>
            </a:endParaRPr>
          </a:p>
          <a:p>
            <a:pPr marL="180000" indent="-180000">
              <a:lnSpc>
                <a:spcPct val="150000"/>
              </a:lnSpc>
            </a:pPr>
            <a:r>
              <a:rPr lang="ja-JP" altLang="en-US" sz="1400" u="sng" dirty="0">
                <a:solidFill>
                  <a:srgbClr val="0F55C3"/>
                </a:solidFill>
                <a:latin typeface="ＭＳ Ｐゴシック" panose="020B0600070205080204" pitchFamily="50" charset="-128"/>
                <a:ea typeface="ＭＳ Ｐゴシック" panose="020B0600070205080204" pitchFamily="50" charset="-128"/>
              </a:rPr>
              <a:t>研究開発テーマ　選択肢</a:t>
            </a:r>
            <a:r>
              <a:rPr lang="ja-JP" altLang="en-US" sz="1400" dirty="0">
                <a:solidFill>
                  <a:srgbClr val="0F55C3"/>
                </a:solidFill>
                <a:latin typeface="ＭＳ Ｐゴシック" panose="020B0600070205080204" pitchFamily="50" charset="-128"/>
                <a:ea typeface="ＭＳ Ｐゴシック" panose="020B0600070205080204" pitchFamily="50" charset="-128"/>
              </a:rPr>
              <a:t>：</a:t>
            </a:r>
            <a:endParaRPr lang="en-US" altLang="ja-JP" sz="1400" dirty="0">
              <a:solidFill>
                <a:srgbClr val="0F55C3"/>
              </a:solidFill>
              <a:latin typeface="ＭＳ Ｐゴシック" panose="020B0600070205080204" pitchFamily="50" charset="-128"/>
              <a:ea typeface="ＭＳ Ｐゴシック" panose="020B0600070205080204" pitchFamily="50" charset="-128"/>
            </a:endParaRPr>
          </a:p>
          <a:p>
            <a:pPr lvl="0">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1</a:t>
            </a: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Beyond 5G</a:t>
            </a: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6G</a:t>
            </a:r>
            <a:r>
              <a:rPr lang="ja-JP" altLang="en-US" sz="1400" dirty="0">
                <a:effectLst/>
                <a:latin typeface="ＭＳ Ｐゴシック" panose="020B0600070205080204" pitchFamily="50" charset="-128"/>
                <a:ea typeface="ＭＳ Ｐゴシック" panose="020B0600070205080204" pitchFamily="50" charset="-128"/>
              </a:rPr>
              <a:t>）に向けた研究開発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総務省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2</a:t>
            </a:r>
            <a:r>
              <a:rPr lang="ja-JP" altLang="en-US" sz="1400" dirty="0">
                <a:effectLst/>
                <a:latin typeface="ＭＳ Ｐゴシック" panose="020B0600070205080204" pitchFamily="50" charset="-128"/>
                <a:ea typeface="ＭＳ Ｐゴシック" panose="020B0600070205080204" pitchFamily="50" charset="-128"/>
              </a:rPr>
              <a:t>）多様化する障害像を踏まえた汎用性のある自立支援機器の開発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厚生労働省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3</a:t>
            </a:r>
            <a:r>
              <a:rPr lang="ja-JP" altLang="en-US" sz="1400" dirty="0">
                <a:effectLst/>
                <a:latin typeface="ＭＳ Ｐゴシック" panose="020B0600070205080204" pitchFamily="50" charset="-128"/>
                <a:ea typeface="ＭＳ Ｐゴシック" panose="020B0600070205080204" pitchFamily="50" charset="-128"/>
              </a:rPr>
              <a:t>）木質バイオマスを活用した新素材・原料の研究開発（エネルギー利用は除く）</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農林水産省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4</a:t>
            </a:r>
            <a:r>
              <a:rPr lang="ja-JP" altLang="en-US" sz="1400" dirty="0">
                <a:effectLst/>
                <a:latin typeface="ＭＳ Ｐゴシック" panose="020B0600070205080204" pitchFamily="50" charset="-128"/>
                <a:ea typeface="ＭＳ Ｐゴシック" panose="020B0600070205080204" pitchFamily="50" charset="-128"/>
              </a:rPr>
              <a:t>）林業の安全性向上・労働負荷軽減・生産性向上に資する技術の研究開発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農林水産省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5</a:t>
            </a:r>
            <a:r>
              <a:rPr lang="ja-JP" altLang="en-US" sz="1400" dirty="0">
                <a:effectLst/>
                <a:latin typeface="ＭＳ Ｐゴシック" panose="020B0600070205080204" pitchFamily="50" charset="-128"/>
                <a:ea typeface="ＭＳ Ｐゴシック" panose="020B0600070205080204" pitchFamily="50" charset="-128"/>
              </a:rPr>
              <a:t>）波浪観測情報の取得手法の高度化・低コスト化</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国土交通省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6</a:t>
            </a:r>
            <a:r>
              <a:rPr lang="ja-JP" altLang="en-US" sz="1400" dirty="0">
                <a:effectLst/>
                <a:latin typeface="ＭＳ Ｐゴシック" panose="020B0600070205080204" pitchFamily="50" charset="-128"/>
                <a:ea typeface="ＭＳ Ｐゴシック" panose="020B0600070205080204" pitchFamily="50" charset="-128"/>
              </a:rPr>
              <a:t>）海洋・港湾・湖沼等における効率的な測深作業の実現</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国土交通省（海上保安庁）・内閣府（福岡市）</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7</a:t>
            </a:r>
            <a:r>
              <a:rPr lang="ja-JP" altLang="en-US" sz="1400" dirty="0">
                <a:effectLst/>
                <a:latin typeface="ＭＳ Ｐゴシック" panose="020B0600070205080204" pitchFamily="50" charset="-128"/>
                <a:ea typeface="ＭＳ Ｐゴシック" panose="020B0600070205080204" pitchFamily="50" charset="-128"/>
              </a:rPr>
              <a:t>）自然環境のモニタリング技術や生態系解析技術の開発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環境省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8</a:t>
            </a:r>
            <a:r>
              <a:rPr lang="ja-JP" altLang="en-US" sz="1400" dirty="0">
                <a:effectLst/>
                <a:latin typeface="ＭＳ Ｐゴシック" panose="020B0600070205080204" pitchFamily="50" charset="-128"/>
                <a:ea typeface="ＭＳ Ｐゴシック" panose="020B0600070205080204" pitchFamily="50" charset="-128"/>
              </a:rPr>
              <a:t>）災害時に生き埋めになった生存者を迅速に捜索するセンシング技術やロボティクス技術の開発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警察庁</a:t>
            </a:r>
            <a:r>
              <a:rPr lang="en-US" altLang="ja-JP" sz="1400" dirty="0">
                <a:effectLst/>
                <a:latin typeface="ＭＳ Ｐゴシック" panose="020B0600070205080204" pitchFamily="50" charset="-128"/>
                <a:ea typeface="ＭＳ Ｐゴシック" panose="020B0600070205080204" pitchFamily="50" charset="-128"/>
              </a:rPr>
              <a:t>】</a:t>
            </a:r>
          </a:p>
          <a:p>
            <a:pPr>
              <a:lnSpc>
                <a:spcPct val="150000"/>
              </a:lnSpc>
            </a:pPr>
            <a:r>
              <a:rPr lang="ja-JP" altLang="en-US" sz="1400" dirty="0">
                <a:effectLst/>
                <a:latin typeface="ＭＳ Ｐゴシック" panose="020B0600070205080204" pitchFamily="50" charset="-128"/>
                <a:ea typeface="ＭＳ Ｐゴシック" panose="020B0600070205080204" pitchFamily="50" charset="-128"/>
              </a:rPr>
              <a:t>（</a:t>
            </a:r>
            <a:r>
              <a:rPr lang="en-US" altLang="ja-JP" sz="1400" dirty="0">
                <a:effectLst/>
                <a:latin typeface="ＭＳ Ｐゴシック" panose="020B0600070205080204" pitchFamily="50" charset="-128"/>
                <a:ea typeface="ＭＳ Ｐゴシック" panose="020B0600070205080204" pitchFamily="50" charset="-128"/>
              </a:rPr>
              <a:t>9</a:t>
            </a:r>
            <a:r>
              <a:rPr lang="ja-JP" altLang="en-US" sz="1400" dirty="0">
                <a:effectLst/>
                <a:latin typeface="ＭＳ Ｐゴシック" panose="020B0600070205080204" pitchFamily="50" charset="-128"/>
                <a:ea typeface="ＭＳ Ｐゴシック" panose="020B0600070205080204" pitchFamily="50" charset="-128"/>
              </a:rPr>
              <a:t>）災害時等に水中での行方不明者等を迅速に捜索する技術の開発</a:t>
            </a:r>
            <a:r>
              <a:rPr lang="en-US" altLang="ja-JP" sz="1400" dirty="0">
                <a:effectLst/>
                <a:latin typeface="ＭＳ Ｐゴシック" panose="020B0600070205080204" pitchFamily="50" charset="-128"/>
                <a:ea typeface="ＭＳ Ｐゴシック" panose="020B0600070205080204" pitchFamily="50" charset="-128"/>
              </a:rPr>
              <a:t>【</a:t>
            </a:r>
            <a:r>
              <a:rPr lang="ja-JP" altLang="en-US" sz="1400" dirty="0">
                <a:effectLst/>
                <a:latin typeface="ＭＳ Ｐゴシック" panose="020B0600070205080204" pitchFamily="50" charset="-128"/>
                <a:ea typeface="ＭＳ Ｐゴシック" panose="020B0600070205080204" pitchFamily="50" charset="-128"/>
              </a:rPr>
              <a:t>警察庁</a:t>
            </a:r>
            <a:r>
              <a:rPr lang="en-US" altLang="ja-JP" sz="1400" dirty="0">
                <a:effectLst/>
                <a:latin typeface="ＭＳ Ｐゴシック" panose="020B0600070205080204" pitchFamily="50" charset="-128"/>
                <a:ea typeface="ＭＳ Ｐゴシック" panose="020B0600070205080204" pitchFamily="50" charset="-128"/>
              </a:rPr>
              <a:t>】</a:t>
            </a:r>
          </a:p>
        </p:txBody>
      </p:sp>
    </p:spTree>
    <p:extLst>
      <p:ext uri="{BB962C8B-B14F-4D97-AF65-F5344CB8AC3E}">
        <p14:creationId xmlns:p14="http://schemas.microsoft.com/office/powerpoint/2010/main" val="860102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81C1852C-5263-481D-863C-826B8524178C}"/>
              </a:ext>
            </a:extLst>
          </p:cNvPr>
          <p:cNvSpPr>
            <a:spLocks noChangeArrowheads="1"/>
          </p:cNvSpPr>
          <p:nvPr/>
        </p:nvSpPr>
        <p:spPr bwMode="auto">
          <a:xfrm>
            <a:off x="704528" y="692696"/>
            <a:ext cx="8543925" cy="5343771"/>
          </a:xfrm>
          <a:prstGeom prst="rect">
            <a:avLst/>
          </a:prstGeom>
          <a:noFill/>
          <a:ln w="9525">
            <a:noFill/>
            <a:prstDash val="dash"/>
            <a:miter lim="800000"/>
            <a:headEnd/>
            <a:tailEnd/>
          </a:ln>
          <a:effectLst/>
        </p:spPr>
        <p:txBody>
          <a:bodyPr vert="horz" wrap="square" lIns="91440" tIns="45720" rIns="91440" bIns="45720" numCol="1" anchor="ctr" anchorCtr="0" compatLnSpc="1">
            <a:prstTxWarp prst="textNoShape">
              <a:avLst/>
            </a:prstTxWarp>
            <a:spAutoFit/>
          </a:bodyPr>
          <a:lstStyle/>
          <a:p>
            <a:pPr marR="0" lvl="0" algn="l" defTabSz="914400" rtl="0" eaLnBrk="0" fontAlgn="base" latinLnBrk="0" hangingPunct="0">
              <a:lnSpc>
                <a:spcPct val="150000"/>
              </a:lnSpc>
              <a:spcBef>
                <a:spcPct val="0"/>
              </a:spcBef>
              <a:spcAft>
                <a:spcPct val="0"/>
              </a:spcAft>
              <a:buClr>
                <a:srgbClr val="5A5A5A"/>
              </a:buClr>
              <a:buSzPct val="100000"/>
              <a:tabLst/>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目次</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180975" marR="0" lvl="0" indent="-180975" algn="l" defTabSz="914400" rtl="0" eaLnBrk="0" fontAlgn="base" latinLnBrk="0" hangingPunct="0">
              <a:lnSpc>
                <a:spcPct val="150000"/>
              </a:lnSpc>
              <a:spcBef>
                <a:spcPct val="0"/>
              </a:spcBef>
              <a:spcAft>
                <a:spcPct val="0"/>
              </a:spcAft>
              <a:buClr>
                <a:srgbClr val="5A5A5A"/>
              </a:buClr>
              <a:buSzPct val="100000"/>
              <a:buFont typeface="Wingdings"/>
              <a:buChar char="n"/>
              <a:tabLst/>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０．研究開発成果の概要</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180975" indent="-180975" eaLnBrk="0" fontAlgn="base" hangingPunct="0">
              <a:lnSpc>
                <a:spcPct val="150000"/>
              </a:lnSpc>
              <a:spcBef>
                <a:spcPct val="0"/>
              </a:spcBef>
              <a:spcAft>
                <a:spcPct val="0"/>
              </a:spcAft>
              <a:buClr>
                <a:srgbClr val="5A5A5A"/>
              </a:buClr>
              <a:buSzPct val="100000"/>
              <a:buFont typeface="Wingdings"/>
              <a:buChar char="n"/>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１．実施した研究開発（</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）の目的と目標</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１－１．研究開発の目的</a:t>
            </a: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１－２．研究開発の目標</a:t>
            </a:r>
            <a:endParaRPr kumimoji="1" lang="en-US" altLang="ja-JP" sz="14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endParaRPr>
          </a:p>
          <a:p>
            <a:pPr marL="180975" indent="-180975" eaLnBrk="0" fontAlgn="base" hangingPunct="0">
              <a:lnSpc>
                <a:spcPct val="150000"/>
              </a:lnSpc>
              <a:spcBef>
                <a:spcPct val="0"/>
              </a:spcBef>
              <a:spcAft>
                <a:spcPct val="0"/>
              </a:spcAft>
              <a:buClr>
                <a:srgbClr val="5A5A5A"/>
              </a:buClr>
              <a:buSzPct val="100000"/>
              <a:buFont typeface="Wingdings"/>
              <a:buChar char="n"/>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２</a:t>
            </a:r>
            <a:r>
              <a:rPr kumimoji="1" lang="ja-JP" altLang="en-US" sz="16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．実施した研究開発</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）の具体的内容</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180975" lvl="0" indent="-180975" eaLnBrk="0" fontAlgn="base" hangingPunct="0">
              <a:lnSpc>
                <a:spcPct val="150000"/>
              </a:lnSpc>
              <a:spcBef>
                <a:spcPct val="0"/>
              </a:spcBef>
              <a:spcAft>
                <a:spcPct val="0"/>
              </a:spcAft>
              <a:buClr>
                <a:srgbClr val="5A5A5A"/>
              </a:buClr>
              <a:buSzPct val="100000"/>
              <a:buFont typeface="Wingdings"/>
              <a:buChar char="n"/>
              <a:defRPr/>
            </a:pPr>
            <a:r>
              <a:rPr kumimoji="1" lang="ja-JP" altLang="en-US" sz="16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３．</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実施した研究開発（</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）の成果（目標に対する達成度を含む）　</a:t>
            </a:r>
            <a:endParaRPr kumimoji="1" lang="en-US" altLang="ja-JP" sz="16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endParaRPr>
          </a:p>
          <a:p>
            <a:pPr marL="180975" marR="0" lvl="0" indent="-180975" algn="l" defTabSz="914400" rtl="0" eaLnBrk="0" fontAlgn="base" latinLnBrk="0" hangingPunct="0">
              <a:lnSpc>
                <a:spcPct val="150000"/>
              </a:lnSpc>
              <a:spcBef>
                <a:spcPct val="0"/>
              </a:spcBef>
              <a:spcAft>
                <a:spcPct val="0"/>
              </a:spcAft>
              <a:buClr>
                <a:srgbClr val="5A5A5A"/>
              </a:buClr>
              <a:buSzPct val="100000"/>
              <a:buFont typeface="Wingdings"/>
              <a:buChar char="n"/>
              <a:tabLst/>
              <a:defRPr/>
            </a:pPr>
            <a:r>
              <a:rPr kumimoji="1" lang="ja-JP" altLang="en-US" sz="16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４．実績を踏まえた今後の展望</a:t>
            </a:r>
            <a:endParaRPr kumimoji="1" lang="en-US" altLang="ja-JP" sz="160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endParaRP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４－１．最終的に目指す事業の目的（社会ニーズ、政策課題へのアプローチ）</a:t>
            </a: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４－２．現時点における競合技術との比較</a:t>
            </a: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４－３．想定する製品・サービスの内容、ビジネスモデルの構想</a:t>
            </a: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４－４．事業化に向けて解決すべき課題</a:t>
            </a:r>
          </a:p>
          <a:p>
            <a:pPr marL="352425" lvl="1" indent="-169863" eaLnBrk="0" fontAlgn="base" hangingPunct="0">
              <a:lnSpc>
                <a:spcPct val="150000"/>
              </a:lnSpc>
              <a:spcBef>
                <a:spcPct val="0"/>
              </a:spcBef>
              <a:spcAft>
                <a:spcPct val="0"/>
              </a:spcAft>
              <a:buClr>
                <a:srgbClr val="969696"/>
              </a:buClr>
              <a:buSzPct val="70000"/>
              <a:buFont typeface="Wingdings"/>
              <a:buChar char="l"/>
              <a:defRPr/>
            </a:pPr>
            <a:r>
              <a:rPr lang="ja-JP" altLang="en-US"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４－５．起業や技術移転の見通し</a:t>
            </a:r>
            <a:endParaRPr lang="en-US" altLang="ja-JP" sz="14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180975" indent="-180975" eaLnBrk="0" fontAlgn="base" hangingPunct="0">
              <a:lnSpc>
                <a:spcPct val="150000"/>
              </a:lnSpc>
              <a:spcBef>
                <a:spcPct val="0"/>
              </a:spcBef>
              <a:spcAft>
                <a:spcPct val="0"/>
              </a:spcAft>
              <a:buClr>
                <a:srgbClr val="5A5A5A"/>
              </a:buClr>
              <a:buSzPct val="100000"/>
              <a:buFont typeface="Wingdings"/>
              <a:buChar char="n"/>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５．今後の活動予定</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a:p>
            <a:pPr marL="180975" indent="-180975" eaLnBrk="0" fontAlgn="base" hangingPunct="0">
              <a:lnSpc>
                <a:spcPct val="150000"/>
              </a:lnSpc>
              <a:spcBef>
                <a:spcPct val="0"/>
              </a:spcBef>
              <a:spcAft>
                <a:spcPct val="0"/>
              </a:spcAft>
              <a:buClr>
                <a:srgbClr val="5A5A5A"/>
              </a:buClr>
              <a:buSzPct val="100000"/>
              <a:buFont typeface="Wingdings"/>
              <a:buChar char="n"/>
              <a:defRPr/>
            </a:pPr>
            <a:r>
              <a:rPr lang="ja-JP" altLang="en-US"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６．成果一覧（予定を含む）</a:t>
            </a:r>
            <a:endParaRPr lang="en-US" altLang="ja-JP" sz="16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endParaRPr>
          </a:p>
        </p:txBody>
      </p:sp>
    </p:spTree>
    <p:extLst>
      <p:ext uri="{BB962C8B-B14F-4D97-AF65-F5344CB8AC3E}">
        <p14:creationId xmlns:p14="http://schemas.microsoft.com/office/powerpoint/2010/main" val="129279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０．研究開発成果の概要</a:t>
            </a:r>
            <a:endParaRPr lang="en-US" altLang="ja-JP" dirty="0">
              <a:solidFill>
                <a:schemeClr val="accent2"/>
              </a:solidFill>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FC5CE84A-C702-47D4-A8BD-081B8DA264A6}"/>
              </a:ext>
            </a:extLst>
          </p:cNvPr>
          <p:cNvSpPr/>
          <p:nvPr/>
        </p:nvSpPr>
        <p:spPr bwMode="auto">
          <a:xfrm>
            <a:off x="440424" y="980728"/>
            <a:ext cx="9000000" cy="720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7" name="テキスト プレースホルダ 21">
            <a:extLst>
              <a:ext uri="{FF2B5EF4-FFF2-40B4-BE49-F238E27FC236}">
                <a16:creationId xmlns:a16="http://schemas.microsoft.com/office/drawing/2014/main" id="{D609F7C6-4A15-4021-B0DC-119D30C049E9}"/>
              </a:ext>
            </a:extLst>
          </p:cNvPr>
          <p:cNvSpPr txBox="1">
            <a:spLocks/>
          </p:cNvSpPr>
          <p:nvPr/>
        </p:nvSpPr>
        <p:spPr bwMode="auto">
          <a:xfrm>
            <a:off x="0" y="0"/>
            <a:ext cx="3600000" cy="318912"/>
          </a:xfrm>
          <a:prstGeom prst="rect">
            <a:avLst/>
          </a:prstGeom>
          <a:noFill/>
          <a:ln w="19050">
            <a:solidFill>
              <a:srgbClr val="0F55C3"/>
            </a:solidFill>
            <a:prstDash val="lgDash"/>
            <a:miter lim="800000"/>
            <a:headEnd/>
            <a:tailEnd/>
          </a:ln>
        </p:spPr>
        <p:txBody>
          <a:bodyPr vert="horz" wrap="square" lIns="36000" tIns="35988" rIns="36000" bIns="36000"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文字数目安：</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100</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150</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字程度</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5" name="テキスト プレースホルダ 21">
            <a:extLst>
              <a:ext uri="{FF2B5EF4-FFF2-40B4-BE49-F238E27FC236}">
                <a16:creationId xmlns:a16="http://schemas.microsoft.com/office/drawing/2014/main" id="{C0FF591B-A5C9-7C6C-D39F-656979BC4077}"/>
              </a:ext>
            </a:extLst>
          </p:cNvPr>
          <p:cNvSpPr txBox="1">
            <a:spLocks/>
          </p:cNvSpPr>
          <p:nvPr/>
        </p:nvSpPr>
        <p:spPr bwMode="auto">
          <a:xfrm>
            <a:off x="632520" y="1988840"/>
            <a:ext cx="7200000" cy="795966"/>
          </a:xfrm>
          <a:prstGeom prst="rect">
            <a:avLst/>
          </a:prstGeom>
          <a:solidFill>
            <a:schemeClr val="bg1"/>
          </a:solidFill>
          <a:ln w="19050">
            <a:solidFill>
              <a:srgbClr val="0F55C3"/>
            </a:solidFill>
            <a:prstDash val="dash"/>
            <a:miter lim="800000"/>
            <a:headEnd/>
            <a:tailEnd/>
          </a:ln>
        </p:spPr>
        <p:txBody>
          <a:bodyPr vert="horz" wrap="square" lIns="36000" tIns="35988" rIns="36000" bIns="36000"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・本事業における研究開発成果の概要を</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100</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150</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字程度で簡潔に記載してください。</a:t>
            </a:r>
            <a:endParaRPr lang="en-US" altLang="ja-JP" dirty="0">
              <a:solidFill>
                <a:srgbClr val="0F55C3"/>
              </a:solidFill>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en-US" altLang="ja-JP" b="1" i="0" u="sng"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JST</a:t>
            </a:r>
            <a:r>
              <a:rPr kumimoji="1" lang="ja-JP" altLang="en-US" b="1" i="0" u="sng"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や内閣府のホームページ等で公開する予定</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です。知的財産等に留意し、公開可能な内容を記載してください。公開前に内容を確認、調整させていただく場合があります。</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88407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１．実施した研究開発（</a:t>
            </a:r>
            <a:r>
              <a:rPr lang="en-US" altLang="ja-JP" dirty="0" err="1">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）の目的と目標（</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1/2</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dirty="0">
              <a:solidFill>
                <a:schemeClr val="accent2"/>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A8D64EB3-2951-487E-9B29-54D255496238}"/>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marR="0" lvl="0" indent="-211138" algn="l" defTabSz="914400" rtl="0" eaLnBrk="1" fontAlgn="base" latinLnBrk="0" hangingPunct="1">
              <a:lnSpc>
                <a:spcPct val="120000"/>
              </a:lnSpc>
              <a:spcBef>
                <a:spcPct val="30000"/>
              </a:spcBef>
              <a:spcAft>
                <a:spcPct val="0"/>
              </a:spcAft>
              <a:buClr>
                <a:srgbClr val="5A5A5A"/>
              </a:buClr>
              <a:buSzPct val="100000"/>
              <a:buFont typeface="Wingdings"/>
              <a:buChar char="n"/>
              <a:tabLst/>
              <a:defRPr/>
            </a:pPr>
            <a:r>
              <a:rPr lang="ja-JP" altLang="en-US" kern="0" dirty="0">
                <a:latin typeface="ＭＳ Ｐゴシック" panose="020B0600070205080204" pitchFamily="50" charset="-128"/>
                <a:ea typeface="ＭＳ Ｐゴシック" panose="020B0600070205080204" pitchFamily="50" charset="-128"/>
              </a:rPr>
              <a:t>１－１．</a:t>
            </a:r>
            <a:r>
              <a:rPr kumimoji="1" lang="ja-JP" altLang="en-US" sz="14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rPr>
              <a:t>研究開発の目的</a:t>
            </a:r>
            <a:endParaRPr kumimoji="1" lang="en-US" altLang="ja-JP" sz="1400" b="0" i="0" u="none" strike="noStrike" kern="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FC5CE84A-C702-47D4-A8BD-081B8DA264A6}"/>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7" name="テキスト プレースホルダ 21">
            <a:extLst>
              <a:ext uri="{FF2B5EF4-FFF2-40B4-BE49-F238E27FC236}">
                <a16:creationId xmlns:a16="http://schemas.microsoft.com/office/drawing/2014/main" id="{D609F7C6-4A15-4021-B0DC-119D30C049E9}"/>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数上限：４－１．で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2" name="テキスト プレースホルダ 21">
            <a:extLst>
              <a:ext uri="{FF2B5EF4-FFF2-40B4-BE49-F238E27FC236}">
                <a16:creationId xmlns:a16="http://schemas.microsoft.com/office/drawing/2014/main" id="{B02D8EA5-2FBB-F3EF-599B-9BE4CE4BF11F}"/>
              </a:ext>
            </a:extLst>
          </p:cNvPr>
          <p:cNvSpPr txBox="1">
            <a:spLocks/>
          </p:cNvSpPr>
          <p:nvPr/>
        </p:nvSpPr>
        <p:spPr bwMode="auto">
          <a:xfrm>
            <a:off x="632520" y="1990070"/>
            <a:ext cx="4680520" cy="594165"/>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indent="-180000">
              <a:spcAft>
                <a:spcPts val="600"/>
              </a:spcAf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kern="0" dirty="0">
                <a:solidFill>
                  <a:srgbClr val="0F55C3"/>
                </a:solidFill>
                <a:latin typeface="ＭＳ Ｐゴシック" panose="020B0600070205080204" pitchFamily="50" charset="-128"/>
                <a:ea typeface="ＭＳ Ｐゴシック" panose="020B0600070205080204" pitchFamily="50" charset="-128"/>
              </a:rPr>
              <a:t>計画書で示した本事業における目的を記載してください。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・研究開発面とビジネス面の両方について記載してください。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985213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0010CB7A-94D5-C52C-3B26-ECB890F2BBC5}"/>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１．実施した研究開発（</a:t>
            </a:r>
            <a:r>
              <a:rPr lang="en-US" altLang="ja-JP" dirty="0" err="1">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）の目的と目標（</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1/2</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dirty="0">
              <a:solidFill>
                <a:schemeClr val="accent2"/>
              </a:solidFill>
              <a:latin typeface="ＭＳ Ｐゴシック" panose="020B0600070205080204" pitchFamily="50" charset="-128"/>
              <a:ea typeface="ＭＳ Ｐゴシック" panose="020B0600070205080204" pitchFamily="50" charset="-128"/>
            </a:endParaRPr>
          </a:p>
        </p:txBody>
      </p:sp>
      <p:sp>
        <p:nvSpPr>
          <p:cNvPr id="19" name="Rectangle 3">
            <a:extLst>
              <a:ext uri="{FF2B5EF4-FFF2-40B4-BE49-F238E27FC236}">
                <a16:creationId xmlns:a16="http://schemas.microsoft.com/office/drawing/2014/main" id="{A8D64EB3-2951-487E-9B29-54D255496238}"/>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2400" marR="0" lvl="0" indent="-212400" algn="l" defTabSz="914400" rtl="0" eaLnBrk="1" fontAlgn="base" latinLnBrk="0" hangingPunct="1">
              <a:lnSpc>
                <a:spcPct val="120000"/>
              </a:lnSpc>
              <a:spcBef>
                <a:spcPct val="30000"/>
              </a:spcBef>
              <a:spcAft>
                <a:spcPct val="0"/>
              </a:spcAft>
              <a:buClr>
                <a:srgbClr val="5A5A5A"/>
              </a:buClr>
              <a:buSzPct val="100000"/>
              <a:tabLst/>
              <a:defRPr/>
            </a:pPr>
            <a:r>
              <a:rPr lang="ja-JP" altLang="en-US" kern="0" dirty="0">
                <a:latin typeface="ＭＳ Ｐゴシック" panose="020B0600070205080204" pitchFamily="50" charset="-128"/>
                <a:ea typeface="ＭＳ Ｐゴシック" panose="020B0600070205080204" pitchFamily="50" charset="-128"/>
              </a:rPr>
              <a:t>１－２．研究開発の目標</a:t>
            </a:r>
            <a:endParaRPr lang="en-US" altLang="ja-JP" kern="0" dirty="0">
              <a:latin typeface="ＭＳ Ｐゴシック" panose="020B0600070205080204" pitchFamily="50" charset="-128"/>
              <a:ea typeface="ＭＳ Ｐゴシック" panose="020B0600070205080204" pitchFamily="50" charset="-128"/>
            </a:endParaRPr>
          </a:p>
        </p:txBody>
      </p:sp>
      <p:sp>
        <p:nvSpPr>
          <p:cNvPr id="7" name="テキスト プレースホルダ 21">
            <a:extLst>
              <a:ext uri="{FF2B5EF4-FFF2-40B4-BE49-F238E27FC236}">
                <a16:creationId xmlns:a16="http://schemas.microsoft.com/office/drawing/2014/main" id="{D609F7C6-4A15-4021-B0DC-119D30C049E9}"/>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数上限：４－２．で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1</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12" name="テキスト プレースホルダ 21">
            <a:extLst>
              <a:ext uri="{FF2B5EF4-FFF2-40B4-BE49-F238E27FC236}">
                <a16:creationId xmlns:a16="http://schemas.microsoft.com/office/drawing/2014/main" id="{BAA69AB6-A40C-480E-7C9F-E0649FCD3EFD}"/>
              </a:ext>
            </a:extLst>
          </p:cNvPr>
          <p:cNvSpPr txBox="1">
            <a:spLocks/>
          </p:cNvSpPr>
          <p:nvPr/>
        </p:nvSpPr>
        <p:spPr bwMode="auto">
          <a:xfrm>
            <a:off x="632520" y="1988840"/>
            <a:ext cx="7200000" cy="594165"/>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・計画書で示した本事業における目標（具体的に検証できる数値等）を記載してください。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・研究開発面とビジネス面の両方について記載してください。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24264382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399" y="476672"/>
            <a:ext cx="9499601"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２</a:t>
            </a:r>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．実施した研究開発</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err="1">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）の具体的内容</a:t>
            </a:r>
            <a:endParaRPr lang="en-US" altLang="ja-JP" b="0" dirty="0">
              <a:solidFill>
                <a:schemeClr val="accent2"/>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8A0E10B6-8394-4CBC-91E5-86ABD54029E9}"/>
              </a:ext>
            </a:extLst>
          </p:cNvPr>
          <p:cNvSpPr/>
          <p:nvPr/>
        </p:nvSpPr>
        <p:spPr bwMode="auto">
          <a:xfrm>
            <a:off x="453000" y="1052736"/>
            <a:ext cx="9000000" cy="5400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 name="テキスト プレースホルダ 21">
            <a:extLst>
              <a:ext uri="{FF2B5EF4-FFF2-40B4-BE49-F238E27FC236}">
                <a16:creationId xmlns:a16="http://schemas.microsoft.com/office/drawing/2014/main" id="{55B77CBE-8862-4747-9928-AFD4ED13A2FB}"/>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数上限：２．で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2</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3" name="テキスト プレースホルダ 21">
            <a:extLst>
              <a:ext uri="{FF2B5EF4-FFF2-40B4-BE49-F238E27FC236}">
                <a16:creationId xmlns:a16="http://schemas.microsoft.com/office/drawing/2014/main" id="{05F56401-8B73-4225-AB5B-D4491EC16C50}"/>
              </a:ext>
            </a:extLst>
          </p:cNvPr>
          <p:cNvSpPr txBox="1">
            <a:spLocks/>
          </p:cNvSpPr>
          <p:nvPr/>
        </p:nvSpPr>
        <p:spPr bwMode="auto">
          <a:xfrm>
            <a:off x="632520" y="1988840"/>
            <a:ext cx="7200000" cy="1101997"/>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・本事業で実施した研究開発（</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PoC</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F/S</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）の具体的な内容（実施項目、期間、方法等）について、図表、写真、データ等も活用しながら詳細に記載してください。</a:t>
            </a: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・研究開発面とビジネス面の両方について記載してください。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indent="-180000">
              <a:spcAft>
                <a:spcPts val="600"/>
              </a:spcAf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・（委員指摘や外部との意見交換等により）当初計画から変更した点があれば記載してください。</a:t>
            </a:r>
            <a:endParaRPr kumimoji="1" lang="en-US" altLang="zh-TW"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1315867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47DE62CE-4129-F984-75BB-6DB2059C4544}"/>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rPr>
              <a:t>～～～～～</a:t>
            </a: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３</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．実施した研究開発（</a:t>
            </a:r>
            <a:r>
              <a:rPr lang="en-US" altLang="ja-JP" dirty="0" err="1">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）の成果（目標に対する達成度を含む）　（</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1/2</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latin typeface="ＭＳ Ｐゴシック" panose="020B0600070205080204" pitchFamily="50" charset="-128"/>
              <a:ea typeface="ＭＳ Ｐゴシック" panose="020B0600070205080204" pitchFamily="50" charset="-128"/>
            </a:endParaRPr>
          </a:p>
        </p:txBody>
      </p:sp>
      <p:sp>
        <p:nvSpPr>
          <p:cNvPr id="9" name="テキスト プレースホルダ 21">
            <a:extLst>
              <a:ext uri="{FF2B5EF4-FFF2-40B4-BE49-F238E27FC236}">
                <a16:creationId xmlns:a16="http://schemas.microsoft.com/office/drawing/2014/main" id="{AFCEFD15-308F-40B3-9A7F-F4C0E339C37F}"/>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lang="ja-JP" altLang="en-US" sz="1600" dirty="0">
                <a:solidFill>
                  <a:srgbClr val="0F55C3"/>
                </a:solidFill>
                <a:latin typeface="ＭＳ Ｐゴシック" panose="020B0600070205080204" pitchFamily="50" charset="-128"/>
                <a:ea typeface="ＭＳ Ｐゴシック" panose="020B0600070205080204" pitchFamily="50" charset="-128"/>
              </a:rPr>
              <a:t>スライド</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数上限：３．で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4</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3" name="テキスト プレースホルダ 21">
            <a:extLst>
              <a:ext uri="{FF2B5EF4-FFF2-40B4-BE49-F238E27FC236}">
                <a16:creationId xmlns:a16="http://schemas.microsoft.com/office/drawing/2014/main" id="{9C179482-82AD-41CE-DF04-498D5EC4E5BF}"/>
              </a:ext>
            </a:extLst>
          </p:cNvPr>
          <p:cNvSpPr txBox="1">
            <a:spLocks/>
          </p:cNvSpPr>
          <p:nvPr/>
        </p:nvSpPr>
        <p:spPr bwMode="auto">
          <a:xfrm>
            <a:off x="632520" y="1988840"/>
            <a:ext cx="7920000" cy="886553"/>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・本事業で実施した研究開発（</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PoC</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F/S</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）のうち、目標（数値）を</a:t>
            </a:r>
            <a:r>
              <a:rPr kumimoji="1" lang="ja-JP" altLang="en-US" b="1" i="0" u="sng"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達成できた</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項目の成果を記載してください。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・具体的な数値を示しながらできるだけ定量的に、図表、写真、データ等も活用しながら記載してください。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rPr>
              <a:t>・研究開発面とビジネス面（想定顧客に対する調査結果等）の両方について記載してください。</a:t>
            </a:r>
            <a:endParaRPr kumimoji="1" lang="en-US" altLang="zh-TW"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endParaRPr>
          </a:p>
        </p:txBody>
      </p:sp>
      <p:sp>
        <p:nvSpPr>
          <p:cNvPr id="10" name="Rectangle 3">
            <a:extLst>
              <a:ext uri="{FF2B5EF4-FFF2-40B4-BE49-F238E27FC236}">
                <a16:creationId xmlns:a16="http://schemas.microsoft.com/office/drawing/2014/main" id="{44179180-19C3-665E-70C3-E9ECEE36F9B6}"/>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lvl="0" indent="-211138" eaLnBrk="1" hangingPunct="1">
              <a:buClr>
                <a:srgbClr val="5A5A5A"/>
              </a:buClr>
              <a:buSzPct val="100000"/>
              <a:buFont typeface="Wingdings"/>
              <a:buChar char="n"/>
              <a:defRPr/>
            </a:pPr>
            <a:r>
              <a:rPr lang="ja-JP" altLang="en-US"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目標（数値）を</a:t>
            </a:r>
            <a:r>
              <a:rPr lang="ja-JP" altLang="en-US" sz="1400" b="1" u="sng"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達成できた</a:t>
            </a:r>
            <a:r>
              <a:rPr lang="ja-JP" altLang="en-US"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rPr>
              <a:t>項目</a:t>
            </a:r>
            <a:endParaRPr lang="en-US" altLang="ja-JP" sz="1400" dirty="0">
              <a:solidFill>
                <a:schemeClr val="tx1"/>
              </a:solidFill>
              <a:latin typeface="ＭＳ Ｐゴシック" panose="020B0600070205080204" pitchFamily="50" charset="-128"/>
              <a:ea typeface="ＭＳ Ｐゴシック" panose="020B0600070205080204" pitchFamily="50" charset="-128"/>
              <a:cs typeface="Times New Roman" pitchFamily="18" charset="0"/>
            </a:endParaRPr>
          </a:p>
        </p:txBody>
      </p:sp>
    </p:spTree>
    <p:extLst>
      <p:ext uri="{BB962C8B-B14F-4D97-AF65-F5344CB8AC3E}">
        <p14:creationId xmlns:p14="http://schemas.microsoft.com/office/powerpoint/2010/main" val="3118350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291071C5-7790-31D0-B978-43D41C53DD4F}"/>
              </a:ext>
            </a:extLst>
          </p:cNvPr>
          <p:cNvSpPr/>
          <p:nvPr/>
        </p:nvSpPr>
        <p:spPr bwMode="auto">
          <a:xfrm>
            <a:off x="453000" y="1340768"/>
            <a:ext cx="9000000" cy="5112000"/>
          </a:xfrm>
          <a:prstGeom prst="rect">
            <a:avLst/>
          </a:prstGeom>
          <a:solidFill>
            <a:schemeClr val="bg1"/>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t" anchorCtr="0" compatLnSpc="1">
            <a:prstTxWarp prst="textNoShape">
              <a:avLst/>
            </a:prstTxWarp>
          </a:bodyPr>
          <a:lstStyle/>
          <a:p>
            <a:pPr marR="0" defTabSz="914400" rtl="0" eaLnBrk="1" fontAlgn="base" latinLnBrk="0" hangingPunct="1">
              <a:lnSpc>
                <a:spcPct val="120000"/>
              </a:lnSpc>
              <a:spcBef>
                <a:spcPct val="50000"/>
              </a:spcBef>
              <a:spcAft>
                <a:spcPct val="0"/>
              </a:spcAft>
              <a:buClr>
                <a:schemeClr val="bg2"/>
              </a:buClr>
              <a:buSzTx/>
              <a:tabLst/>
            </a:pPr>
            <a:r>
              <a:rPr kumimoji="1" lang="ja-JP" altLang="en-US" sz="1200" b="0" i="0" u="none" strike="noStrike" cap="none" normalizeH="0" baseline="0">
                <a:ln>
                  <a:noFill/>
                </a:ln>
                <a:solidFill>
                  <a:srgbClr val="000000"/>
                </a:solidFill>
                <a:effectLst/>
                <a:latin typeface="ＭＳ Ｐゴシック" panose="020B0600070205080204" pitchFamily="50" charset="-128"/>
                <a:ea typeface="ＭＳ Ｐゴシック" panose="020B0600070205080204" pitchFamily="50" charset="-128"/>
              </a:rPr>
              <a:t>～～～～～</a:t>
            </a:r>
            <a:endParaRPr kumimoji="1" lang="ja-JP" altLang="en-US" sz="1200" b="0" i="0" u="none" strike="noStrike" cap="none" normalizeH="0" baseline="0" dirty="0">
              <a:ln>
                <a:noFill/>
              </a:ln>
              <a:solidFill>
                <a:srgbClr val="000000"/>
              </a:solidFill>
              <a:effectLst/>
              <a:latin typeface="ＭＳ Ｐゴシック" panose="020B0600070205080204" pitchFamily="50" charset="-128"/>
              <a:ea typeface="ＭＳ Ｐゴシック" panose="020B0600070205080204" pitchFamily="50" charset="-128"/>
            </a:endParaRPr>
          </a:p>
        </p:txBody>
      </p:sp>
      <p:sp>
        <p:nvSpPr>
          <p:cNvPr id="9219" name="Rectangle 2"/>
          <p:cNvSpPr>
            <a:spLocks noGrp="1" noChangeArrowheads="1"/>
          </p:cNvSpPr>
          <p:nvPr>
            <p:ph type="title"/>
          </p:nvPr>
        </p:nvSpPr>
        <p:spPr>
          <a:xfrm>
            <a:off x="406400" y="476672"/>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p>
            <a:pPr eaLnBrk="1" hangingPunct="1"/>
            <a:r>
              <a:rPr lang="ja-JP" altLang="en-US" kern="1200"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３</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．実施した研究開発（</a:t>
            </a:r>
            <a:r>
              <a:rPr lang="en-US" altLang="ja-JP" dirty="0" err="1">
                <a:solidFill>
                  <a:srgbClr val="000000"/>
                </a:solidFill>
                <a:latin typeface="ＭＳ Ｐゴシック" panose="020B0600070205080204" pitchFamily="50" charset="-128"/>
                <a:ea typeface="ＭＳ Ｐゴシック" panose="020B0600070205080204" pitchFamily="50" charset="-128"/>
                <a:cs typeface="Times New Roman" pitchFamily="18" charset="0"/>
              </a:rPr>
              <a:t>PoC</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F/S</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）の成果（目標に対する達成度を含む） （</a:t>
            </a:r>
            <a:r>
              <a:rPr lang="en-US" altLang="ja-JP"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2/2</a:t>
            </a:r>
            <a:r>
              <a:rPr lang="ja-JP" altLang="en-US" dirty="0">
                <a:solidFill>
                  <a:srgbClr val="000000"/>
                </a:solidFill>
                <a:latin typeface="ＭＳ Ｐゴシック" panose="020B0600070205080204" pitchFamily="50" charset="-128"/>
                <a:ea typeface="ＭＳ Ｐゴシック" panose="020B0600070205080204" pitchFamily="50" charset="-128"/>
                <a:cs typeface="Times New Roman" pitchFamily="18" charset="0"/>
              </a:rPr>
              <a:t>）</a:t>
            </a:r>
            <a:endParaRPr lang="en-US" altLang="ja-JP" b="0" dirty="0">
              <a:latin typeface="ＭＳ Ｐゴシック" panose="020B0600070205080204" pitchFamily="50" charset="-128"/>
              <a:ea typeface="ＭＳ Ｐゴシック" panose="020B0600070205080204" pitchFamily="50" charset="-128"/>
            </a:endParaRPr>
          </a:p>
        </p:txBody>
      </p:sp>
      <p:sp>
        <p:nvSpPr>
          <p:cNvPr id="9" name="テキスト プレースホルダ 21">
            <a:extLst>
              <a:ext uri="{FF2B5EF4-FFF2-40B4-BE49-F238E27FC236}">
                <a16:creationId xmlns:a16="http://schemas.microsoft.com/office/drawing/2014/main" id="{AFCEFD15-308F-40B3-9A7F-F4C0E339C37F}"/>
              </a:ext>
            </a:extLst>
          </p:cNvPr>
          <p:cNvSpPr txBox="1">
            <a:spLocks/>
          </p:cNvSpPr>
          <p:nvPr/>
        </p:nvSpPr>
        <p:spPr bwMode="auto">
          <a:xfrm>
            <a:off x="0" y="0"/>
            <a:ext cx="3600000" cy="332555"/>
          </a:xfrm>
          <a:prstGeom prst="rect">
            <a:avLst/>
          </a:prstGeom>
          <a:noFill/>
          <a:ln w="19050">
            <a:solidFill>
              <a:srgbClr val="0F55C3"/>
            </a:solidFill>
            <a:prstDash val="lg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66700" marR="0" lvl="0" indent="-266700" algn="l" defTabSz="914400" rtl="0" eaLnBrk="0" fontAlgn="base" latinLnBrk="0" hangingPunct="0">
              <a:lnSpc>
                <a:spcPct val="100000"/>
              </a:lnSpc>
              <a:spcBef>
                <a:spcPct val="0"/>
              </a:spcBef>
              <a:spcAft>
                <a:spcPts val="600"/>
              </a:spcAft>
              <a:buClrTx/>
              <a:buSzTx/>
              <a:buFontTx/>
              <a:buNone/>
              <a:tabLst/>
              <a:defRPr/>
            </a:pP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スライド数上限：３．で</a:t>
            </a:r>
            <a:r>
              <a:rPr kumimoji="1" lang="en-US" altLang="ja-JP"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4</a:t>
            </a:r>
            <a:r>
              <a:rPr kumimoji="1" lang="ja-JP" altLang="en-US"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枚</a:t>
            </a:r>
            <a:endParaRPr kumimoji="1" lang="en-US" altLang="zh-TW" sz="1600"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 name="テキスト プレースホルダ 21">
            <a:extLst>
              <a:ext uri="{FF2B5EF4-FFF2-40B4-BE49-F238E27FC236}">
                <a16:creationId xmlns:a16="http://schemas.microsoft.com/office/drawing/2014/main" id="{0C79B64E-DE82-49B3-F4F2-61E3514D86D1}"/>
              </a:ext>
            </a:extLst>
          </p:cNvPr>
          <p:cNvSpPr txBox="1">
            <a:spLocks/>
          </p:cNvSpPr>
          <p:nvPr/>
        </p:nvSpPr>
        <p:spPr bwMode="auto">
          <a:xfrm>
            <a:off x="632520" y="1988840"/>
            <a:ext cx="7920000" cy="1101997"/>
          </a:xfrm>
          <a:prstGeom prst="rect">
            <a:avLst/>
          </a:prstGeom>
          <a:noFill/>
          <a:ln w="19050">
            <a:solidFill>
              <a:srgbClr val="0F55C3"/>
            </a:solidFill>
            <a:prstDash val="dash"/>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・本事業で実施した研究開発（</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PoC</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F/S</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）のうち、目標（数値）を</a:t>
            </a:r>
            <a:r>
              <a:rPr kumimoji="1" lang="ja-JP" altLang="en-US" b="1" i="0" u="sng"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達成できなかった</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項目について、</a:t>
            </a:r>
            <a:r>
              <a:rPr kumimoji="1" lang="ja-JP" altLang="en-US" b="1" i="0" u="sng"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どこまで到達したか、達成できなかった要因、今後の達成見込み</a:t>
            </a: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等を含めて記載してください。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・具体的な数値を示しながらできるだけ定量的に、図表、写真、データ等も活用しながら記載してください。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endParaRPr>
          </a:p>
          <a:p>
            <a:pPr marL="180000" marR="0" lvl="0" indent="-180000" algn="l" defTabSz="914400" rtl="0" eaLnBrk="0" fontAlgn="base" latinLnBrk="0" hangingPunct="0">
              <a:lnSpc>
                <a:spcPct val="100000"/>
              </a:lnSpc>
              <a:spcBef>
                <a:spcPct val="0"/>
              </a:spcBef>
              <a:spcAft>
                <a:spcPts val="600"/>
              </a:spcAft>
              <a:buClrTx/>
              <a:buSzTx/>
              <a:buFontTx/>
              <a:buNone/>
              <a:tabLst/>
              <a:defRPr/>
            </a:pPr>
            <a:r>
              <a:rPr kumimoji="1" lang="ja-JP" altLang="en-US"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rPr>
              <a:t>・研究開発面とビジネス面（想定顧客に対する調査結果等）の両方について記載してください。</a:t>
            </a:r>
            <a:endParaRPr kumimoji="1" lang="en-US" altLang="ja-JP" b="0" i="0" u="none" strike="noStrike" kern="1200" cap="none" spc="0" normalizeH="0" baseline="0" noProof="0" dirty="0">
              <a:ln>
                <a:noFill/>
              </a:ln>
              <a:solidFill>
                <a:srgbClr val="0F55C3"/>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10" name="Rectangle 3">
            <a:extLst>
              <a:ext uri="{FF2B5EF4-FFF2-40B4-BE49-F238E27FC236}">
                <a16:creationId xmlns:a16="http://schemas.microsoft.com/office/drawing/2014/main" id="{44179180-19C3-665E-70C3-E9ECEE36F9B6}"/>
              </a:ext>
            </a:extLst>
          </p:cNvPr>
          <p:cNvSpPr txBox="1">
            <a:spLocks noChangeArrowheads="1"/>
          </p:cNvSpPr>
          <p:nvPr/>
        </p:nvSpPr>
        <p:spPr bwMode="auto">
          <a:xfrm>
            <a:off x="419100" y="980728"/>
            <a:ext cx="9064625" cy="224229"/>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mn-lt"/>
                <a:ea typeface="+mn-ea"/>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mn-lt"/>
                <a:ea typeface="+mn-ea"/>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mn-lt"/>
                <a:ea typeface="+mn-ea"/>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mn-lt"/>
                <a:ea typeface="+mn-ea"/>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211138" marR="0" lvl="0" indent="-211138" algn="l" defTabSz="914400" rtl="0" eaLnBrk="1" fontAlgn="base" latinLnBrk="0" hangingPunct="1">
              <a:lnSpc>
                <a:spcPct val="120000"/>
              </a:lnSpc>
              <a:spcBef>
                <a:spcPct val="30000"/>
              </a:spcBef>
              <a:spcAft>
                <a:spcPct val="0"/>
              </a:spcAft>
              <a:buClr>
                <a:srgbClr val="5A5A5A"/>
              </a:buClr>
              <a:buSzPct val="100000"/>
              <a:buFont typeface="Wingdings"/>
              <a:buChar char="n"/>
              <a:tabLst/>
              <a:defRPr/>
            </a:pPr>
            <a:r>
              <a:rPr kumimoji="1" lang="ja-JP" altLang="en-US" sz="14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目標（数値）を</a:t>
            </a:r>
            <a:r>
              <a:rPr kumimoji="1" lang="ja-JP" altLang="en-US" sz="1400" b="1" i="0" u="sng"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達成できなかった</a:t>
            </a:r>
            <a:r>
              <a:rPr kumimoji="1" lang="ja-JP" altLang="en-US" sz="14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rPr>
              <a:t>項目</a:t>
            </a:r>
            <a:endParaRPr kumimoji="1" lang="en-US" altLang="ja-JP" sz="14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Times New Roman" pitchFamily="18" charset="0"/>
            </a:endParaRPr>
          </a:p>
        </p:txBody>
      </p:sp>
    </p:spTree>
    <p:extLst>
      <p:ext uri="{BB962C8B-B14F-4D97-AF65-F5344CB8AC3E}">
        <p14:creationId xmlns:p14="http://schemas.microsoft.com/office/powerpoint/2010/main" val="26056597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 Template 2019 Standard">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blank_2019.potx" id="{2CD3079E-26AB-4263-A767-41644780E956}" vid="{E3F8BFD4-825D-491B-9D42-96F1AE0B4333}"/>
    </a:ext>
  </a:extLst>
</a:theme>
</file>

<file path=ppt/theme/theme2.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2221</Words>
  <Application>Microsoft Office PowerPoint</Application>
  <PresentationFormat>A4 210 x 297 mm</PresentationFormat>
  <Paragraphs>215</Paragraphs>
  <Slides>16</Slides>
  <Notes>14</Notes>
  <HiddenSlides>0</HiddenSlides>
  <MMClips>0</MMClips>
  <ScaleCrop>false</ScaleCrop>
  <HeadingPairs>
    <vt:vector size="8"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16</vt:i4>
      </vt:variant>
    </vt:vector>
  </HeadingPairs>
  <TitlesOfParts>
    <vt:vector size="26" baseType="lpstr">
      <vt:lpstr>ＭＳ Ｐゴシック</vt:lpstr>
      <vt:lpstr>ＭＳ Ｐ明朝</vt:lpstr>
      <vt:lpstr>Yu Gothic UI</vt:lpstr>
      <vt:lpstr>游ゴシック</vt:lpstr>
      <vt:lpstr>Arial</vt:lpstr>
      <vt:lpstr>Times New Roman</vt:lpstr>
      <vt:lpstr>Wingdings</vt:lpstr>
      <vt:lpstr>NRI Template 2019 Standard</vt:lpstr>
      <vt:lpstr>1_新しいﾌﾟﾚｾﾞﾝﾃｰｼｮﾝ</vt:lpstr>
      <vt:lpstr>think-cell 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2024-06-19T04:43:02Z</dcterms:created>
  <dcterms:modified xsi:type="dcterms:W3CDTF">2025-01-06T09:06:03Z</dcterms:modified>
</cp:coreProperties>
</file>