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269" r:id="rId2"/>
  </p:sldMasterIdLst>
  <p:notesMasterIdLst>
    <p:notesMasterId r:id="rId4"/>
  </p:notesMasterIdLst>
  <p:sldIdLst>
    <p:sldId id="293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19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pos="523">
          <p15:clr>
            <a:srgbClr val="A4A3A4"/>
          </p15:clr>
        </p15:guide>
        <p15:guide id="4" pos="59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59C"/>
    <a:srgbClr val="385D8A"/>
    <a:srgbClr val="003A6F"/>
    <a:srgbClr val="141414"/>
    <a:srgbClr val="0B639B"/>
    <a:srgbClr val="0073BA"/>
    <a:srgbClr val="172A88"/>
    <a:srgbClr val="482A88"/>
    <a:srgbClr val="6E1318"/>
    <a:srgbClr val="1C4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2" autoAdjust="0"/>
    <p:restoredTop sz="90930" autoAdjust="0"/>
  </p:normalViewPr>
  <p:slideViewPr>
    <p:cSldViewPr snapToGrid="0">
      <p:cViewPr varScale="1">
        <p:scale>
          <a:sx n="79" d="100"/>
          <a:sy n="79" d="100"/>
        </p:scale>
        <p:origin x="224" y="56"/>
      </p:cViewPr>
      <p:guideLst>
        <p:guide orient="horz" pos="2319"/>
        <p:guide pos="3120"/>
        <p:guide pos="523"/>
        <p:guide pos="59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2283B3-075E-4527-A8F0-780CC47BF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42F7B8-A15A-41BC-9F89-5F9063B58B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AC8C5A24-D662-4CD0-8C48-F1BA137DB3A6}" type="datetimeFigureOut">
              <a:rPr lang="ja-JP" altLang="en-US"/>
              <a:pPr>
                <a:defRPr/>
              </a:pPr>
              <a:t>2022/9/21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F647BE1-5765-4AD2-890E-80979C2744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4538"/>
            <a:ext cx="53816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CFEE9AE-5C47-412F-A7F9-AA852D6C7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5125" cy="4471987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93F337-F380-412B-AF44-F6F11CA9BF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9275"/>
            <a:ext cx="2949575" cy="498475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 eaLnBrk="1" hangingPunct="1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A24CAB-4E0A-4D60-A6C1-4FA48DDA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39275"/>
            <a:ext cx="2949575" cy="498475"/>
          </a:xfrm>
          <a:prstGeom prst="rect">
            <a:avLst/>
          </a:prstGeom>
        </p:spPr>
        <p:txBody>
          <a:bodyPr vert="horz" wrap="square" lIns="93349" tIns="46674" rIns="93349" bIns="466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A4DC46-C711-47A9-8E2D-114483912D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9449" y="2130426"/>
            <a:ext cx="8420100" cy="1470025"/>
          </a:xfrm>
        </p:spPr>
        <p:txBody>
          <a:bodyPr/>
          <a:lstStyle>
            <a:lvl1pPr>
              <a:defRPr sz="6000">
                <a:solidFill>
                  <a:srgbClr val="161616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077072"/>
            <a:ext cx="6934200" cy="550912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84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6">
            <a:extLst>
              <a:ext uri="{FF2B5EF4-FFF2-40B4-BE49-F238E27FC236}">
                <a16:creationId xmlns:a16="http://schemas.microsoft.com/office/drawing/2014/main" id="{1B390541-148B-4F59-9442-95AEC119895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91E7BB12-2152-43A5-89CC-F9E5B1C93E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1825" y="1091642"/>
            <a:ext cx="8778875" cy="4997450"/>
          </a:xfrm>
        </p:spPr>
        <p:txBody>
          <a:bodyPr vert="eaVert"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80716FE9-269A-40FD-BE74-97D49D731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7BCB-98BD-4A80-997F-3DDAD45AC5CA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6328F55-8E92-48EC-BCFD-8A594ED1EB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A2EC3-6543-4952-B619-D7191A8669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89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B7DA017-6C2C-47C2-8930-EC3C1CCEA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CC21A5-DE15-42CA-8D57-0DA85B123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A930E-6EC4-4EFF-83C7-B1037BDA29C4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953741-0903-4581-A8CD-BECAF36160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6F0A-E95D-41C8-A156-FB09CD2B0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14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6">
            <a:extLst>
              <a:ext uri="{FF2B5EF4-FFF2-40B4-BE49-F238E27FC236}">
                <a16:creationId xmlns:a16="http://schemas.microsoft.com/office/drawing/2014/main" id="{13C8E5C1-660F-474F-B513-AD2104A48C6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903288"/>
            <a:ext cx="87836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93BBBD5-795C-48CF-AC10-9B474B4895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0264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0262" y="1780629"/>
            <a:ext cx="8559801" cy="2088232"/>
          </a:xfrm>
          <a:noFill/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830263" y="1167494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>
              <a:buNone/>
              <a:defRPr sz="24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830262" y="4640559"/>
            <a:ext cx="8559801" cy="1657001"/>
          </a:xfrm>
        </p:spPr>
        <p:txBody>
          <a:bodyPr/>
          <a:lstStyle>
            <a:lvl1pPr>
              <a:lnSpc>
                <a:spcPct val="150000"/>
              </a:lnSpc>
              <a:defRPr sz="2800">
                <a:solidFill>
                  <a:srgbClr val="141414"/>
                </a:solidFill>
                <a:latin typeface="+mn-ea"/>
                <a:ea typeface="+mn-ea"/>
              </a:defRPr>
            </a:lvl1pPr>
            <a:lvl2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2pPr>
            <a:lvl3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3pPr>
            <a:lvl4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4pPr>
            <a:lvl5pPr>
              <a:lnSpc>
                <a:spcPct val="150000"/>
              </a:lnSpc>
              <a:defRPr>
                <a:solidFill>
                  <a:srgbClr val="141414"/>
                </a:solidFill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9" name="コンテンツ プレースホルダー 6"/>
          <p:cNvSpPr>
            <a:spLocks noGrp="1"/>
          </p:cNvSpPr>
          <p:nvPr>
            <p:ph sz="quarter" idx="14"/>
          </p:nvPr>
        </p:nvSpPr>
        <p:spPr>
          <a:xfrm>
            <a:off x="830263" y="4027425"/>
            <a:ext cx="8559800" cy="432792"/>
          </a:xfrm>
          <a:noFill/>
          <a:ln w="25400">
            <a:solidFill>
              <a:srgbClr val="0B639B"/>
            </a:solidFill>
          </a:ln>
        </p:spPr>
        <p:txBody>
          <a:bodyPr anchor="ctr"/>
          <a:lstStyle>
            <a:lvl1pPr marL="0" indent="0" algn="l">
              <a:buNone/>
              <a:defRPr sz="2000">
                <a:solidFill>
                  <a:srgbClr val="141414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03E08B91-8731-4CA2-8DFA-2411069E0F4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6F62-47DF-46C6-87B9-F97E387A035E}" type="datetime1">
              <a:rPr lang="ja-JP" altLang="en-US" smtClean="0"/>
              <a:t>2022/9/21</a:t>
            </a:fld>
            <a:endParaRPr lang="ja-JP" altLang="en-US" dirty="0"/>
          </a:p>
        </p:txBody>
      </p:sp>
      <p:sp>
        <p:nvSpPr>
          <p:cNvPr id="13" name="スライド番号プレースホルダー 5">
            <a:extLst>
              <a:ext uri="{FF2B5EF4-FFF2-40B4-BE49-F238E27FC236}">
                <a16:creationId xmlns:a16="http://schemas.microsoft.com/office/drawing/2014/main" id="{0A328A14-972F-48B3-BBE8-3EB89420C0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3A6F"/>
                </a:solidFill>
              </a:defRPr>
            </a:lvl1pPr>
          </a:lstStyle>
          <a:p>
            <a:pPr>
              <a:defRPr/>
            </a:pPr>
            <a:fld id="{19EE4905-A016-4070-81F2-6E33539E59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4397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B747FCF-2E77-460D-ADCD-EB140B70E3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0" cap="all"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D9740BC-ACDA-4FE7-9270-7C03A8681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08ACF-F5E1-4013-AC47-B9A42E3A8449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68FC1-4252-4F6E-A22E-1DF90D61A5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BB35A-7F37-4EC5-8225-9E87A030B8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993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6">
            <a:extLst>
              <a:ext uri="{FF2B5EF4-FFF2-40B4-BE49-F238E27FC236}">
                <a16:creationId xmlns:a16="http://schemas.microsoft.com/office/drawing/2014/main" id="{58900FFC-A812-4EC9-8561-34E06CF7D421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ADA75EA1-0D90-46E5-9DBB-316FFBD348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143001"/>
            <a:ext cx="4375150" cy="49831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3001739-FD1E-486E-B4E7-229FEF1C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BA0B-7C5F-4D28-9EF3-DAEAB545AA10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915492A7-8957-49D9-9348-193F9BF9A7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FC879-B4F3-4294-9BAC-4AB3082459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5770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CB49B7E-6DC0-4202-8A30-103E88409BB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60A6E1EB-A2D0-4AE5-9EBF-A45C871A5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852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1828800"/>
            <a:ext cx="437687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18852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1828800"/>
            <a:ext cx="4378590" cy="429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6D5DBE6B-C6D6-44D6-92FA-41CDBBF26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4F41C-FA86-45E7-B108-784737734CC9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9AE063A-BD9C-4D2D-9A98-A3CEA0D35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0BEB2-BA5C-4949-BA8F-8E1A49B86D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300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6">
            <a:extLst>
              <a:ext uri="{FF2B5EF4-FFF2-40B4-BE49-F238E27FC236}">
                <a16:creationId xmlns:a16="http://schemas.microsoft.com/office/drawing/2014/main" id="{81DB4A10-CEFB-42F7-BA99-929B2EC54E5A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903288"/>
            <a:ext cx="88201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919094F-25CB-4A72-8E8E-6DAF65934A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42621" y="246876"/>
            <a:ext cx="8559800" cy="576000"/>
          </a:xfrm>
        </p:spPr>
        <p:txBody>
          <a:bodyPr/>
          <a:lstStyle>
            <a:lvl1pPr>
              <a:defRPr>
                <a:solidFill>
                  <a:srgbClr val="141414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日付プレースホルダー 2">
            <a:extLst>
              <a:ext uri="{FF2B5EF4-FFF2-40B4-BE49-F238E27FC236}">
                <a16:creationId xmlns:a16="http://schemas.microsoft.com/office/drawing/2014/main" id="{F5FFA14D-B291-4EE2-BF08-FD023156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BCC7-6F73-4477-945E-DF63AF5BA09C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4">
            <a:extLst>
              <a:ext uri="{FF2B5EF4-FFF2-40B4-BE49-F238E27FC236}">
                <a16:creationId xmlns:a16="http://schemas.microsoft.com/office/drawing/2014/main" id="{78E096EF-39CC-43CC-8ADF-DC73735148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6C5-A257-4D94-88B7-210D44B1C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72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7945A426-305B-46EA-93B1-4F60B5A634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C3819A0-E38C-40A4-906B-56839565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10B73-DC52-4B4D-8A40-8E42300593AB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133920C-0492-4F84-A658-23861E19C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03C22-DEB2-4205-8610-22F0B86C83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15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4B076FAF-7E8A-4E13-AAF5-D612B8B29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74EF7B20-B32E-429A-BE0A-A83B4DA3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DC92C-B04C-4104-A49F-63F2CA6A3F81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90FCE2A-14FC-4403-8880-919F096DB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77A5-A202-4DAD-B798-6E8C3E0DEF7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4480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08C6CB8-4C44-4F3C-BB24-80D95F65DA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8" y="6505575"/>
            <a:ext cx="15081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日付プレースホルダー 3">
            <a:extLst>
              <a:ext uri="{FF2B5EF4-FFF2-40B4-BE49-F238E27FC236}">
                <a16:creationId xmlns:a16="http://schemas.microsoft.com/office/drawing/2014/main" id="{65B08190-FDE8-42BF-9486-C5C909097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31885-262D-4950-82F6-7A7F11F06CDA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011AF28-9C33-4557-AF54-6E14A4A21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6121F-E988-4057-B0A6-A8A6B380EB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575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A36BF88-D84B-4F43-9A6C-9801553153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1825" y="333375"/>
            <a:ext cx="87788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B096BFA-4C4B-4521-8042-7F6ABE6ECA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1825" y="1128713"/>
            <a:ext cx="8778875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86BE3-E31B-4B74-ACEA-D603FF985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55913" y="6453188"/>
            <a:ext cx="173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661E5-76DA-4F09-BBA8-EE4E132E93B7}" type="datetime1">
              <a:rPr lang="ja-JP" altLang="en-US" smtClean="0"/>
              <a:t>2022/9/21</a:t>
            </a:fld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22A6E-A21C-455F-AEF6-D43901D61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90063" y="6478588"/>
            <a:ext cx="4381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141414"/>
                </a:solidFill>
              </a:defRPr>
            </a:lvl1pPr>
          </a:lstStyle>
          <a:p>
            <a:pPr>
              <a:defRPr/>
            </a:pPr>
            <a:fld id="{B2FCD53D-53E7-4C59-90E1-B1916DAAF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64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141414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141414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rgbClr val="1414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rgbClr val="141414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rgbClr val="141414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rgbClr val="14141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CB1CCF-BA89-4756-A05F-ED127442CE5D}"/>
              </a:ext>
            </a:extLst>
          </p:cNvPr>
          <p:cNvSpPr/>
          <p:nvPr/>
        </p:nvSpPr>
        <p:spPr>
          <a:xfrm>
            <a:off x="449668" y="654392"/>
            <a:ext cx="9326590" cy="377746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D176BF8-21F3-4E48-B07A-E6C8649FEA10}"/>
              </a:ext>
            </a:extLst>
          </p:cNvPr>
          <p:cNvSpPr/>
          <p:nvPr/>
        </p:nvSpPr>
        <p:spPr>
          <a:xfrm>
            <a:off x="449666" y="1102507"/>
            <a:ext cx="9326591" cy="15970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EF0A2F8-8377-469D-9E0D-0BD9F78BFA26}"/>
              </a:ext>
            </a:extLst>
          </p:cNvPr>
          <p:cNvSpPr/>
          <p:nvPr/>
        </p:nvSpPr>
        <p:spPr>
          <a:xfrm>
            <a:off x="449667" y="2758692"/>
            <a:ext cx="9326590" cy="1340477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テキスト ボックス 6">
            <a:extLst>
              <a:ext uri="{FF2B5EF4-FFF2-40B4-BE49-F238E27FC236}">
                <a16:creationId xmlns:a16="http://schemas.microsoft.com/office/drawing/2014/main" id="{E24B03D3-285C-42BC-B7A9-65905EE8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16" y="324922"/>
            <a:ext cx="2387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採択年度：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○○年度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6016B1-8694-46CB-AD8A-EAFFFC7450B2}"/>
              </a:ext>
            </a:extLst>
          </p:cNvPr>
          <p:cNvSpPr/>
          <p:nvPr/>
        </p:nvSpPr>
        <p:spPr>
          <a:xfrm>
            <a:off x="449668" y="1115891"/>
            <a:ext cx="1790875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プロジェクトの概要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719A5C-44EC-46AE-AB03-944D1FF03FCE}"/>
              </a:ext>
            </a:extLst>
          </p:cNvPr>
          <p:cNvSpPr/>
          <p:nvPr/>
        </p:nvSpPr>
        <p:spPr>
          <a:xfrm>
            <a:off x="434979" y="2758691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ビジネスモデル（申請時）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2D40D0E-8F07-439A-AB0C-C892E72FF097}"/>
              </a:ext>
            </a:extLst>
          </p:cNvPr>
          <p:cNvSpPr/>
          <p:nvPr/>
        </p:nvSpPr>
        <p:spPr>
          <a:xfrm>
            <a:off x="434980" y="654392"/>
            <a:ext cx="823373" cy="377746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課題名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8E96746-921C-4102-A4B7-4D4103FF4957}"/>
              </a:ext>
            </a:extLst>
          </p:cNvPr>
          <p:cNvSpPr/>
          <p:nvPr/>
        </p:nvSpPr>
        <p:spPr>
          <a:xfrm>
            <a:off x="610280" y="3097246"/>
            <a:ext cx="85520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～～～～～～～～～～～～～～～～～～～～～～～～～～～～～～～～～～～～～～～～～～～～～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1B47FE-8BCB-4760-9E84-91C5ADB36433}"/>
              </a:ext>
            </a:extLst>
          </p:cNvPr>
          <p:cNvSpPr/>
          <p:nvPr/>
        </p:nvSpPr>
        <p:spPr>
          <a:xfrm>
            <a:off x="605726" y="1454446"/>
            <a:ext cx="6629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  <a:r>
              <a: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～～。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ED289-84DF-4E7E-B1C9-3DFE8BCB3AF7}"/>
              </a:ext>
            </a:extLst>
          </p:cNvPr>
          <p:cNvSpPr/>
          <p:nvPr/>
        </p:nvSpPr>
        <p:spPr>
          <a:xfrm>
            <a:off x="7329264" y="12722"/>
            <a:ext cx="21957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（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202x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年○月時点）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F72D631C-1804-45B6-B1F7-512774F4A10B}"/>
              </a:ext>
            </a:extLst>
          </p:cNvPr>
          <p:cNvSpPr/>
          <p:nvPr/>
        </p:nvSpPr>
        <p:spPr>
          <a:xfrm>
            <a:off x="3917021" y="656011"/>
            <a:ext cx="1944216" cy="58656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開始時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0127CEF-47D7-4790-8041-32F528F94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99" y="248703"/>
            <a:ext cx="3947368" cy="348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研究代表者：○○大学○○科　准教授　姓 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32051B1-9E55-4A2D-9CE4-A9CE5EB81B8F}"/>
              </a:ext>
            </a:extLst>
          </p:cNvPr>
          <p:cNvSpPr/>
          <p:nvPr/>
        </p:nvSpPr>
        <p:spPr>
          <a:xfrm>
            <a:off x="464355" y="4204669"/>
            <a:ext cx="9311902" cy="2561891"/>
          </a:xfrm>
          <a:prstGeom prst="rect">
            <a:avLst/>
          </a:prstGeom>
          <a:solidFill>
            <a:schemeClr val="bg1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8E65209-4C48-4E8A-8004-4E9D49F0514C}"/>
              </a:ext>
            </a:extLst>
          </p:cNvPr>
          <p:cNvSpPr/>
          <p:nvPr/>
        </p:nvSpPr>
        <p:spPr>
          <a:xfrm>
            <a:off x="449667" y="4204668"/>
            <a:ext cx="3482042" cy="338554"/>
          </a:xfrm>
          <a:prstGeom prst="rect">
            <a:avLst/>
          </a:prstGeom>
          <a:solidFill>
            <a:srgbClr val="385D8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活動計画（申請時）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AAECA74-D7ED-481D-B6E0-7003D25EA788}"/>
              </a:ext>
            </a:extLst>
          </p:cNvPr>
          <p:cNvSpPr/>
          <p:nvPr/>
        </p:nvSpPr>
        <p:spPr>
          <a:xfrm>
            <a:off x="624968" y="4543223"/>
            <a:ext cx="85520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～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4B9A057-9C0F-4B52-BC59-38DEB488CA0F}"/>
              </a:ext>
            </a:extLst>
          </p:cNvPr>
          <p:cNvSpPr txBox="1"/>
          <p:nvPr/>
        </p:nvSpPr>
        <p:spPr>
          <a:xfrm>
            <a:off x="684623" y="6216978"/>
            <a:ext cx="373974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試作品作成や顧客ヒアリングの内容・予定を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102" y="1312768"/>
            <a:ext cx="1898335" cy="1260613"/>
          </a:xfrm>
          <a:prstGeom prst="rect">
            <a:avLst/>
          </a:prstGeom>
        </p:spPr>
      </p:pic>
      <p:sp>
        <p:nvSpPr>
          <p:cNvPr id="30" name="角丸四角形吹き出し 29"/>
          <p:cNvSpPr/>
          <p:nvPr/>
        </p:nvSpPr>
        <p:spPr>
          <a:xfrm>
            <a:off x="9246693" y="1375365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6428854" y="4626871"/>
            <a:ext cx="2550081" cy="1537910"/>
            <a:chOff x="7823704" y="817998"/>
            <a:chExt cx="1796833" cy="842150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28791FAB-2326-496E-8984-E50718D21820}"/>
                </a:ext>
              </a:extLst>
            </p:cNvPr>
            <p:cNvSpPr/>
            <p:nvPr/>
          </p:nvSpPr>
          <p:spPr>
            <a:xfrm>
              <a:off x="7823704" y="817998"/>
              <a:ext cx="1796833" cy="84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7995233" y="985401"/>
              <a:ext cx="1416681" cy="635561"/>
              <a:chOff x="7995233" y="985401"/>
              <a:chExt cx="1416681" cy="635561"/>
            </a:xfrm>
          </p:grpSpPr>
          <p:sp>
            <p:nvSpPr>
              <p:cNvPr id="36" name="楕円 35"/>
              <p:cNvSpPr/>
              <p:nvPr/>
            </p:nvSpPr>
            <p:spPr>
              <a:xfrm>
                <a:off x="8624027" y="985401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/>
              <p:cNvSpPr/>
              <p:nvPr/>
            </p:nvSpPr>
            <p:spPr>
              <a:xfrm>
                <a:off x="8954949" y="1421005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/>
              <p:cNvSpPr/>
              <p:nvPr/>
            </p:nvSpPr>
            <p:spPr>
              <a:xfrm>
                <a:off x="8305800" y="1404960"/>
                <a:ext cx="167053" cy="178814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39" name="直線コネクタ 38"/>
              <p:cNvCxnSpPr>
                <a:stCxn id="36" idx="5"/>
                <a:endCxn id="37" idx="1"/>
              </p:cNvCxnSpPr>
              <p:nvPr/>
            </p:nvCxnSpPr>
            <p:spPr>
              <a:xfrm>
                <a:off x="8766616" y="1138028"/>
                <a:ext cx="212797" cy="3091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>
                <a:stCxn id="36" idx="3"/>
                <a:endCxn id="38" idx="7"/>
              </p:cNvCxnSpPr>
              <p:nvPr/>
            </p:nvCxnSpPr>
            <p:spPr>
              <a:xfrm flipH="1">
                <a:off x="8448389" y="1138028"/>
                <a:ext cx="200102" cy="29311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>
                <a:stCxn id="37" idx="2"/>
                <a:endCxn id="38" idx="6"/>
              </p:cNvCxnSpPr>
              <p:nvPr/>
            </p:nvCxnSpPr>
            <p:spPr>
              <a:xfrm flipH="1" flipV="1">
                <a:off x="8472853" y="1494367"/>
                <a:ext cx="482096" cy="1604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 rot="-180000" flipH="1" flipV="1">
                <a:off x="9214682" y="1543342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 rot="-180000" flipH="1" flipV="1">
                <a:off x="9214682" y="1573476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 rot="-180000" flipH="1" flipV="1">
                <a:off x="9214683" y="1612940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 rot="-180000" flipH="1" flipV="1">
                <a:off x="8914808" y="107307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rot="-180000" flipH="1" flipV="1">
                <a:off x="8914808" y="11032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 rot="-180000" flipH="1" flipV="1">
                <a:off x="8914809" y="1142673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rot="-180000" flipH="1" flipV="1">
                <a:off x="7995233" y="1455411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 rot="-180000" flipH="1" flipV="1">
                <a:off x="7995233" y="1485545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 rot="-180000" flipH="1" flipV="1">
                <a:off x="7995234" y="1525009"/>
                <a:ext cx="197231" cy="8022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角丸四角形吹き出し 50"/>
          <p:cNvSpPr/>
          <p:nvPr/>
        </p:nvSpPr>
        <p:spPr>
          <a:xfrm>
            <a:off x="8721774" y="4589286"/>
            <a:ext cx="3381375" cy="304800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図表を適宜活用し、わかりやすい説明としてください。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角丸四角形吹き出し 51"/>
          <p:cNvSpPr/>
          <p:nvPr/>
        </p:nvSpPr>
        <p:spPr>
          <a:xfrm>
            <a:off x="9121213" y="3151974"/>
            <a:ext cx="2685977" cy="446041"/>
          </a:xfrm>
          <a:prstGeom prst="wedgeRoundRectCallout">
            <a:avLst>
              <a:gd name="adj1" fmla="val -72092"/>
              <a:gd name="adj2" fmla="val -2717"/>
              <a:gd name="adj3" fmla="val 16667"/>
            </a:avLst>
          </a:prstGeom>
          <a:solidFill>
            <a:schemeClr val="bg1"/>
          </a:solidFill>
          <a:ln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kern="100" dirty="0">
                <a:solidFill>
                  <a:srgbClr val="00B0F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公開することで不利益を被らないように、</a:t>
            </a:r>
          </a:p>
          <a:p>
            <a:pPr algn="just">
              <a:spcAft>
                <a:spcPts val="0"/>
              </a:spcAft>
            </a:pPr>
            <a:r>
              <a:rPr lang="ja-JP" altLang="en-US" sz="900" kern="100" dirty="0">
                <a:solidFill>
                  <a:srgbClr val="00B0F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記載可能な範囲を十分にご検討ください。</a:t>
            </a:r>
            <a:endParaRPr lang="ja-JP" sz="1050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75C2388-CA3D-45B6-BCBC-B911C2E66DC2}"/>
              </a:ext>
            </a:extLst>
          </p:cNvPr>
          <p:cNvSpPr txBox="1"/>
          <p:nvPr/>
        </p:nvSpPr>
        <p:spPr>
          <a:xfrm>
            <a:off x="664007" y="4615683"/>
            <a:ext cx="5660232" cy="73866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プログラム終了での事業化の観点での振り返りを記載頂きます。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終了時に以下の観点で記載頂きますので、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申請時の記載内容にご留意ください。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4" name="スライド番号プレースホルダー 11"/>
          <p:cNvSpPr>
            <a:spLocks noGrp="1"/>
          </p:cNvSpPr>
          <p:nvPr>
            <p:ph type="sldNum" sz="quarter" idx="11"/>
          </p:nvPr>
        </p:nvSpPr>
        <p:spPr>
          <a:xfrm>
            <a:off x="9338108" y="6478588"/>
            <a:ext cx="438150" cy="365125"/>
          </a:xfrm>
        </p:spPr>
        <p:txBody>
          <a:bodyPr/>
          <a:lstStyle/>
          <a:p>
            <a:pPr>
              <a:defRPr/>
            </a:pPr>
            <a:fld id="{14B03C22-DEB2-4205-8610-22F0B86C8338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CD1FA41D-7901-4EDA-B8DD-0B43ED38F893}"/>
              </a:ext>
            </a:extLst>
          </p:cNvPr>
          <p:cNvSpPr txBox="1"/>
          <p:nvPr/>
        </p:nvSpPr>
        <p:spPr>
          <a:xfrm>
            <a:off x="830263" y="1653251"/>
            <a:ext cx="3523722" cy="95410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rgbClr val="385D8A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解決したい課題</a:t>
            </a:r>
            <a:r>
              <a:rPr lang="ja-JP" altLang="en-US" sz="1400" dirty="0">
                <a:solidFill>
                  <a:srgbClr val="31859C"/>
                </a:solidFill>
                <a:latin typeface="ＭＳ Ｐゴシック" panose="020B0600070205080204" pitchFamily="50" charset="-128"/>
              </a:rPr>
              <a:t>・提供する価値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背景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1859C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技術の独創性・新規性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31859C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を一般向けに分かりやすく記載してください。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50F2137-602F-4C0D-BA23-C52DD3539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333" y="-8216"/>
            <a:ext cx="4829982" cy="40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START 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ビジネスモデル検証支援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4223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CD555DC-63FE-4FC0-A588-AE68C0147BF6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770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Century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2022-09-21T00:40:11Z</dcterms:created>
  <dcterms:modified xsi:type="dcterms:W3CDTF">2022-09-21T00:40:17Z</dcterms:modified>
</cp:coreProperties>
</file>