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80" r:id="rId2"/>
    <p:sldId id="300" r:id="rId3"/>
    <p:sldId id="299" r:id="rId4"/>
    <p:sldId id="298" r:id="rId5"/>
  </p:sldIdLst>
  <p:sldSz cx="9906000" cy="6858000" type="A4"/>
  <p:notesSz cx="7099300" cy="10234613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0066FF"/>
    <a:srgbClr val="42FD23"/>
    <a:srgbClr val="95FD17"/>
    <a:srgbClr val="FF99FF"/>
    <a:srgbClr val="006600"/>
    <a:srgbClr val="17FD4E"/>
    <a:srgbClr val="FF9900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 autoAdjust="0"/>
  </p:normalViewPr>
  <p:slideViewPr>
    <p:cSldViewPr>
      <p:cViewPr varScale="1">
        <p:scale>
          <a:sx n="72" d="100"/>
          <a:sy n="72" d="100"/>
        </p:scale>
        <p:origin x="1176" y="5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>
        <p:scale>
          <a:sx n="200" d="100"/>
          <a:sy n="200" d="100"/>
        </p:scale>
        <p:origin x="-1164" y="-1023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B1B1E098-12D3-485C-902E-B9CC7C49BD3E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3" y="6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0862779-237E-47B0-BC4D-735B96457075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3" y="9721856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3172237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8"/>
            <a:ext cx="3077703" cy="512061"/>
          </a:xfrm>
          <a:prstGeom prst="rect">
            <a:avLst/>
          </a:prstGeom>
        </p:spPr>
        <p:txBody>
          <a:bodyPr vert="horz" lIns="95464" tIns="47732" rIns="95464" bIns="47732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19926" y="8"/>
            <a:ext cx="3077703" cy="512061"/>
          </a:xfrm>
          <a:prstGeom prst="rect">
            <a:avLst/>
          </a:prstGeom>
        </p:spPr>
        <p:txBody>
          <a:bodyPr vert="horz" lIns="95464" tIns="47732" rIns="95464" bIns="47732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4520544F-4AF2-44BB-A22F-F443D7773F09}" type="datetimeFigureOut">
              <a:rPr lang="ja-JP" altLang="en-US"/>
              <a:pPr>
                <a:defRPr/>
              </a:pPr>
              <a:t>2021/3/19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776288" y="766763"/>
            <a:ext cx="5546725" cy="38401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5464" tIns="47732" rIns="95464" bIns="47732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596" y="4860454"/>
            <a:ext cx="5680110" cy="4606894"/>
          </a:xfrm>
          <a:prstGeom prst="rect">
            <a:avLst/>
          </a:prstGeom>
        </p:spPr>
        <p:txBody>
          <a:bodyPr vert="horz" lIns="95464" tIns="47732" rIns="95464" bIns="47732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0914"/>
            <a:ext cx="3077703" cy="512061"/>
          </a:xfrm>
          <a:prstGeom prst="rect">
            <a:avLst/>
          </a:prstGeom>
        </p:spPr>
        <p:txBody>
          <a:bodyPr vert="horz" lIns="95464" tIns="47732" rIns="95464" bIns="47732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19926" y="9720914"/>
            <a:ext cx="3077703" cy="512061"/>
          </a:xfrm>
          <a:prstGeom prst="rect">
            <a:avLst/>
          </a:prstGeom>
        </p:spPr>
        <p:txBody>
          <a:bodyPr vert="horz" lIns="95464" tIns="47732" rIns="95464" bIns="47732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D600B772-D902-45F6-9F77-3DEA2EAFC61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163939362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7F080F-6302-42B8-BD9C-3E6C3EECAD3A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7594600" y="6476548"/>
            <a:ext cx="23114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67F9F1-47E4-4B57-8C92-3A7E612D0C3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D7CB3D-0F2E-44BD-B761-6F95BC6459EB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C1A3E4-BB07-4EC6-9196-57C4E8F376E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9CA416-26A2-4E4C-A1D6-E9F83AC8543E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135BB7-FE3E-428A-963E-261AE3D47D2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F3CAA3-906F-4EB9-8A0C-747C2C097A1B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E1C996-EB88-4BB0-87D6-AE2E83B975A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220F76-1EDF-402F-B536-D81F3E459965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18CB0B-A335-476E-9BE0-11D1B6450B7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EF0616-EA74-4A6A-A0F3-A7067A83D0F4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680E70-E63C-4428-82D7-6149792B2FB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256DA4-5C9D-423B-93FA-7150005237E8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8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006865-74EE-4F9B-9356-74B80D2A09B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688401-DD34-4854-A8EB-261905CF453D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4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80DBFC-191A-4083-BCB0-0B9BE00CA65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EE55B7-E190-48D7-BB0B-A89F2B28F892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3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FE009C-F03F-4A86-9515-80BAAA9A195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7AE023-B55A-4AF3-8FA1-490B710BA0BF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EA5A0-2B5A-48B3-BBA2-851CF979C8B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7F3BB1-D2F4-451F-94CA-4C9DEB6734F3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8A8A68-AD18-4BBB-82EF-CE192EF80E6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ー 1"/>
          <p:cNvSpPr>
            <a:spLocks noGrp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</a:p>
        </p:txBody>
      </p:sp>
      <p:sp>
        <p:nvSpPr>
          <p:cNvPr id="1027" name="テキスト プレースホルダー 2"/>
          <p:cNvSpPr>
            <a:spLocks noGrp="1"/>
          </p:cNvSpPr>
          <p:nvPr>
            <p:ph type="body" idx="1"/>
          </p:nvPr>
        </p:nvSpPr>
        <p:spPr bwMode="auto">
          <a:xfrm>
            <a:off x="495300" y="1600201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AAF2CD55-6CFD-4C21-A45F-BBBE855C1FF5}" type="datetime1">
              <a:rPr lang="ja-JP" altLang="en-US" smtClean="0"/>
              <a:t>2021/3/19</a:t>
            </a:fld>
            <a:endParaRPr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594600" y="646294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2400" b="1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AE8500F-B35B-4E93-BBAC-1A96E54F7E70}" type="slidenum">
              <a:rPr lang="ja-JP" altLang="en-US" smtClean="0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54633F8B-0AC4-4A90-88F2-BCAB9366D1F1}"/>
              </a:ext>
            </a:extLst>
          </p:cNvPr>
          <p:cNvCxnSpPr/>
          <p:nvPr/>
        </p:nvCxnSpPr>
        <p:spPr>
          <a:xfrm>
            <a:off x="393574" y="2511480"/>
            <a:ext cx="9144000" cy="0"/>
          </a:xfrm>
          <a:prstGeom prst="line">
            <a:avLst/>
          </a:prstGeom>
          <a:ln w="63500" cmpd="thickThin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ボックス 6">
            <a:extLst>
              <a:ext uri="{FF2B5EF4-FFF2-40B4-BE49-F238E27FC236}">
                <a16:creationId xmlns:a16="http://schemas.microsoft.com/office/drawing/2014/main" id="{5509D38A-582F-41B5-AA8D-24937AFCC13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913394" y="1948770"/>
            <a:ext cx="5631894" cy="400110"/>
          </a:xfrm>
          <a:prstGeom prst="rect">
            <a:avLst/>
          </a:prstGeom>
          <a:solidFill>
            <a:schemeClr val="bg1">
              <a:lumMod val="95000"/>
            </a:schemeClr>
          </a:solidFill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265113" indent="-265113"/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申請書に記載の課題名を転記してください。</a:t>
            </a: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6">
            <a:extLst>
              <a:ext uri="{FF2B5EF4-FFF2-40B4-BE49-F238E27FC236}">
                <a16:creationId xmlns:a16="http://schemas.microsoft.com/office/drawing/2014/main" id="{5E3F3860-CDA5-457D-8AFB-3442DB55758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775145" y="5000771"/>
            <a:ext cx="223224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研究代表者：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A785ED05-57AE-409C-877E-23D878A15CC1}"/>
              </a:ext>
            </a:extLst>
          </p:cNvPr>
          <p:cNvSpPr txBox="1"/>
          <p:nvPr/>
        </p:nvSpPr>
        <p:spPr>
          <a:xfrm>
            <a:off x="3019148" y="723688"/>
            <a:ext cx="387798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TW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申請書補足説明資料</a:t>
            </a:r>
            <a:endParaRPr lang="ja-JP" altLang="en-US" sz="32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722142BC-9CF3-455F-9C14-59CDB2642C36}"/>
              </a:ext>
            </a:extLst>
          </p:cNvPr>
          <p:cNvSpPr/>
          <p:nvPr/>
        </p:nvSpPr>
        <p:spPr>
          <a:xfrm>
            <a:off x="1221290" y="2962512"/>
            <a:ext cx="7284850" cy="1323439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本コメントは提出時に削除してください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342900" indent="-342900" fontAlgn="auto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  <a:defRPr/>
            </a:pP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「</a:t>
            </a:r>
            <a:r>
              <a:rPr lang="zh-TW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申請様式</a:t>
            </a:r>
            <a:r>
              <a:rPr lang="en-US" altLang="zh-TW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lang="zh-TW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：申請書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」を補足する内容を記載ください。</a:t>
            </a:r>
            <a:endParaRPr lang="en-US" altLang="ja-JP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 fontAlgn="auto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  <a:defRPr/>
            </a:pP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スライド枚数は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8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枚以内（表紙含む）としてください。</a:t>
            </a:r>
            <a:endParaRPr lang="en-US" altLang="ja-JP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 fontAlgn="auto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  <a:defRPr/>
            </a:pP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任意提出のプレゼンテーション動画を提出する場合は、本スライド（申請様式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）を用いたプレゼンテーションとしてください。</a:t>
            </a:r>
            <a:endParaRPr lang="en-US" altLang="ja-JP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05D0FC44-0A02-4E6F-B249-D8EA1B40C6C5}"/>
              </a:ext>
            </a:extLst>
          </p:cNvPr>
          <p:cNvSpPr/>
          <p:nvPr/>
        </p:nvSpPr>
        <p:spPr>
          <a:xfrm>
            <a:off x="476462" y="1916832"/>
            <a:ext cx="142218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b="1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課題名：</a:t>
            </a:r>
            <a:endParaRPr lang="ja-JP" altLang="en-US" sz="2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C968A225-85C8-4C76-BFB8-0FBB19AFECBF}"/>
              </a:ext>
            </a:extLst>
          </p:cNvPr>
          <p:cNvSpPr/>
          <p:nvPr/>
        </p:nvSpPr>
        <p:spPr>
          <a:xfrm>
            <a:off x="3464284" y="5000771"/>
            <a:ext cx="6060714" cy="40011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○○大学大学院○○研究科　役職  ○○　△△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68537C8C-47D0-4461-A8BD-E993505EA3EB}"/>
              </a:ext>
            </a:extLst>
          </p:cNvPr>
          <p:cNvSpPr/>
          <p:nvPr/>
        </p:nvSpPr>
        <p:spPr>
          <a:xfrm>
            <a:off x="56456" y="179348"/>
            <a:ext cx="252028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（申請様式</a:t>
            </a:r>
            <a:r>
              <a:rPr lang="en-US" altLang="ja-JP" b="1" dirty="0"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）　</a:t>
            </a:r>
          </a:p>
        </p:txBody>
      </p:sp>
      <p:sp>
        <p:nvSpPr>
          <p:cNvPr id="15" name="テキスト ボックス 6">
            <a:extLst>
              <a:ext uri="{FF2B5EF4-FFF2-40B4-BE49-F238E27FC236}">
                <a16:creationId xmlns:a16="http://schemas.microsoft.com/office/drawing/2014/main" id="{40219935-1B54-4B1E-A696-EB0622C9093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09895" y="5476503"/>
            <a:ext cx="2672123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事業化プロデューサー：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3BBEBD83-9DD9-4B86-8717-BAEE1438976A}"/>
              </a:ext>
            </a:extLst>
          </p:cNvPr>
          <p:cNvSpPr/>
          <p:nvPr/>
        </p:nvSpPr>
        <p:spPr>
          <a:xfrm>
            <a:off x="3476860" y="5498335"/>
            <a:ext cx="6060714" cy="400110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r>
              <a:rPr lang="ja-JP" altLang="en-US" sz="20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所属機関　役職  ○○　△△</a:t>
            </a:r>
            <a:endParaRPr lang="en-US" altLang="ja-JP" sz="2000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76B97ACB-1AFB-4542-BEB0-4B66A7071F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67F9F1-47E4-4B57-8C92-3A7E612D0C3D}" type="slidenum">
              <a:rPr lang="ja-JP" altLang="en-US" smtClean="0"/>
              <a:pPr>
                <a:defRPr/>
              </a:pPr>
              <a:t>1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346040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線コネクタ 5"/>
          <p:cNvCxnSpPr/>
          <p:nvPr/>
        </p:nvCxnSpPr>
        <p:spPr>
          <a:xfrm>
            <a:off x="381000" y="908720"/>
            <a:ext cx="9144000" cy="0"/>
          </a:xfrm>
          <a:prstGeom prst="line">
            <a:avLst/>
          </a:prstGeom>
          <a:ln w="63500" cmpd="thickThin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40" name="テキスト ボックス 6"/>
          <p:cNvSpPr txBox="1">
            <a:spLocks noChangeArrowheads="1"/>
          </p:cNvSpPr>
          <p:nvPr/>
        </p:nvSpPr>
        <p:spPr bwMode="auto">
          <a:xfrm>
            <a:off x="416496" y="188641"/>
            <a:ext cx="8208590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１．技術シーズ概要</a:t>
            </a: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41586" y="1382286"/>
            <a:ext cx="8622828" cy="193899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本コメント欄は削除してください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・どのような技術シーズなのか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(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内容・特徴、競合技術に対する独創性・新規性等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)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・知財の状況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（技術シーズに関わる知的財産の権利が明確で、事業に支障が無いか。）</a:t>
            </a: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873B5E5C-FA08-4CCE-A494-2B10F2E0BE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67F9F1-47E4-4B57-8C92-3A7E612D0C3D}" type="slidenum">
              <a:rPr lang="ja-JP" altLang="en-US" smtClean="0"/>
              <a:pPr>
                <a:defRPr/>
              </a:pPr>
              <a:t>2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9183135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線コネクタ 5"/>
          <p:cNvCxnSpPr/>
          <p:nvPr/>
        </p:nvCxnSpPr>
        <p:spPr>
          <a:xfrm>
            <a:off x="381000" y="908720"/>
            <a:ext cx="9144000" cy="0"/>
          </a:xfrm>
          <a:prstGeom prst="line">
            <a:avLst/>
          </a:prstGeom>
          <a:ln w="63500" cmpd="thickThin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40" name="テキスト ボックス 6"/>
          <p:cNvSpPr txBox="1">
            <a:spLocks noChangeArrowheads="1"/>
          </p:cNvSpPr>
          <p:nvPr/>
        </p:nvSpPr>
        <p:spPr bwMode="auto">
          <a:xfrm>
            <a:off x="416496" y="188641"/>
            <a:ext cx="9489504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２．課題、課題解決のためのプロダクト</a:t>
            </a:r>
            <a:r>
              <a:rPr lang="en-US" altLang="ja-JP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/</a:t>
            </a:r>
            <a:r>
              <a:rPr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サービス</a:t>
            </a: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41586" y="1382286"/>
            <a:ext cx="8622828" cy="3477875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本コメント欄は削除してください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■解決しようとしている課題：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顧客のどのような課題を解決するのか？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図表等を用いてわかりやすく記載してください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■「何を」事業として提供することによって解決するのか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■そのプロダクトやサービスを「誰に」対して提供し、どのように料金をもらうのか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 また、プロダクトやサービスをどのように生産して顧客に提供し、どうやって事業を拡大していくのか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EE5E88-CB17-4253-94C7-BAA36D3103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67F9F1-47E4-4B57-8C92-3A7E612D0C3D}" type="slidenum">
              <a:rPr lang="ja-JP" altLang="en-US" smtClean="0"/>
              <a:pPr>
                <a:defRPr/>
              </a:pPr>
              <a:t>3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256160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線コネクタ 5"/>
          <p:cNvCxnSpPr/>
          <p:nvPr/>
        </p:nvCxnSpPr>
        <p:spPr>
          <a:xfrm>
            <a:off x="381000" y="908720"/>
            <a:ext cx="9144000" cy="0"/>
          </a:xfrm>
          <a:prstGeom prst="line">
            <a:avLst/>
          </a:prstGeom>
          <a:ln w="63500" cmpd="thickThin">
            <a:solidFill>
              <a:srgbClr val="0070C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340" name="テキスト ボックス 6"/>
          <p:cNvSpPr txBox="1">
            <a:spLocks noChangeArrowheads="1"/>
          </p:cNvSpPr>
          <p:nvPr/>
        </p:nvSpPr>
        <p:spPr bwMode="auto">
          <a:xfrm>
            <a:off x="416496" y="188641"/>
            <a:ext cx="9144000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ja-JP" altLang="en-US" sz="3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３．「チーム構成」 と 「ビジョン」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5EAA7A5-AB56-4F73-B7E1-10A821DE01D4}"/>
              </a:ext>
            </a:extLst>
          </p:cNvPr>
          <p:cNvSpPr txBox="1"/>
          <p:nvPr/>
        </p:nvSpPr>
        <p:spPr>
          <a:xfrm>
            <a:off x="677082" y="1340768"/>
            <a:ext cx="8622828" cy="4955203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wrap="square">
            <a:spAutoFit/>
          </a:bodyPr>
          <a:lstStyle/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本コメント欄は削除してください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■</a:t>
            </a: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SCORE</a:t>
            </a:r>
            <a:r>
              <a:rPr lang="ja-JP" altLang="en-US" sz="20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での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チーム構成を、分かりやすくご記載ください。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＜記載事項のポイント＞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所属研究機関内のみならず、顧客候補等の協力先も可能な限り記載ください。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当該技術シーズに関して、企業とのアライアンス・共同研究・ライセンス契約等がありましたら、それらの状況もご記載ください。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■ビジョン：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		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・自分（たち）の技術シーズにより、どんな世界を作りたいのか。</a:t>
            </a:r>
          </a:p>
          <a:p>
            <a:pPr marL="179388" indent="-179388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		</a:t>
            </a: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・自分（たち）は世界をどうしたいのか。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　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書き方の例：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　　　　「○○の技術で、◎◎を実現する。」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　　　　　　抽象的でなく、具体的な言葉で記入してください。</a:t>
            </a:r>
            <a:endParaRPr lang="en-US" altLang="ja-JP" sz="20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 fontAlgn="auto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  <a:defRPr/>
            </a:pP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3DA59FF6-B79E-40E1-8487-6543F63EFE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D67F9F1-47E4-4B57-8C92-3A7E612D0C3D}" type="slidenum">
              <a:rPr lang="ja-JP" altLang="en-US" smtClean="0"/>
              <a:pPr>
                <a:defRPr/>
              </a:pPr>
              <a:t>4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823095023"/>
      </p:ext>
    </p:extLst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460</Words>
  <Application>Microsoft Office PowerPoint</Application>
  <PresentationFormat>A4 210 x 297 mm</PresentationFormat>
  <Paragraphs>49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Meiryo UI</vt:lpstr>
      <vt:lpstr>Arial</vt:lpstr>
      <vt:lpstr>Calibri</vt:lpstr>
      <vt:lpstr>blank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2018-12-14T02:39:21Z</dcterms:created>
  <dcterms:modified xsi:type="dcterms:W3CDTF">2021-03-19T00:31:23Z</dcterms:modified>
</cp:coreProperties>
</file>