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11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6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57" autoAdjust="0"/>
  </p:normalViewPr>
  <p:slideViewPr>
    <p:cSldViewPr snapToGrid="0">
      <p:cViewPr varScale="1">
        <p:scale>
          <a:sx n="98" d="100"/>
          <a:sy n="98" d="100"/>
        </p:scale>
        <p:origin x="19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1B146-912C-48C5-A4E4-F8CC1082196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6DA06-A800-4C1C-9904-D07FFF44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28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00B772-D902-45F6-9F77-3DEA2EAFC61A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5714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16DA06-A800-4C1C-9904-D07FFF447A5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72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0759"/>
            <a:ext cx="2057400" cy="365125"/>
          </a:xfrm>
        </p:spPr>
        <p:txBody>
          <a:bodyPr/>
          <a:lstStyle>
            <a:lvl1pPr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852CE9-44F5-4008-9CDA-A3ACDC678E7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331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18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8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65359"/>
            <a:ext cx="2057400" cy="365125"/>
          </a:xfrm>
        </p:spPr>
        <p:txBody>
          <a:bodyPr/>
          <a:lstStyle>
            <a:lvl1pPr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852CE9-44F5-4008-9CDA-A3ACDC678E7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570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69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26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78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23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81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3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84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6D615-8EEB-4E01-AF72-0BC1D1E367F5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52CE9-44F5-4008-9CDA-A3ACDC678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31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.go.jp/start/jigyo_p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2574" y="2853809"/>
            <a:ext cx="9144000" cy="0"/>
          </a:xfrm>
          <a:prstGeom prst="line">
            <a:avLst/>
          </a:prstGeom>
          <a:ln w="635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テキスト ボックス 6"/>
          <p:cNvSpPr txBox="1">
            <a:spLocks noChangeArrowheads="1"/>
          </p:cNvSpPr>
          <p:nvPr/>
        </p:nvSpPr>
        <p:spPr bwMode="auto">
          <a:xfrm>
            <a:off x="2467465" y="2052598"/>
            <a:ext cx="670878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/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●目指す事業内容を端的な名称で記載してください。</a:t>
            </a:r>
            <a:endParaRPr lang="en-US" altLang="ja-JP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6"/>
          <p:cNvSpPr txBox="1">
            <a:spLocks noChangeArrowheads="1"/>
          </p:cNvSpPr>
          <p:nvPr/>
        </p:nvSpPr>
        <p:spPr bwMode="auto">
          <a:xfrm>
            <a:off x="1907704" y="5464791"/>
            <a:ext cx="72362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代表者：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問い合わせ先　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電　話：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24035" y="723687"/>
            <a:ext cx="557518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大学発新産業創出プログラム（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START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起業実証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　説明資料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0145" y="3575349"/>
            <a:ext cx="8873825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本コメントは提出時に削除してください</a:t>
            </a: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「企業価値の高い大学等発ベンチャーの創業」を目指すことを前提としてご記入ください。</a:t>
            </a:r>
            <a:endParaRPr lang="en-US" altLang="ja-JP" sz="16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ご提出頂いた資料はマッチング促進のため、事業プロモーターに配付します。（</a:t>
            </a: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P7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P8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参照）</a:t>
            </a:r>
            <a:endParaRPr lang="en-US" altLang="ja-JP" sz="16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P1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P5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の項目は変更せずに</a:t>
            </a: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枚でポイントが伝わるように整理して完成してください。参考資料を追加する場合は、</a:t>
            </a: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P6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以降に追加してご提出ください。</a:t>
            </a:r>
            <a:endParaRPr lang="en-US" altLang="ja-JP" sz="16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事業化に向けた研究機関の考えを、多面的な視点で整理していただくために、「ＳＷＯＴ分析</a:t>
            </a: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｣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並びに「ビジネスキャンバスモデル（</a:t>
            </a: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BMC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｣</a:t>
            </a:r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のフレームワークの利用を推奨しています。</a:t>
            </a:r>
            <a:endParaRPr lang="en-US" altLang="ja-JP" sz="16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59EB25-64C0-46F6-832E-3996080B1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493" y="3126438"/>
            <a:ext cx="670271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/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●鍵となる技術を、簡潔に理解できるように記載してください。</a:t>
            </a:r>
            <a:endParaRPr lang="en-US" altLang="ja-JP" sz="24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05C3CAA-610C-4663-B7DB-E337A4D658F0}"/>
              </a:ext>
            </a:extLst>
          </p:cNvPr>
          <p:cNvSpPr/>
          <p:nvPr/>
        </p:nvSpPr>
        <p:spPr>
          <a:xfrm>
            <a:off x="95461" y="2023187"/>
            <a:ext cx="2271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プロジェクト名</a:t>
            </a:r>
            <a:r>
              <a:rPr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EB74E2-CFDD-4373-9454-3F9E3FE9EB29}"/>
              </a:ext>
            </a:extLst>
          </p:cNvPr>
          <p:cNvSpPr/>
          <p:nvPr/>
        </p:nvSpPr>
        <p:spPr>
          <a:xfrm>
            <a:off x="275799" y="3111351"/>
            <a:ext cx="1904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シーズ内容：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8BF26A3-DCC6-4BEB-BFDC-FEA1625F8AC1}"/>
              </a:ext>
            </a:extLst>
          </p:cNvPr>
          <p:cNvSpPr/>
          <p:nvPr/>
        </p:nvSpPr>
        <p:spPr>
          <a:xfrm>
            <a:off x="2987824" y="5490600"/>
            <a:ext cx="606071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○○大学大学院○○研究科　役職  ○○　△△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FEAF57-B134-45D3-846E-EA4ED51F1944}"/>
              </a:ext>
            </a:extLst>
          </p:cNvPr>
          <p:cNvSpPr/>
          <p:nvPr/>
        </p:nvSpPr>
        <p:spPr>
          <a:xfrm>
            <a:off x="4788024" y="5951602"/>
            <a:ext cx="4260514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HGｺﾞｼｯｸM" pitchFamily="49" charset="-128"/>
                <a:ea typeface="HGｺﾞｼｯｸM" pitchFamily="49" charset="-128"/>
              </a:rPr>
              <a:t>◆◆◆＠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HGｺﾞｼｯｸM" pitchFamily="49" charset="-128"/>
                <a:ea typeface="HGｺﾞｼｯｸM" pitchFamily="49" charset="-128"/>
              </a:rPr>
              <a:t>××××</a:t>
            </a:r>
          </a:p>
          <a:p>
            <a:pPr>
              <a:spcBef>
                <a:spcPts val="1200"/>
              </a:spcBef>
            </a:pP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HGｺﾞｼｯｸM" pitchFamily="49" charset="-128"/>
                <a:ea typeface="HGｺﾞｼｯｸM" pitchFamily="49" charset="-128"/>
              </a:rPr>
              <a:t>(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HGｺﾞｼｯｸM" pitchFamily="49" charset="-128"/>
                <a:ea typeface="HGｺﾞｼｯｸM" pitchFamily="49" charset="-128"/>
              </a:rPr>
              <a:t>○○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HGｺﾞｼｯｸM" pitchFamily="49" charset="-128"/>
                <a:ea typeface="HGｺﾞｼｯｸM" pitchFamily="49" charset="-128"/>
              </a:rPr>
              <a:t>)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HGｺﾞｼｯｸM" pitchFamily="49" charset="-128"/>
                <a:ea typeface="HGｺﾞｼｯｸM" pitchFamily="49" charset="-128"/>
              </a:rPr>
              <a:t>△△△△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HGｺﾞｼｯｸM" pitchFamily="49" charset="-128"/>
                <a:ea typeface="HGｺﾞｼｯｸM" pitchFamily="49" charset="-128"/>
              </a:rPr>
              <a:t>××××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83499" y="16464"/>
            <a:ext cx="4260501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712788" indent="-712788"/>
            <a:r>
              <a:rPr lang="ja-JP" altLang="en-US" dirty="0">
                <a:solidFill>
                  <a:schemeClr val="bg1"/>
                </a:solidFill>
              </a:rPr>
              <a:t>注意！機密性の高い技術の詳細については記載しないでください。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4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635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テキスト ボックス 6"/>
          <p:cNvSpPr txBox="1">
            <a:spLocks noChangeArrowheads="1"/>
          </p:cNvSpPr>
          <p:nvPr/>
        </p:nvSpPr>
        <p:spPr bwMode="auto">
          <a:xfrm>
            <a:off x="35496" y="188640"/>
            <a:ext cx="82085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１．技術シーズ概要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60586" y="1196752"/>
            <a:ext cx="8622828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本コメント欄は削除してください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ここでは、技術シーズについて簡潔に記載してください。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＜記載事項のポイント＞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どのような技術シーズなのか（現在の研究フェーズも含め）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START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期間中に完成させる技術開発、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POC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取得のポイント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知財の状況（特許出願フェーズ・共願人も含め）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民間企業との共同研究等の状況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352409" y="6424445"/>
            <a:ext cx="713767" cy="365125"/>
          </a:xfrm>
        </p:spPr>
        <p:txBody>
          <a:bodyPr/>
          <a:lstStyle/>
          <a:p>
            <a:fld id="{29852CE9-44F5-4008-9CDA-A3ACDC678E7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4313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635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テキスト ボックス 6"/>
          <p:cNvSpPr txBox="1">
            <a:spLocks noChangeArrowheads="1"/>
          </p:cNvSpPr>
          <p:nvPr/>
        </p:nvSpPr>
        <p:spPr bwMode="auto">
          <a:xfrm>
            <a:off x="-36512" y="188640"/>
            <a:ext cx="93367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ja-JP" altLang="en-US" sz="3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既存競合技術とそれに対する優位性について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60586" y="1227202"/>
            <a:ext cx="8622828" cy="47089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本コメント欄は削除してください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ここでは、その技術シーズが解決する課題について、既存の競合技術や代替技術（以下「競合技術」）との優位性を比較して記載してください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＜記載事項のポイント＞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なぜ、この課題は、今まで解決されてこなかったのか。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この技術シーズ（が完成することで）が、今まで解決できなかった課題を解決できる理由は何か。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既存の競合技術がある場合は、それらの競合技術とどのように違うのか。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既存の競合技術がある場合、或いは技術的な競合はないがターゲットとなる顧客が重なる場合を含めて、この技術が既存のものに置き換えられる理由は何か。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実用化への課題は何か　等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352409" y="6424445"/>
            <a:ext cx="713767" cy="365125"/>
          </a:xfrm>
        </p:spPr>
        <p:txBody>
          <a:bodyPr/>
          <a:lstStyle/>
          <a:p>
            <a:fld id="{29852CE9-44F5-4008-9CDA-A3ACDC678E73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843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635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テキスト ボックス 6"/>
          <p:cNvSpPr txBox="1">
            <a:spLocks noChangeArrowheads="1"/>
          </p:cNvSpPr>
          <p:nvPr/>
        </p:nvSpPr>
        <p:spPr bwMode="auto">
          <a:xfrm>
            <a:off x="35496" y="188640"/>
            <a:ext cx="82085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実現したい未来（ビジョン）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60586" y="1196752"/>
            <a:ext cx="8622828" cy="47089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本コメント欄は削除してください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標記について、この技術を用いて起業することで、あなたが考える実現したい未来をご自身の起業への</a:t>
            </a:r>
            <a:r>
              <a:rPr lang="ja-JP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具体的熱意・決意と合わせて具体的に語って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・書き方の例：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「●●の技術で、◎◎を実現する。」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●●の技術：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START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プログラム期間中に完成する技術を意味します。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◎◎を実現：抽象的でなく、具体的な言葉で記入してください。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・必要に応じて、具体的内容を文章や図表を用いて、この頁に収まるように記載してください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352409" y="6424445"/>
            <a:ext cx="713767" cy="365125"/>
          </a:xfrm>
        </p:spPr>
        <p:txBody>
          <a:bodyPr/>
          <a:lstStyle/>
          <a:p>
            <a:fld id="{29852CE9-44F5-4008-9CDA-A3ACDC678E73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402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635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テキスト ボックス 6"/>
          <p:cNvSpPr txBox="1">
            <a:spLocks noChangeArrowheads="1"/>
          </p:cNvSpPr>
          <p:nvPr/>
        </p:nvSpPr>
        <p:spPr bwMode="auto">
          <a:xfrm>
            <a:off x="35496" y="188640"/>
            <a:ext cx="82085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４．ターゲットとするマーケットについて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60586" y="1229892"/>
            <a:ext cx="8622828" cy="5324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本コメント欄は削除してください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ターゲットとするマーケットについて、分かる範囲でご記入ください。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＜記載事項のポイント＞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狙っている市場のサイズ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（サイズの例）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ターゲットとなる人数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販売数量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販売金額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既存市場製品の○％を自社製品に置き換えられる予測か</a:t>
            </a:r>
            <a:endParaRPr lang="en-US" altLang="ja-JP" sz="2000" b="1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経済的損失　等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　市場の成長性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2913" indent="-4429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尚、市場データがない場合、並びに、マーケット自体が存在しない場合は、推計データとともに、その根拠も記載してください。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352409" y="6424445"/>
            <a:ext cx="713767" cy="365125"/>
          </a:xfrm>
        </p:spPr>
        <p:txBody>
          <a:bodyPr/>
          <a:lstStyle/>
          <a:p>
            <a:fld id="{29852CE9-44F5-4008-9CDA-A3ACDC678E73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6108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635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テキスト ボックス 6"/>
          <p:cNvSpPr txBox="1">
            <a:spLocks noChangeArrowheads="1"/>
          </p:cNvSpPr>
          <p:nvPr/>
        </p:nvSpPr>
        <p:spPr bwMode="auto">
          <a:xfrm>
            <a:off x="35496" y="188640"/>
            <a:ext cx="82085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５．プロジェクトチーム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60586" y="1268760"/>
            <a:ext cx="8622828" cy="37240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本コメント欄は削除してください</a:t>
            </a: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START</a:t>
            </a: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期間中のプロジェクトチームの構成を、図表も使用して連携関係を分かりやすくご記載ください。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＜記載事項のポイント＞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所属研究機関内のみならず、外部研究協力先、試作協力先、ベンチャー設立時の経営陣候補者等、可能な範囲で記載ください。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当該技術シーズに関して、企業とのアライアンス・共同研究・開発並びにライセンス契　約等がありましたら、それらの状況もご記載ください。</a:t>
            </a:r>
            <a:endParaRPr lang="en-US" altLang="ja-JP" sz="20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352409" y="6424445"/>
            <a:ext cx="713767" cy="365125"/>
          </a:xfrm>
        </p:spPr>
        <p:txBody>
          <a:bodyPr/>
          <a:lstStyle/>
          <a:p>
            <a:fld id="{29852CE9-44F5-4008-9CDA-A3ACDC678E73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8886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635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4B31E3A8-3F1F-4EEE-8D1D-C230198F6274}"/>
              </a:ext>
            </a:extLst>
          </p:cNvPr>
          <p:cNvSpPr txBox="1">
            <a:spLocks/>
          </p:cNvSpPr>
          <p:nvPr/>
        </p:nvSpPr>
        <p:spPr bwMode="auto">
          <a:xfrm>
            <a:off x="714992" y="1284223"/>
            <a:ext cx="7918100" cy="2382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参考資料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補足のある場合は、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頁以降に追加ください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本編は必ず要旨を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枚にまとめてください。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機密性の高い技術の詳細については、記載しないでください。</a:t>
            </a:r>
          </a:p>
        </p:txBody>
      </p:sp>
      <p:sp>
        <p:nvSpPr>
          <p:cNvPr id="5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352409" y="6424445"/>
            <a:ext cx="713767" cy="365125"/>
          </a:xfrm>
        </p:spPr>
        <p:txBody>
          <a:bodyPr/>
          <a:lstStyle/>
          <a:p>
            <a:fld id="{29852CE9-44F5-4008-9CDA-A3ACDC678E73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253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C9F5C0D-B853-4AB6-9C6E-E48B0307C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kumimoji="1" lang="ja-JP" alt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事業プロモーターの開示の確認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1A8F5B55-4510-48D2-899D-5B9C656494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654376"/>
              </p:ext>
            </p:extLst>
          </p:nvPr>
        </p:nvGraphicFramePr>
        <p:xfrm>
          <a:off x="1103336" y="2630378"/>
          <a:ext cx="7036318" cy="4037127"/>
        </p:xfrm>
        <a:graphic>
          <a:graphicData uri="http://schemas.openxmlformats.org/drawingml/2006/table">
            <a:tbl>
              <a:tblPr/>
              <a:tblGrid>
                <a:gridCol w="630762">
                  <a:extLst>
                    <a:ext uri="{9D8B030D-6E8A-4147-A177-3AD203B41FA5}">
                      <a16:colId xmlns:a16="http://schemas.microsoft.com/office/drawing/2014/main" val="4077706629"/>
                    </a:ext>
                  </a:extLst>
                </a:gridCol>
                <a:gridCol w="5277161">
                  <a:extLst>
                    <a:ext uri="{9D8B030D-6E8A-4147-A177-3AD203B41FA5}">
                      <a16:colId xmlns:a16="http://schemas.microsoft.com/office/drawing/2014/main" val="1851399783"/>
                    </a:ext>
                  </a:extLst>
                </a:gridCol>
                <a:gridCol w="1128395">
                  <a:extLst>
                    <a:ext uri="{9D8B030D-6E8A-4147-A177-3AD203B41FA5}">
                      <a16:colId xmlns:a16="http://schemas.microsoft.com/office/drawing/2014/main" val="3989956710"/>
                    </a:ext>
                  </a:extLst>
                </a:gridCol>
              </a:tblGrid>
              <a:tr h="459891">
                <a:tc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893212"/>
                  </a:ext>
                </a:extLst>
              </a:tr>
              <a:tr h="342968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✓欄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404133"/>
                  </a:ext>
                </a:extLst>
              </a:tr>
              <a:tr h="364159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以下✓した事業プロモーターには開示しない</a:t>
                      </a:r>
                      <a:endParaRPr lang="ja-JP" alt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54" marR="108054" marT="54027" marB="5402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147819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株式会社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FFG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ベンチャービジネスパートナーズ</a:t>
                      </a:r>
                      <a:endParaRPr lang="ja-JP" alt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853060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2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ユニバーサルマテリアルズインキュベーター株式会社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636196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MedVenture Partners</a:t>
                      </a: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株式会社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535684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4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日本戦略投資株式会社（ティーエスアイ株式会社）</a:t>
                      </a:r>
                      <a:endParaRPr lang="ja-JP" alt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528432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5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Beyond Next Ventures</a:t>
                      </a: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株式会社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457203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6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株式会社デフタ・キャピタル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73232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7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株式会社日本医療機器開発機構</a:t>
                      </a:r>
                      <a:endParaRPr lang="zh-TW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496910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8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ANRI</a:t>
                      </a: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株式会社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2134702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9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QB</a:t>
                      </a: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キャピタル合同会社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179500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10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インキュベイトファンド株式会社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334069"/>
                  </a:ext>
                </a:extLst>
              </a:tr>
              <a:tr h="2609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11</a:t>
                      </a:r>
                      <a:endParaRPr lang="en-US" altLang="ja-JP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株式会社みらい創造機構</a:t>
                      </a:r>
                      <a:endParaRPr lang="ja-JP" alt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endParaRPr lang="ja-JP" alt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5" marR="9005" marT="90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116844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318408" y="1388303"/>
            <a:ext cx="8647793" cy="160043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開示を希望されない事業プロモーターがある場合は、✓を付けてご提出ください。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✓のない場合、並びにご提出頂いた説明資料に本ページが無い場合、又は事業プロモーターから特別な要望がない限り、マッチング促進を目的としてすべての事業プロモーターに共有させて頂きます。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kumimoji="0"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START</a:t>
            </a:r>
            <a:r>
              <a:rPr kumimoji="0"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</a:t>
            </a:r>
            <a:r>
              <a:rPr kumimoji="0"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次申請前に、研究機関から下記の事業プロモーターへ連絡を取ることは可能ですが、ご申請以降は、研究機関から事業プロモーターに連絡することはお控えください。</a:t>
            </a:r>
            <a:r>
              <a:rPr kumimoji="0" lang="ja-JP" altLang="en-US" sz="14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https://www.jst.go.jp/start/jigyo_p/index.html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の事業プロモーター紹介もご参照ください。 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（採択年度が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年度以降の事業プロモーターが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年度も継続となります。）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26B17E-8056-4C23-AB23-089FA2BD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0029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C9F5C0D-B853-4AB6-9C6E-E48B0307C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kumimoji="1" lang="ja-JP" alt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事業プロモーターからのフィードバックのイメージ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77799" y="1396588"/>
            <a:ext cx="8647793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事業化視点での事業プロモーターからのフィードバックについては、迅速にお手元にお届けすることを優先し、全社からではなく、数社からとなることを予めお含みおきください。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3BB5D9-A1EB-466C-B107-EB247A82F390}"/>
              </a:ext>
            </a:extLst>
          </p:cNvPr>
          <p:cNvSpPr txBox="1"/>
          <p:nvPr/>
        </p:nvSpPr>
        <p:spPr>
          <a:xfrm>
            <a:off x="1200149" y="2005220"/>
            <a:ext cx="6743701" cy="477161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4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事業プロモーターからの</a:t>
            </a:r>
            <a:endParaRPr lang="en-US" altLang="ja-JP" sz="4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フィードバックの</a:t>
            </a:r>
            <a:r>
              <a:rPr kumimoji="1" lang="ja-JP" altLang="en-US" sz="4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B8DCE36-C82A-45C1-8844-350FB07E5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469" y="2118599"/>
            <a:ext cx="5734050" cy="4544852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D100EA-4A2D-4CAD-887E-B6260C132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CE9-44F5-4008-9CDA-A3ACDC678E73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1994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1167</Words>
  <Application>Microsoft Office PowerPoint</Application>
  <PresentationFormat>画面に合わせる (4:3)</PresentationFormat>
  <Paragraphs>138</Paragraphs>
  <Slides>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HGｺﾞｼｯｸM</vt:lpstr>
      <vt:lpstr>Meiryo UI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事業プロモーターの開示の確認</vt:lpstr>
      <vt:lpstr>事業プロモーターからのフィードバックのイメージ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2022-01-17T07:06:05Z</dcterms:created>
  <dcterms:modified xsi:type="dcterms:W3CDTF">2022-01-17T07:06:12Z</dcterms:modified>
</cp:coreProperties>
</file>