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bookmarkIdSeed="3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280" r:id="rId2"/>
    <p:sldId id="299" r:id="rId3"/>
    <p:sldId id="300" r:id="rId4"/>
  </p:sldIdLst>
  <p:sldSz cx="9906000" cy="6858000" type="A4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0066FF"/>
    <a:srgbClr val="42FD23"/>
    <a:srgbClr val="95FD17"/>
    <a:srgbClr val="FF99FF"/>
    <a:srgbClr val="006600"/>
    <a:srgbClr val="17FD4E"/>
    <a:srgbClr val="FF9900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 autoAdjust="0"/>
  </p:normalViewPr>
  <p:slideViewPr>
    <p:cSldViewPr>
      <p:cViewPr varScale="1">
        <p:scale>
          <a:sx n="95" d="100"/>
          <a:sy n="95" d="100"/>
        </p:scale>
        <p:origin x="1332" y="6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>
        <p:scale>
          <a:sx n="200" d="100"/>
          <a:sy n="200" d="100"/>
        </p:scale>
        <p:origin x="-1164" y="-1023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B1B1E098-12D3-485C-902E-B9CC7C49BD3E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3" y="7"/>
            <a:ext cx="2949990" cy="497969"/>
          </a:xfrm>
          <a:prstGeom prst="rect">
            <a:avLst/>
          </a:prstGeom>
        </p:spPr>
        <p:txBody>
          <a:bodyPr vert="horz" lIns="88340" tIns="44170" rIns="88340" bIns="4417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0862779-237E-47B0-BC4D-735B96457075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3" y="9441375"/>
            <a:ext cx="2949990" cy="497969"/>
          </a:xfrm>
          <a:prstGeom prst="rect">
            <a:avLst/>
          </a:prstGeom>
        </p:spPr>
        <p:txBody>
          <a:bodyPr vert="horz" lIns="88340" tIns="44170" rIns="88340" bIns="4417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3172237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8"/>
            <a:ext cx="2951071" cy="497288"/>
          </a:xfrm>
          <a:prstGeom prst="rect">
            <a:avLst/>
          </a:prstGeom>
        </p:spPr>
        <p:txBody>
          <a:bodyPr vert="horz" lIns="92228" tIns="46114" rIns="92228" bIns="46114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4527" y="8"/>
            <a:ext cx="2951071" cy="497288"/>
          </a:xfrm>
          <a:prstGeom prst="rect">
            <a:avLst/>
          </a:prstGeom>
        </p:spPr>
        <p:txBody>
          <a:bodyPr vert="horz" lIns="92228" tIns="46114" rIns="92228" bIns="46114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4520544F-4AF2-44BB-A22F-F443D7773F09}" type="datetimeFigureOut">
              <a:rPr lang="ja-JP" altLang="en-US"/>
              <a:pPr>
                <a:defRPr/>
              </a:pPr>
              <a:t>2024/8/27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711200" y="744538"/>
            <a:ext cx="5384800" cy="37290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28" tIns="46114" rIns="92228" bIns="46114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400" y="4720227"/>
            <a:ext cx="5446402" cy="4473982"/>
          </a:xfrm>
          <a:prstGeom prst="rect">
            <a:avLst/>
          </a:prstGeom>
        </p:spPr>
        <p:txBody>
          <a:bodyPr vert="horz" lIns="92228" tIns="46114" rIns="92228" bIns="46114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440460"/>
            <a:ext cx="2951071" cy="497288"/>
          </a:xfrm>
          <a:prstGeom prst="rect">
            <a:avLst/>
          </a:prstGeom>
        </p:spPr>
        <p:txBody>
          <a:bodyPr vert="horz" lIns="92228" tIns="46114" rIns="92228" bIns="46114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4527" y="9440460"/>
            <a:ext cx="2951071" cy="497288"/>
          </a:xfrm>
          <a:prstGeom prst="rect">
            <a:avLst/>
          </a:prstGeom>
        </p:spPr>
        <p:txBody>
          <a:bodyPr vert="horz" lIns="92228" tIns="46114" rIns="92228" bIns="46114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D600B772-D902-45F6-9F77-3DEA2EAFC61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163939362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7F080F-6302-42B8-BD9C-3E6C3EECAD3A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594600" y="6476548"/>
            <a:ext cx="23114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67F9F1-47E4-4B57-8C92-3A7E612D0C3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D7CB3D-0F2E-44BD-B761-6F95BC6459EB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C1A3E4-BB07-4EC6-9196-57C4E8F376E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9CA416-26A2-4E4C-A1D6-E9F83AC8543E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135BB7-FE3E-428A-963E-261AE3D47D2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F3CAA3-906F-4EB9-8A0C-747C2C097A1B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E1C996-EB88-4BB0-87D6-AE2E83B975A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220F76-1EDF-402F-B536-D81F3E459965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18CB0B-A335-476E-9BE0-11D1B6450B7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F0616-EA74-4A6A-A0F3-A7067A83D0F4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680E70-E63C-4428-82D7-6149792B2FB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256DA4-5C9D-423B-93FA-7150005237E8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8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006865-74EE-4F9B-9356-74B80D2A09B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688401-DD34-4854-A8EB-261905CF453D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4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80DBFC-191A-4083-BCB0-0B9BE00CA65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55B7-E190-48D7-BB0B-A89F2B28F892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3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FE009C-F03F-4A86-9515-80BAAA9A195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7AE023-B55A-4AF3-8FA1-490B710BA0BF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EA5A0-2B5A-48B3-BBA2-851CF979C8B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7F3BB1-D2F4-451F-94CA-4C9DEB6734F3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8A8A68-AD18-4BBB-82EF-CE192EF80E6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ー 1"/>
          <p:cNvSpPr>
            <a:spLocks noGrp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</a:p>
        </p:txBody>
      </p:sp>
      <p:sp>
        <p:nvSpPr>
          <p:cNvPr id="1027" name="テキスト プレースホルダー 2"/>
          <p:cNvSpPr>
            <a:spLocks noGrp="1"/>
          </p:cNvSpPr>
          <p:nvPr>
            <p:ph type="body" idx="1"/>
          </p:nvPr>
        </p:nvSpPr>
        <p:spPr bwMode="auto">
          <a:xfrm>
            <a:off x="495300" y="1600201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AAF2CD55-6CFD-4C21-A45F-BBBE855C1FF5}" type="datetime1">
              <a:rPr lang="ja-JP" altLang="en-US" smtClean="0"/>
              <a:t>2024/8/27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594600" y="646294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2400" b="1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AE8500F-B35B-4E93-BBAC-1A96E54F7E70}" type="slidenum">
              <a:rPr lang="ja-JP" altLang="en-US" smtClean="0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54633F8B-0AC4-4A90-88F2-BCAB9366D1F1}"/>
              </a:ext>
            </a:extLst>
          </p:cNvPr>
          <p:cNvCxnSpPr/>
          <p:nvPr/>
        </p:nvCxnSpPr>
        <p:spPr>
          <a:xfrm>
            <a:off x="380998" y="2378497"/>
            <a:ext cx="9144000" cy="0"/>
          </a:xfrm>
          <a:prstGeom prst="line">
            <a:avLst/>
          </a:prstGeom>
          <a:ln w="63500" cmpd="thickThin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ボックス 6">
            <a:extLst>
              <a:ext uri="{FF2B5EF4-FFF2-40B4-BE49-F238E27FC236}">
                <a16:creationId xmlns:a16="http://schemas.microsoft.com/office/drawing/2014/main" id="{5509D38A-582F-41B5-AA8D-24937AFCC13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13394" y="1948770"/>
            <a:ext cx="5631894" cy="400110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265113" indent="-265113"/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申請書に記載の課題名を転記してください。</a:t>
            </a: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6">
            <a:extLst>
              <a:ext uri="{FF2B5EF4-FFF2-40B4-BE49-F238E27FC236}">
                <a16:creationId xmlns:a16="http://schemas.microsoft.com/office/drawing/2014/main" id="{5E3F3860-CDA5-457D-8AFB-3442DB55758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640632" y="4663702"/>
            <a:ext cx="7606347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事業化人材：○○　△△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>
              <a:spcBef>
                <a:spcPts val="1200"/>
              </a:spcBef>
            </a:pP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研究代表者：○○大学大学院○○研究科　役職  ○○　△△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>
              <a:spcBef>
                <a:spcPts val="1200"/>
              </a:spcBef>
            </a:pP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A785ED05-57AE-409C-877E-23D878A15CC1}"/>
              </a:ext>
            </a:extLst>
          </p:cNvPr>
          <p:cNvSpPr txBox="1"/>
          <p:nvPr/>
        </p:nvSpPr>
        <p:spPr>
          <a:xfrm>
            <a:off x="597011" y="723688"/>
            <a:ext cx="872226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早暁プログラム ステージ</a:t>
            </a:r>
            <a:r>
              <a:rPr lang="en-US" altLang="ja-JP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2</a:t>
            </a:r>
            <a:r>
              <a:rPr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zh-TW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申請書</a:t>
            </a:r>
            <a:r>
              <a:rPr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zh-TW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補足説明資料</a:t>
            </a:r>
            <a:endParaRPr lang="ja-JP" altLang="en-US" sz="3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722142BC-9CF3-455F-9C14-59CDB2642C36}"/>
              </a:ext>
            </a:extLst>
          </p:cNvPr>
          <p:cNvSpPr/>
          <p:nvPr/>
        </p:nvSpPr>
        <p:spPr>
          <a:xfrm>
            <a:off x="1221290" y="2962512"/>
            <a:ext cx="7284850" cy="830997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本コメントは提出時に削除してください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342900" indent="-342900" fontAlgn="auto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  <a:defRPr/>
            </a:pP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「</a:t>
            </a:r>
            <a:r>
              <a:rPr lang="zh-TW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申請様式</a:t>
            </a:r>
            <a:r>
              <a:rPr lang="en-US" altLang="zh-TW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lang="zh-TW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：申請書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」を</a:t>
            </a:r>
            <a:r>
              <a:rPr lang="ja-JP" altLang="en-US" sz="1600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補足する内容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を記載ください。</a:t>
            </a:r>
            <a:endParaRPr lang="en-US" altLang="ja-JP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 fontAlgn="auto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  <a:defRPr/>
            </a:pP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スライド枚数は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8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枚以内（表紙含む）としてください。</a:t>
            </a:r>
            <a:endParaRPr lang="en-US" altLang="ja-JP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05D0FC44-0A02-4E6F-B249-D8EA1B40C6C5}"/>
              </a:ext>
            </a:extLst>
          </p:cNvPr>
          <p:cNvSpPr/>
          <p:nvPr/>
        </p:nvSpPr>
        <p:spPr>
          <a:xfrm>
            <a:off x="476462" y="1916832"/>
            <a:ext cx="14221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b="1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課題名：</a:t>
            </a:r>
            <a:endParaRPr lang="ja-JP" altLang="en-US" sz="2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68537C8C-47D0-4461-A8BD-E993505EA3EB}"/>
              </a:ext>
            </a:extLst>
          </p:cNvPr>
          <p:cNvSpPr/>
          <p:nvPr/>
        </p:nvSpPr>
        <p:spPr>
          <a:xfrm>
            <a:off x="56456" y="179348"/>
            <a:ext cx="252028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（申請様式</a:t>
            </a:r>
            <a:r>
              <a:rPr lang="en-US" altLang="ja-JP" b="1" dirty="0"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）　</a:t>
            </a: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76B97ACB-1AFB-4542-BEB0-4B66A7071F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67F9F1-47E4-4B57-8C92-3A7E612D0C3D}" type="slidenum">
              <a:rPr lang="ja-JP" altLang="en-US" smtClean="0"/>
              <a:pPr>
                <a:defRPr/>
              </a:pPr>
              <a:t>1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346040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線コネクタ 5"/>
          <p:cNvCxnSpPr/>
          <p:nvPr/>
        </p:nvCxnSpPr>
        <p:spPr>
          <a:xfrm>
            <a:off x="381000" y="908720"/>
            <a:ext cx="9144000" cy="0"/>
          </a:xfrm>
          <a:prstGeom prst="line">
            <a:avLst/>
          </a:prstGeom>
          <a:ln w="63500" cmpd="thickThin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40" name="テキスト ボックス 6"/>
          <p:cNvSpPr txBox="1">
            <a:spLocks noChangeArrowheads="1"/>
          </p:cNvSpPr>
          <p:nvPr/>
        </p:nvSpPr>
        <p:spPr bwMode="auto">
          <a:xfrm>
            <a:off x="416496" y="188641"/>
            <a:ext cx="9489504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「５．ビジネスモデルの概要」の補足</a:t>
            </a: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560512" y="1086251"/>
            <a:ext cx="8622828" cy="3477875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本コメント欄は削除してください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■解決しようとしている課題：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顧客のどのような課題を解決するのか？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図表等を用いてわかりやすく記載してください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■</a:t>
            </a:r>
            <a:r>
              <a:rPr lang="ja-JP" altLang="en-US" sz="2000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何を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事業として提供することによって解決するのか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■そのプロダクトやサービスを</a:t>
            </a:r>
            <a:r>
              <a:rPr lang="ja-JP" altLang="en-US" sz="2000" u="sng" dirty="0">
                <a:latin typeface="Meiryo UI" panose="020B0604030504040204" pitchFamily="50" charset="-128"/>
                <a:ea typeface="Meiryo UI" panose="020B0604030504040204" pitchFamily="50" charset="-128"/>
              </a:rPr>
              <a:t>誰に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対して提供し、どのように料金をもらうのか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 また、プロダクトやサービスをどのように生産して顧客に提供し、どうやって事業を拡大していくのか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EE5E88-CB17-4253-94C7-BAA36D3103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67F9F1-47E4-4B57-8C92-3A7E612D0C3D}" type="slidenum">
              <a:rPr lang="ja-JP" altLang="en-US" smtClean="0"/>
              <a:pPr>
                <a:defRPr/>
              </a:pPr>
              <a:t>2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256160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線コネクタ 5"/>
          <p:cNvCxnSpPr/>
          <p:nvPr/>
        </p:nvCxnSpPr>
        <p:spPr>
          <a:xfrm>
            <a:off x="381000" y="908720"/>
            <a:ext cx="9144000" cy="0"/>
          </a:xfrm>
          <a:prstGeom prst="line">
            <a:avLst/>
          </a:prstGeom>
          <a:ln w="63500" cmpd="thickThin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40" name="テキスト ボックス 6"/>
          <p:cNvSpPr txBox="1">
            <a:spLocks noChangeArrowheads="1"/>
          </p:cNvSpPr>
          <p:nvPr/>
        </p:nvSpPr>
        <p:spPr bwMode="auto">
          <a:xfrm>
            <a:off x="416496" y="188641"/>
            <a:ext cx="8208590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3200" b="1">
                <a:latin typeface="Meiryo UI" panose="020B0604030504040204" pitchFamily="50" charset="-128"/>
                <a:ea typeface="Meiryo UI" panose="020B0604030504040204" pitchFamily="50" charset="-128"/>
              </a:rPr>
              <a:t>「６．</a:t>
            </a:r>
            <a:r>
              <a:rPr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技術シーズ概要」の補足</a:t>
            </a: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41586" y="1382286"/>
            <a:ext cx="8622828" cy="393954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本コメント欄は削除してください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・どのような技術シーズなのか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(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内容・特徴、競合技術に対する独創性・新規性等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)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・知財の状況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（技術シーズに関わる知的財産の権利が明確で、事業に支障が無いか。）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800" kern="1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明朝" panose="02020600040205080304" pitchFamily="18" charset="-128"/>
                <a:cs typeface="Times New Roman" panose="02020603050405020304" pitchFamily="18" charset="0"/>
              </a:rPr>
              <a:t>(1)</a:t>
            </a:r>
            <a:r>
              <a:rPr lang="ja-JP" altLang="ja-JP" sz="1800" kern="100" dirty="0">
                <a:solidFill>
                  <a:srgbClr val="000000"/>
                </a:solidFill>
                <a:effectLst/>
                <a:latin typeface="Century" panose="02040604050505020304" pitchFamily="18" charset="0"/>
                <a:ea typeface="ＭＳ Ｐゴシック" panose="020B0600070205080204" pitchFamily="50" charset="-128"/>
                <a:cs typeface="Times New Roman" panose="02020603050405020304" pitchFamily="18" charset="0"/>
              </a:rPr>
              <a:t>発明（周辺特許を含む）</a:t>
            </a:r>
            <a:endParaRPr lang="ja-JP" altLang="ja-JP" sz="1800" kern="100" dirty="0">
              <a:effectLst/>
              <a:latin typeface="Century" panose="02040604050505020304" pitchFamily="18" charset="0"/>
              <a:ea typeface="ＭＳ Ｐ明朝" panose="02020600040205080304" pitchFamily="18" charset="-128"/>
              <a:cs typeface="Times New Roman" panose="02020603050405020304" pitchFamily="18" charset="0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ja-JP" sz="1800" kern="100" dirty="0">
                <a:solidFill>
                  <a:srgbClr val="000000"/>
                </a:solidFill>
                <a:effectLst/>
                <a:latin typeface="Century" panose="02040604050505020304" pitchFamily="18" charset="0"/>
                <a:ea typeface="ＭＳ Ｐゴシック" panose="020B0600070205080204" pitchFamily="50" charset="-128"/>
                <a:cs typeface="Times New Roman" panose="02020603050405020304" pitchFamily="18" charset="0"/>
              </a:rPr>
              <a:t>（</a:t>
            </a:r>
            <a:r>
              <a:rPr lang="en-US" altLang="ja-JP" sz="1800" kern="100" dirty="0">
                <a:solidFill>
                  <a:srgbClr val="000000"/>
                </a:solidFill>
                <a:effectLst/>
                <a:latin typeface="Century" panose="02040604050505020304" pitchFamily="18" charset="0"/>
                <a:ea typeface="ＭＳ Ｐゴシック" panose="020B0600070205080204" pitchFamily="50" charset="-128"/>
                <a:cs typeface="Times New Roman" panose="02020603050405020304" pitchFamily="18" charset="0"/>
              </a:rPr>
              <a:t>2</a:t>
            </a:r>
            <a:r>
              <a:rPr lang="ja-JP" altLang="ja-JP" sz="1800" kern="100" dirty="0">
                <a:solidFill>
                  <a:srgbClr val="000000"/>
                </a:solidFill>
                <a:effectLst/>
                <a:latin typeface="Century" panose="02040604050505020304" pitchFamily="18" charset="0"/>
                <a:ea typeface="ＭＳ Ｐゴシック" panose="020B0600070205080204" pitchFamily="50" charset="-128"/>
                <a:cs typeface="Times New Roman" panose="02020603050405020304" pitchFamily="18" charset="0"/>
              </a:rPr>
              <a:t>）内容・特徴</a:t>
            </a:r>
            <a:endParaRPr lang="ja-JP" altLang="ja-JP" sz="1800" kern="100" dirty="0">
              <a:effectLst/>
              <a:latin typeface="Century" panose="02040604050505020304" pitchFamily="18" charset="0"/>
              <a:ea typeface="ＭＳ Ｐ明朝" panose="02020600040205080304" pitchFamily="18" charset="-128"/>
              <a:cs typeface="Times New Roman" panose="02020603050405020304" pitchFamily="18" charset="0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800" kern="1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cs typeface="Times New Roman" panose="02020603050405020304" pitchFamily="18" charset="0"/>
              </a:rPr>
              <a:t>(3)</a:t>
            </a:r>
            <a:r>
              <a:rPr lang="ja-JP" altLang="ja-JP" sz="1800" kern="100" dirty="0">
                <a:solidFill>
                  <a:srgbClr val="000000"/>
                </a:solidFill>
                <a:effectLst/>
                <a:ea typeface="ＭＳ Ｐゴシック" panose="020B0600070205080204" pitchFamily="50" charset="-128"/>
                <a:cs typeface="Times New Roman" panose="02020603050405020304" pitchFamily="18" charset="0"/>
              </a:rPr>
              <a:t>当該技術シーズに関する他の企業とのアライアンスやライセンス契約等の状況</a:t>
            </a:r>
            <a:endParaRPr lang="en-US" altLang="ja-JP" sz="2000" kern="100" dirty="0">
              <a:solidFill>
                <a:srgbClr val="000000"/>
              </a:solidFill>
              <a:effectLst/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800" kern="1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明朝" panose="02020600040205080304" pitchFamily="18" charset="-128"/>
                <a:cs typeface="Times New Roman" panose="02020603050405020304" pitchFamily="18" charset="0"/>
              </a:rPr>
              <a:t>(4)</a:t>
            </a:r>
            <a:r>
              <a:rPr lang="ja-JP" altLang="ja-JP" sz="1800" kern="100" dirty="0">
                <a:solidFill>
                  <a:srgbClr val="000000"/>
                </a:solidFill>
                <a:effectLst/>
                <a:latin typeface="Century" panose="02040604050505020304" pitchFamily="18" charset="0"/>
                <a:ea typeface="ＭＳ Ｐゴシック" panose="020B0600070205080204" pitchFamily="50" charset="-128"/>
                <a:cs typeface="Times New Roman" panose="02020603050405020304" pitchFamily="18" charset="0"/>
              </a:rPr>
              <a:t>当該技術シーズの創出、育成に寄与した公的支援制度</a:t>
            </a:r>
            <a:endParaRPr lang="ja-JP" altLang="ja-JP" sz="1800" kern="100" dirty="0">
              <a:effectLst/>
              <a:latin typeface="Century" panose="02040604050505020304" pitchFamily="18" charset="0"/>
              <a:ea typeface="ＭＳ Ｐ明朝" panose="02020600040205080304" pitchFamily="18" charset="-128"/>
              <a:cs typeface="Times New Roman" panose="02020603050405020304" pitchFamily="18" charset="0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800" kern="100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明朝" panose="02020600040205080304" pitchFamily="18" charset="-128"/>
                <a:cs typeface="Times New Roman" panose="02020603050405020304" pitchFamily="18" charset="0"/>
              </a:rPr>
              <a:t>(5)</a:t>
            </a:r>
            <a:r>
              <a:rPr lang="ja-JP" altLang="ja-JP" sz="1800" kern="100" dirty="0">
                <a:solidFill>
                  <a:srgbClr val="000000"/>
                </a:solidFill>
                <a:effectLst/>
                <a:latin typeface="Century" panose="02040604050505020304" pitchFamily="18" charset="0"/>
                <a:ea typeface="ＭＳ Ｐゴシック" panose="020B0600070205080204" pitchFamily="50" charset="-128"/>
                <a:cs typeface="Times New Roman" panose="02020603050405020304" pitchFamily="18" charset="0"/>
              </a:rPr>
              <a:t>当該技術シーズの創出に寄与した</a:t>
            </a:r>
            <a:r>
              <a:rPr lang="ja-JP" altLang="ja-JP" sz="1800" kern="100" dirty="0">
                <a:effectLst/>
                <a:latin typeface="Century" panose="02040604050505020304" pitchFamily="18" charset="0"/>
                <a:ea typeface="ＭＳ Ｐゴシック" panose="020B0600070205080204" pitchFamily="50" charset="-128"/>
                <a:cs typeface="Times New Roman" panose="02020603050405020304" pitchFamily="18" charset="0"/>
              </a:rPr>
              <a:t>研究開発の業績</a:t>
            </a:r>
            <a:endParaRPr lang="ja-JP" altLang="ja-JP" sz="1800" kern="100" dirty="0">
              <a:effectLst/>
              <a:latin typeface="Century" panose="02040604050505020304" pitchFamily="18" charset="0"/>
              <a:ea typeface="ＭＳ Ｐ明朝" panose="02020600040205080304" pitchFamily="18" charset="-128"/>
              <a:cs typeface="Times New Roman" panose="02020603050405020304" pitchFamily="18" charset="0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873B5E5C-FA08-4CCE-A494-2B10F2E0BE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67F9F1-47E4-4B57-8C92-3A7E612D0C3D}" type="slidenum">
              <a:rPr lang="ja-JP" altLang="en-US" smtClean="0"/>
              <a:pPr>
                <a:defRPr/>
              </a:pPr>
              <a:t>3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918313580"/>
      </p:ext>
    </p:extLst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333</Words>
  <Application>Microsoft Office PowerPoint</Application>
  <PresentationFormat>A4 210 x 297 mm</PresentationFormat>
  <Paragraphs>36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Meiryo UI</vt:lpstr>
      <vt:lpstr>ＭＳ Ｐゴシック</vt:lpstr>
      <vt:lpstr>Arial</vt:lpstr>
      <vt:lpstr>Calibri</vt:lpstr>
      <vt:lpstr>Century</vt:lpstr>
      <vt:lpstr>blank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2018-12-14T02:39:21Z</dcterms:created>
  <dcterms:modified xsi:type="dcterms:W3CDTF">2024-08-27T04:33:54Z</dcterms:modified>
</cp:coreProperties>
</file>