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260" r:id="rId2"/>
    <p:sldId id="256" r:id="rId3"/>
    <p:sldId id="257" r:id="rId4"/>
    <p:sldId id="258" r:id="rId5"/>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9900"/>
    <a:srgbClr val="FFCC00"/>
    <a:srgbClr val="33CC33"/>
    <a:srgbClr val="3333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4" autoAdjust="0"/>
  </p:normalViewPr>
  <p:slideViewPr>
    <p:cSldViewPr showGuides="1">
      <p:cViewPr varScale="1">
        <p:scale>
          <a:sx n="108" d="100"/>
          <a:sy n="108" d="100"/>
        </p:scale>
        <p:origin x="1704" y="96"/>
      </p:cViewPr>
      <p:guideLst>
        <p:guide orient="horz" pos="2160"/>
        <p:guide pos="2880"/>
      </p:guideLst>
    </p:cSldViewPr>
  </p:slideViewPr>
  <p:notesTextViewPr>
    <p:cViewPr>
      <p:scale>
        <a:sx n="100" d="100"/>
        <a:sy n="100" d="100"/>
      </p:scale>
      <p:origin x="0" y="0"/>
    </p:cViewPr>
  </p:notesText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B234571-FCA1-F1D9-4F22-66E934937526}"/>
              </a:ext>
            </a:extLst>
          </p:cNvPr>
          <p:cNvSpPr>
            <a:spLocks noGrp="1" noChangeArrowheads="1"/>
          </p:cNvSpPr>
          <p:nvPr>
            <p:ph type="hdr" sz="quarter"/>
          </p:nvPr>
        </p:nvSpPr>
        <p:spPr bwMode="auto">
          <a:xfrm>
            <a:off x="1" y="1"/>
            <a:ext cx="2950375" cy="497367"/>
          </a:xfrm>
          <a:prstGeom prst="rect">
            <a:avLst/>
          </a:prstGeom>
          <a:noFill/>
          <a:ln>
            <a:noFill/>
          </a:ln>
          <a:effectLst/>
        </p:spPr>
        <p:txBody>
          <a:bodyPr vert="horz" wrap="square" lIns="92236" tIns="46118" rIns="92236" bIns="46118" numCol="1" anchor="t" anchorCtr="0" compatLnSpc="1">
            <a:prstTxWarp prst="textNoShape">
              <a:avLst/>
            </a:prstTxWarp>
          </a:bodyPr>
          <a:lstStyle>
            <a:lvl1pPr eaLnBrk="1" hangingPunct="1">
              <a:defRPr sz="1200">
                <a:latin typeface="Arial" charset="0"/>
              </a:defRPr>
            </a:lvl1pPr>
          </a:lstStyle>
          <a:p>
            <a:pPr>
              <a:defRPr/>
            </a:pPr>
            <a:r>
              <a:rPr lang="en-US" altLang="ja-JP"/>
              <a:t>【機密性○】</a:t>
            </a:r>
          </a:p>
        </p:txBody>
      </p:sp>
      <p:sp>
        <p:nvSpPr>
          <p:cNvPr id="5123" name="Rectangle 3">
            <a:extLst>
              <a:ext uri="{FF2B5EF4-FFF2-40B4-BE49-F238E27FC236}">
                <a16:creationId xmlns:a16="http://schemas.microsoft.com/office/drawing/2014/main" id="{3580D619-C7A8-FBEE-0310-270B52F590DC}"/>
              </a:ext>
            </a:extLst>
          </p:cNvPr>
          <p:cNvSpPr>
            <a:spLocks noGrp="1" noChangeArrowheads="1"/>
          </p:cNvSpPr>
          <p:nvPr>
            <p:ph type="dt" sz="quarter" idx="1"/>
          </p:nvPr>
        </p:nvSpPr>
        <p:spPr bwMode="auto">
          <a:xfrm>
            <a:off x="3855221" y="1"/>
            <a:ext cx="2950374" cy="497367"/>
          </a:xfrm>
          <a:prstGeom prst="rect">
            <a:avLst/>
          </a:prstGeom>
          <a:noFill/>
          <a:ln>
            <a:noFill/>
          </a:ln>
          <a:effectLst/>
        </p:spPr>
        <p:txBody>
          <a:bodyPr vert="horz" wrap="square" lIns="92236" tIns="46118" rIns="92236" bIns="46118"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5124" name="Rectangle 4">
            <a:extLst>
              <a:ext uri="{FF2B5EF4-FFF2-40B4-BE49-F238E27FC236}">
                <a16:creationId xmlns:a16="http://schemas.microsoft.com/office/drawing/2014/main" id="{213B9414-0506-D3B7-030B-B53D80536D4D}"/>
              </a:ext>
            </a:extLst>
          </p:cNvPr>
          <p:cNvSpPr>
            <a:spLocks noGrp="1" noChangeArrowheads="1"/>
          </p:cNvSpPr>
          <p:nvPr>
            <p:ph type="ftr" sz="quarter" idx="2"/>
          </p:nvPr>
        </p:nvSpPr>
        <p:spPr bwMode="auto">
          <a:xfrm>
            <a:off x="1" y="9440372"/>
            <a:ext cx="2950375" cy="497366"/>
          </a:xfrm>
          <a:prstGeom prst="rect">
            <a:avLst/>
          </a:prstGeom>
          <a:noFill/>
          <a:ln>
            <a:noFill/>
          </a:ln>
          <a:effectLst/>
        </p:spPr>
        <p:txBody>
          <a:bodyPr vert="horz" wrap="square" lIns="92236" tIns="46118" rIns="92236" bIns="46118"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5125" name="Rectangle 5">
            <a:extLst>
              <a:ext uri="{FF2B5EF4-FFF2-40B4-BE49-F238E27FC236}">
                <a16:creationId xmlns:a16="http://schemas.microsoft.com/office/drawing/2014/main" id="{B86CF2B4-4E6E-DFDD-4C3A-22EC03BC728E}"/>
              </a:ext>
            </a:extLst>
          </p:cNvPr>
          <p:cNvSpPr>
            <a:spLocks noGrp="1" noChangeArrowheads="1"/>
          </p:cNvSpPr>
          <p:nvPr>
            <p:ph type="sldNum" sz="quarter" idx="3"/>
          </p:nvPr>
        </p:nvSpPr>
        <p:spPr bwMode="auto">
          <a:xfrm>
            <a:off x="3855221" y="9440372"/>
            <a:ext cx="2950374" cy="497366"/>
          </a:xfrm>
          <a:prstGeom prst="rect">
            <a:avLst/>
          </a:prstGeom>
          <a:noFill/>
          <a:ln>
            <a:noFill/>
          </a:ln>
          <a:effectLst/>
        </p:spPr>
        <p:txBody>
          <a:bodyPr vert="horz" wrap="square" lIns="92236" tIns="46118" rIns="92236" bIns="46118" numCol="1" anchor="b" anchorCtr="0" compatLnSpc="1">
            <a:prstTxWarp prst="textNoShape">
              <a:avLst/>
            </a:prstTxWarp>
          </a:bodyPr>
          <a:lstStyle>
            <a:lvl1pPr algn="r" eaLnBrk="1" hangingPunct="1">
              <a:defRPr sz="1200"/>
            </a:lvl1pPr>
          </a:lstStyle>
          <a:p>
            <a:pPr>
              <a:defRPr/>
            </a:pPr>
            <a:fld id="{0B1CCD51-2F33-4751-B28D-B4619028F579}"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087545C-6C3F-5257-B26B-E2C4EBBACC4B}"/>
              </a:ext>
            </a:extLst>
          </p:cNvPr>
          <p:cNvSpPr>
            <a:spLocks noGrp="1" noChangeArrowheads="1"/>
          </p:cNvSpPr>
          <p:nvPr>
            <p:ph type="hdr" sz="quarter"/>
          </p:nvPr>
        </p:nvSpPr>
        <p:spPr bwMode="auto">
          <a:xfrm>
            <a:off x="1" y="1"/>
            <a:ext cx="2950375" cy="497367"/>
          </a:xfrm>
          <a:prstGeom prst="rect">
            <a:avLst/>
          </a:prstGeom>
          <a:noFill/>
          <a:ln>
            <a:noFill/>
          </a:ln>
          <a:effectLst/>
        </p:spPr>
        <p:txBody>
          <a:bodyPr vert="horz" wrap="square" lIns="92236" tIns="46118" rIns="92236" bIns="46118" numCol="1" anchor="t" anchorCtr="0" compatLnSpc="1">
            <a:prstTxWarp prst="textNoShape">
              <a:avLst/>
            </a:prstTxWarp>
          </a:bodyPr>
          <a:lstStyle>
            <a:lvl1pPr eaLnBrk="1" hangingPunct="1">
              <a:defRPr sz="1200">
                <a:latin typeface="Arial" charset="0"/>
              </a:defRPr>
            </a:lvl1pPr>
          </a:lstStyle>
          <a:p>
            <a:pPr>
              <a:defRPr/>
            </a:pPr>
            <a:r>
              <a:rPr lang="en-US" altLang="ja-JP"/>
              <a:t>【機密性○】</a:t>
            </a:r>
          </a:p>
        </p:txBody>
      </p:sp>
      <p:sp>
        <p:nvSpPr>
          <p:cNvPr id="3075" name="Rectangle 3">
            <a:extLst>
              <a:ext uri="{FF2B5EF4-FFF2-40B4-BE49-F238E27FC236}">
                <a16:creationId xmlns:a16="http://schemas.microsoft.com/office/drawing/2014/main" id="{893989B5-15F1-F56A-2342-706DA357A499}"/>
              </a:ext>
            </a:extLst>
          </p:cNvPr>
          <p:cNvSpPr>
            <a:spLocks noGrp="1" noChangeArrowheads="1"/>
          </p:cNvSpPr>
          <p:nvPr>
            <p:ph type="dt" idx="1"/>
          </p:nvPr>
        </p:nvSpPr>
        <p:spPr bwMode="auto">
          <a:xfrm>
            <a:off x="3855221" y="1"/>
            <a:ext cx="2950374" cy="497367"/>
          </a:xfrm>
          <a:prstGeom prst="rect">
            <a:avLst/>
          </a:prstGeom>
          <a:noFill/>
          <a:ln>
            <a:noFill/>
          </a:ln>
          <a:effectLst/>
        </p:spPr>
        <p:txBody>
          <a:bodyPr vert="horz" wrap="square" lIns="92236" tIns="46118" rIns="92236" bIns="46118"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2052" name="Rectangle 4">
            <a:extLst>
              <a:ext uri="{FF2B5EF4-FFF2-40B4-BE49-F238E27FC236}">
                <a16:creationId xmlns:a16="http://schemas.microsoft.com/office/drawing/2014/main" id="{79484F6A-3A71-6A17-D83B-24004325C15F}"/>
              </a:ext>
            </a:extLst>
          </p:cNvPr>
          <p:cNvSpPr>
            <a:spLocks noGrp="1" noRot="1" noChangeAspect="1" noChangeArrowheads="1" noTextEdit="1"/>
          </p:cNvSpPr>
          <p:nvPr>
            <p:ph type="sldImg" idx="2"/>
          </p:nvPr>
        </p:nvSpPr>
        <p:spPr bwMode="auto">
          <a:xfrm>
            <a:off x="917575" y="744538"/>
            <a:ext cx="4973638"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6757E589-56A4-A939-3D79-C34FFF75CE3D}"/>
              </a:ext>
            </a:extLst>
          </p:cNvPr>
          <p:cNvSpPr>
            <a:spLocks noGrp="1" noChangeArrowheads="1"/>
          </p:cNvSpPr>
          <p:nvPr>
            <p:ph type="body" sz="quarter" idx="3"/>
          </p:nvPr>
        </p:nvSpPr>
        <p:spPr bwMode="auto">
          <a:xfrm>
            <a:off x="680239" y="4720985"/>
            <a:ext cx="5446723" cy="4473102"/>
          </a:xfrm>
          <a:prstGeom prst="rect">
            <a:avLst/>
          </a:prstGeom>
          <a:noFill/>
          <a:ln>
            <a:noFill/>
          </a:ln>
          <a:effectLst/>
        </p:spPr>
        <p:txBody>
          <a:bodyPr vert="horz" wrap="square" lIns="92236" tIns="46118" rIns="92236" bIns="4611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8C56F0D6-5215-F83F-A9BC-2161A896E5F1}"/>
              </a:ext>
            </a:extLst>
          </p:cNvPr>
          <p:cNvSpPr>
            <a:spLocks noGrp="1" noChangeArrowheads="1"/>
          </p:cNvSpPr>
          <p:nvPr>
            <p:ph type="ftr" sz="quarter" idx="4"/>
          </p:nvPr>
        </p:nvSpPr>
        <p:spPr bwMode="auto">
          <a:xfrm>
            <a:off x="1" y="9440372"/>
            <a:ext cx="2950375" cy="497366"/>
          </a:xfrm>
          <a:prstGeom prst="rect">
            <a:avLst/>
          </a:prstGeom>
          <a:noFill/>
          <a:ln>
            <a:noFill/>
          </a:ln>
          <a:effectLst/>
        </p:spPr>
        <p:txBody>
          <a:bodyPr vert="horz" wrap="square" lIns="92236" tIns="46118" rIns="92236" bIns="46118"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3079" name="Rectangle 7">
            <a:extLst>
              <a:ext uri="{FF2B5EF4-FFF2-40B4-BE49-F238E27FC236}">
                <a16:creationId xmlns:a16="http://schemas.microsoft.com/office/drawing/2014/main" id="{8EA171CA-12C4-4801-5CF0-0EA8725735B2}"/>
              </a:ext>
            </a:extLst>
          </p:cNvPr>
          <p:cNvSpPr>
            <a:spLocks noGrp="1" noChangeArrowheads="1"/>
          </p:cNvSpPr>
          <p:nvPr>
            <p:ph type="sldNum" sz="quarter" idx="5"/>
          </p:nvPr>
        </p:nvSpPr>
        <p:spPr bwMode="auto">
          <a:xfrm>
            <a:off x="3855221" y="9440372"/>
            <a:ext cx="2950374" cy="497366"/>
          </a:xfrm>
          <a:prstGeom prst="rect">
            <a:avLst/>
          </a:prstGeom>
          <a:noFill/>
          <a:ln>
            <a:noFill/>
          </a:ln>
          <a:effectLst/>
        </p:spPr>
        <p:txBody>
          <a:bodyPr vert="horz" wrap="square" lIns="92236" tIns="46118" rIns="92236" bIns="46118" numCol="1" anchor="b" anchorCtr="0" compatLnSpc="1">
            <a:prstTxWarp prst="textNoShape">
              <a:avLst/>
            </a:prstTxWarp>
          </a:bodyPr>
          <a:lstStyle>
            <a:lvl1pPr algn="r" eaLnBrk="1" hangingPunct="1">
              <a:defRPr sz="1200"/>
            </a:lvl1pPr>
          </a:lstStyle>
          <a:p>
            <a:pPr>
              <a:defRPr/>
            </a:pPr>
            <a:fld id="{D006E4FF-C126-40E9-ADA8-B269EBFFD8D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F61C3DD-5819-68D5-5A41-C68654501464}"/>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a:ea typeface="ＭＳ Ｐゴシック" panose="020B0600070205080204" pitchFamily="50" charset="-128"/>
              </a:rPr>
              <a:t>【機密性○】</a:t>
            </a:r>
          </a:p>
        </p:txBody>
      </p:sp>
      <p:sp>
        <p:nvSpPr>
          <p:cNvPr id="5123" name="Rectangle 7">
            <a:extLst>
              <a:ext uri="{FF2B5EF4-FFF2-40B4-BE49-F238E27FC236}">
                <a16:creationId xmlns:a16="http://schemas.microsoft.com/office/drawing/2014/main" id="{BBE938A3-7A76-CA1D-AC70-C06263D2E6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8AEDE41-8DB7-4E61-BBE9-65A0AB78F4B2}"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5124" name="Rectangle 2">
            <a:extLst>
              <a:ext uri="{FF2B5EF4-FFF2-40B4-BE49-F238E27FC236}">
                <a16:creationId xmlns:a16="http://schemas.microsoft.com/office/drawing/2014/main" id="{19F319D4-2343-648B-8B46-730980BFB347}"/>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2D5FF9A6-A60B-D815-ADDC-56BBC8412A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40583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F61C3DD-5819-68D5-5A41-C68654501464}"/>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a:ea typeface="ＭＳ Ｐゴシック" panose="020B0600070205080204" pitchFamily="50" charset="-128"/>
              </a:rPr>
              <a:t>【機密性○】</a:t>
            </a:r>
          </a:p>
        </p:txBody>
      </p:sp>
      <p:sp>
        <p:nvSpPr>
          <p:cNvPr id="5123" name="Rectangle 7">
            <a:extLst>
              <a:ext uri="{FF2B5EF4-FFF2-40B4-BE49-F238E27FC236}">
                <a16:creationId xmlns:a16="http://schemas.microsoft.com/office/drawing/2014/main" id="{BBE938A3-7A76-CA1D-AC70-C06263D2E6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8AEDE41-8DB7-4E61-BBE9-65A0AB78F4B2}"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5124" name="Rectangle 2">
            <a:extLst>
              <a:ext uri="{FF2B5EF4-FFF2-40B4-BE49-F238E27FC236}">
                <a16:creationId xmlns:a16="http://schemas.microsoft.com/office/drawing/2014/main" id="{19F319D4-2343-648B-8B46-730980BFB347}"/>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2D5FF9A6-A60B-D815-ADDC-56BBC8412A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F61C3DD-5819-68D5-5A41-C68654501464}"/>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a:ea typeface="ＭＳ Ｐゴシック" panose="020B0600070205080204" pitchFamily="50" charset="-128"/>
              </a:rPr>
              <a:t>【機密性○】</a:t>
            </a:r>
          </a:p>
        </p:txBody>
      </p:sp>
      <p:sp>
        <p:nvSpPr>
          <p:cNvPr id="5123" name="Rectangle 7">
            <a:extLst>
              <a:ext uri="{FF2B5EF4-FFF2-40B4-BE49-F238E27FC236}">
                <a16:creationId xmlns:a16="http://schemas.microsoft.com/office/drawing/2014/main" id="{BBE938A3-7A76-CA1D-AC70-C06263D2E6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8AEDE41-8DB7-4E61-BBE9-65A0AB78F4B2}"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5124" name="Rectangle 2">
            <a:extLst>
              <a:ext uri="{FF2B5EF4-FFF2-40B4-BE49-F238E27FC236}">
                <a16:creationId xmlns:a16="http://schemas.microsoft.com/office/drawing/2014/main" id="{19F319D4-2343-648B-8B46-730980BFB347}"/>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2D5FF9A6-A60B-D815-ADDC-56BBC8412A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2266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F61C3DD-5819-68D5-5A41-C68654501464}"/>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a:ea typeface="ＭＳ Ｐゴシック" panose="020B0600070205080204" pitchFamily="50" charset="-128"/>
              </a:rPr>
              <a:t>【機密性○】</a:t>
            </a:r>
          </a:p>
        </p:txBody>
      </p:sp>
      <p:sp>
        <p:nvSpPr>
          <p:cNvPr id="5123" name="Rectangle 7">
            <a:extLst>
              <a:ext uri="{FF2B5EF4-FFF2-40B4-BE49-F238E27FC236}">
                <a16:creationId xmlns:a16="http://schemas.microsoft.com/office/drawing/2014/main" id="{BBE938A3-7A76-CA1D-AC70-C06263D2E6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414" indent="-28823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944" indent="-230589">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122" indent="-230589">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299" indent="-230589">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477"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655"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832"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20010" indent="-230589"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B8AEDE41-8DB7-4E61-BBE9-65A0AB78F4B2}"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5124" name="Rectangle 2">
            <a:extLst>
              <a:ext uri="{FF2B5EF4-FFF2-40B4-BE49-F238E27FC236}">
                <a16:creationId xmlns:a16="http://schemas.microsoft.com/office/drawing/2014/main" id="{19F319D4-2343-648B-8B46-730980BFB347}"/>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2D5FF9A6-A60B-D815-ADDC-56BBC8412A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7246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D3908CE1-5858-0715-2761-AA240B836E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31658C1-27CD-4FDA-B85F-D47D24A5294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326808F-825C-6BA4-914A-F48428FDDA56}"/>
              </a:ext>
            </a:extLst>
          </p:cNvPr>
          <p:cNvSpPr>
            <a:spLocks noGrp="1" noChangeArrowheads="1"/>
          </p:cNvSpPr>
          <p:nvPr>
            <p:ph type="sldNum" sz="quarter" idx="12"/>
          </p:nvPr>
        </p:nvSpPr>
        <p:spPr>
          <a:ln/>
        </p:spPr>
        <p:txBody>
          <a:bodyPr/>
          <a:lstStyle>
            <a:lvl1pPr>
              <a:defRPr/>
            </a:lvl1pPr>
          </a:lstStyle>
          <a:p>
            <a:pPr>
              <a:defRPr/>
            </a:pPr>
            <a:fld id="{8459255E-4C1E-449B-B7C2-C1E5FF0F334F}" type="slidenum">
              <a:rPr lang="en-US" altLang="ja-JP"/>
              <a:pPr>
                <a:defRPr/>
              </a:pPr>
              <a:t>‹#›</a:t>
            </a:fld>
            <a:endParaRPr lang="en-US" altLang="ja-JP"/>
          </a:p>
        </p:txBody>
      </p:sp>
    </p:spTree>
    <p:extLst>
      <p:ext uri="{BB962C8B-B14F-4D97-AF65-F5344CB8AC3E}">
        <p14:creationId xmlns:p14="http://schemas.microsoft.com/office/powerpoint/2010/main" val="226184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6130F53-8DD0-58FD-689B-6A8475DB3EE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3FF7853-7C39-F7C1-73BB-CC75AC23E0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CBBD8F7-DC99-5889-F220-C60497D36E5D}"/>
              </a:ext>
            </a:extLst>
          </p:cNvPr>
          <p:cNvSpPr>
            <a:spLocks noGrp="1" noChangeArrowheads="1"/>
          </p:cNvSpPr>
          <p:nvPr>
            <p:ph type="sldNum" sz="quarter" idx="12"/>
          </p:nvPr>
        </p:nvSpPr>
        <p:spPr>
          <a:ln/>
        </p:spPr>
        <p:txBody>
          <a:bodyPr/>
          <a:lstStyle>
            <a:lvl1pPr>
              <a:defRPr/>
            </a:lvl1pPr>
          </a:lstStyle>
          <a:p>
            <a:pPr>
              <a:defRPr/>
            </a:pPr>
            <a:fld id="{C69CCF40-3D73-470C-A588-2FF1726CD37E}" type="slidenum">
              <a:rPr lang="en-US" altLang="ja-JP"/>
              <a:pPr>
                <a:defRPr/>
              </a:pPr>
              <a:t>‹#›</a:t>
            </a:fld>
            <a:endParaRPr lang="en-US" altLang="ja-JP"/>
          </a:p>
        </p:txBody>
      </p:sp>
    </p:spTree>
    <p:extLst>
      <p:ext uri="{BB962C8B-B14F-4D97-AF65-F5344CB8AC3E}">
        <p14:creationId xmlns:p14="http://schemas.microsoft.com/office/powerpoint/2010/main" val="282116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333375"/>
            <a:ext cx="2057400" cy="57927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333375"/>
            <a:ext cx="6019800" cy="57927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EE0835-8B6E-5570-0373-F9BF373E8C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4F515C5-1C8F-836B-3920-41C4F24E4C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EDD76F9-117A-AC99-7AE8-0BF6C688886F}"/>
              </a:ext>
            </a:extLst>
          </p:cNvPr>
          <p:cNvSpPr>
            <a:spLocks noGrp="1" noChangeArrowheads="1"/>
          </p:cNvSpPr>
          <p:nvPr>
            <p:ph type="sldNum" sz="quarter" idx="12"/>
          </p:nvPr>
        </p:nvSpPr>
        <p:spPr>
          <a:ln/>
        </p:spPr>
        <p:txBody>
          <a:bodyPr/>
          <a:lstStyle>
            <a:lvl1pPr>
              <a:defRPr/>
            </a:lvl1pPr>
          </a:lstStyle>
          <a:p>
            <a:pPr>
              <a:defRPr/>
            </a:pPr>
            <a:fld id="{30880988-BE89-488F-B5BC-202926840765}" type="slidenum">
              <a:rPr lang="en-US" altLang="ja-JP"/>
              <a:pPr>
                <a:defRPr/>
              </a:pPr>
              <a:t>‹#›</a:t>
            </a:fld>
            <a:endParaRPr lang="en-US" altLang="ja-JP"/>
          </a:p>
        </p:txBody>
      </p:sp>
    </p:spTree>
    <p:extLst>
      <p:ext uri="{BB962C8B-B14F-4D97-AF65-F5344CB8AC3E}">
        <p14:creationId xmlns:p14="http://schemas.microsoft.com/office/powerpoint/2010/main" val="117287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E32B522-0C36-4168-8F02-5DACB2B7736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0E2DD35-B43C-D83C-E64A-24094897683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0B00272-F371-7F15-D91B-E44D3D2EC8B7}"/>
              </a:ext>
            </a:extLst>
          </p:cNvPr>
          <p:cNvSpPr>
            <a:spLocks noGrp="1" noChangeArrowheads="1"/>
          </p:cNvSpPr>
          <p:nvPr>
            <p:ph type="sldNum" sz="quarter" idx="12"/>
          </p:nvPr>
        </p:nvSpPr>
        <p:spPr>
          <a:ln/>
        </p:spPr>
        <p:txBody>
          <a:bodyPr/>
          <a:lstStyle>
            <a:lvl1pPr>
              <a:defRPr/>
            </a:lvl1pPr>
          </a:lstStyle>
          <a:p>
            <a:pPr>
              <a:defRPr/>
            </a:pPr>
            <a:fld id="{093FEF83-19CC-43C2-8369-29005FF697F4}" type="slidenum">
              <a:rPr lang="en-US" altLang="ja-JP"/>
              <a:pPr>
                <a:defRPr/>
              </a:pPr>
              <a:t>‹#›</a:t>
            </a:fld>
            <a:endParaRPr lang="en-US" altLang="ja-JP"/>
          </a:p>
        </p:txBody>
      </p:sp>
    </p:spTree>
    <p:extLst>
      <p:ext uri="{BB962C8B-B14F-4D97-AF65-F5344CB8AC3E}">
        <p14:creationId xmlns:p14="http://schemas.microsoft.com/office/powerpoint/2010/main" val="2307351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74C71EE-1332-F2AF-F33F-12217B4617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4B654D-E646-256F-628F-1287783F84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0A43C88-2894-F339-E721-33A05CEF437F}"/>
              </a:ext>
            </a:extLst>
          </p:cNvPr>
          <p:cNvSpPr>
            <a:spLocks noGrp="1" noChangeArrowheads="1"/>
          </p:cNvSpPr>
          <p:nvPr>
            <p:ph type="sldNum" sz="quarter" idx="12"/>
          </p:nvPr>
        </p:nvSpPr>
        <p:spPr>
          <a:ln/>
        </p:spPr>
        <p:txBody>
          <a:bodyPr/>
          <a:lstStyle>
            <a:lvl1pPr>
              <a:defRPr/>
            </a:lvl1pPr>
          </a:lstStyle>
          <a:p>
            <a:pPr>
              <a:defRPr/>
            </a:pPr>
            <a:fld id="{B83C1159-F049-4044-87B3-BAFFB4D2A8D9}" type="slidenum">
              <a:rPr lang="en-US" altLang="ja-JP"/>
              <a:pPr>
                <a:defRPr/>
              </a:pPr>
              <a:t>‹#›</a:t>
            </a:fld>
            <a:endParaRPr lang="en-US" altLang="ja-JP"/>
          </a:p>
        </p:txBody>
      </p:sp>
    </p:spTree>
    <p:extLst>
      <p:ext uri="{BB962C8B-B14F-4D97-AF65-F5344CB8AC3E}">
        <p14:creationId xmlns:p14="http://schemas.microsoft.com/office/powerpoint/2010/main" val="246861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A8C0C500-5A7B-A16D-55C8-D5083FCF703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8C1B4FF-BD4A-381B-6099-18168D90145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C0DC4A-DE6F-2877-1832-2143F772306B}"/>
              </a:ext>
            </a:extLst>
          </p:cNvPr>
          <p:cNvSpPr>
            <a:spLocks noGrp="1" noChangeArrowheads="1"/>
          </p:cNvSpPr>
          <p:nvPr>
            <p:ph type="sldNum" sz="quarter" idx="12"/>
          </p:nvPr>
        </p:nvSpPr>
        <p:spPr>
          <a:ln/>
        </p:spPr>
        <p:txBody>
          <a:bodyPr/>
          <a:lstStyle>
            <a:lvl1pPr>
              <a:defRPr/>
            </a:lvl1pPr>
          </a:lstStyle>
          <a:p>
            <a:pPr>
              <a:defRPr/>
            </a:pPr>
            <a:fld id="{1D8181A9-0B65-4300-AC30-A117CB3FFCBA}" type="slidenum">
              <a:rPr lang="en-US" altLang="ja-JP"/>
              <a:pPr>
                <a:defRPr/>
              </a:pPr>
              <a:t>‹#›</a:t>
            </a:fld>
            <a:endParaRPr lang="en-US" altLang="ja-JP"/>
          </a:p>
        </p:txBody>
      </p:sp>
    </p:spTree>
    <p:extLst>
      <p:ext uri="{BB962C8B-B14F-4D97-AF65-F5344CB8AC3E}">
        <p14:creationId xmlns:p14="http://schemas.microsoft.com/office/powerpoint/2010/main" val="2047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3EBFCB64-206F-D036-57C9-428CE74127F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D44E7FB-71B3-697B-D7FC-F0BCDCD884F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75DDECD2-F297-CA02-3E29-FF6B702C1C3D}"/>
              </a:ext>
            </a:extLst>
          </p:cNvPr>
          <p:cNvSpPr>
            <a:spLocks noGrp="1" noChangeArrowheads="1"/>
          </p:cNvSpPr>
          <p:nvPr>
            <p:ph type="sldNum" sz="quarter" idx="12"/>
          </p:nvPr>
        </p:nvSpPr>
        <p:spPr>
          <a:ln/>
        </p:spPr>
        <p:txBody>
          <a:bodyPr/>
          <a:lstStyle>
            <a:lvl1pPr>
              <a:defRPr/>
            </a:lvl1pPr>
          </a:lstStyle>
          <a:p>
            <a:pPr>
              <a:defRPr/>
            </a:pPr>
            <a:fld id="{2B591C82-C090-489C-93B7-0D245F4F64EA}" type="slidenum">
              <a:rPr lang="en-US" altLang="ja-JP"/>
              <a:pPr>
                <a:defRPr/>
              </a:pPr>
              <a:t>‹#›</a:t>
            </a:fld>
            <a:endParaRPr lang="en-US" altLang="ja-JP"/>
          </a:p>
        </p:txBody>
      </p:sp>
    </p:spTree>
    <p:extLst>
      <p:ext uri="{BB962C8B-B14F-4D97-AF65-F5344CB8AC3E}">
        <p14:creationId xmlns:p14="http://schemas.microsoft.com/office/powerpoint/2010/main" val="1061513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AD20B77C-E4E0-3DA0-CEDA-C869D743D0D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3499407-2A37-1655-C08F-C0630365A07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17CCC486-4CF8-7231-55CD-824C43CDF2F5}"/>
              </a:ext>
            </a:extLst>
          </p:cNvPr>
          <p:cNvSpPr>
            <a:spLocks noGrp="1" noChangeArrowheads="1"/>
          </p:cNvSpPr>
          <p:nvPr>
            <p:ph type="sldNum" sz="quarter" idx="12"/>
          </p:nvPr>
        </p:nvSpPr>
        <p:spPr>
          <a:ln/>
        </p:spPr>
        <p:txBody>
          <a:bodyPr/>
          <a:lstStyle>
            <a:lvl1pPr>
              <a:defRPr/>
            </a:lvl1pPr>
          </a:lstStyle>
          <a:p>
            <a:pPr>
              <a:defRPr/>
            </a:pPr>
            <a:fld id="{A614FFA8-87F1-42A3-817F-4FAFE0D738AF}" type="slidenum">
              <a:rPr lang="en-US" altLang="ja-JP"/>
              <a:pPr>
                <a:defRPr/>
              </a:pPr>
              <a:t>‹#›</a:t>
            </a:fld>
            <a:endParaRPr lang="en-US" altLang="ja-JP"/>
          </a:p>
        </p:txBody>
      </p:sp>
    </p:spTree>
    <p:extLst>
      <p:ext uri="{BB962C8B-B14F-4D97-AF65-F5344CB8AC3E}">
        <p14:creationId xmlns:p14="http://schemas.microsoft.com/office/powerpoint/2010/main" val="3128262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8FF877D-38DE-8CE6-5C36-CBAA15D8ADE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F3E39E1F-0DC1-4A61-268E-EB08BE5D62F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0571E1E-F72B-EA6A-7A57-F27AED301F91}"/>
              </a:ext>
            </a:extLst>
          </p:cNvPr>
          <p:cNvSpPr>
            <a:spLocks noGrp="1" noChangeArrowheads="1"/>
          </p:cNvSpPr>
          <p:nvPr>
            <p:ph type="sldNum" sz="quarter" idx="12"/>
          </p:nvPr>
        </p:nvSpPr>
        <p:spPr>
          <a:ln/>
        </p:spPr>
        <p:txBody>
          <a:bodyPr/>
          <a:lstStyle>
            <a:lvl1pPr>
              <a:defRPr/>
            </a:lvl1pPr>
          </a:lstStyle>
          <a:p>
            <a:pPr>
              <a:defRPr/>
            </a:pPr>
            <a:fld id="{CAE02AA5-D343-4892-8AAF-7B8F60A5122E}" type="slidenum">
              <a:rPr lang="en-US" altLang="ja-JP"/>
              <a:pPr>
                <a:defRPr/>
              </a:pPr>
              <a:t>‹#›</a:t>
            </a:fld>
            <a:endParaRPr lang="en-US" altLang="ja-JP"/>
          </a:p>
        </p:txBody>
      </p:sp>
    </p:spTree>
    <p:extLst>
      <p:ext uri="{BB962C8B-B14F-4D97-AF65-F5344CB8AC3E}">
        <p14:creationId xmlns:p14="http://schemas.microsoft.com/office/powerpoint/2010/main" val="3994602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0FDEE23-BAB1-BAC6-4B77-29E164EB23C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0917AFF-4ADB-2420-FC69-03B073FB32B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AE3EE5D-E9BE-2827-9AA0-980B2284E582}"/>
              </a:ext>
            </a:extLst>
          </p:cNvPr>
          <p:cNvSpPr>
            <a:spLocks noGrp="1" noChangeArrowheads="1"/>
          </p:cNvSpPr>
          <p:nvPr>
            <p:ph type="sldNum" sz="quarter" idx="12"/>
          </p:nvPr>
        </p:nvSpPr>
        <p:spPr>
          <a:ln/>
        </p:spPr>
        <p:txBody>
          <a:bodyPr/>
          <a:lstStyle>
            <a:lvl1pPr>
              <a:defRPr/>
            </a:lvl1pPr>
          </a:lstStyle>
          <a:p>
            <a:pPr>
              <a:defRPr/>
            </a:pPr>
            <a:fld id="{64A8A6C3-CBC4-47EB-92B7-F1AC15E5FCC9}" type="slidenum">
              <a:rPr lang="en-US" altLang="ja-JP"/>
              <a:pPr>
                <a:defRPr/>
              </a:pPr>
              <a:t>‹#›</a:t>
            </a:fld>
            <a:endParaRPr lang="en-US" altLang="ja-JP"/>
          </a:p>
        </p:txBody>
      </p:sp>
    </p:spTree>
    <p:extLst>
      <p:ext uri="{BB962C8B-B14F-4D97-AF65-F5344CB8AC3E}">
        <p14:creationId xmlns:p14="http://schemas.microsoft.com/office/powerpoint/2010/main" val="217686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262CA8A7-14E0-1EE7-ECDA-F4676A3F1FB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10D92F1-2F33-151C-B675-E931F81F0AB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B8FDC97-7876-837B-6972-FFB2A7C6F6A0}"/>
              </a:ext>
            </a:extLst>
          </p:cNvPr>
          <p:cNvSpPr>
            <a:spLocks noGrp="1" noChangeArrowheads="1"/>
          </p:cNvSpPr>
          <p:nvPr>
            <p:ph type="sldNum" sz="quarter" idx="12"/>
          </p:nvPr>
        </p:nvSpPr>
        <p:spPr>
          <a:ln/>
        </p:spPr>
        <p:txBody>
          <a:bodyPr/>
          <a:lstStyle>
            <a:lvl1pPr>
              <a:defRPr/>
            </a:lvl1pPr>
          </a:lstStyle>
          <a:p>
            <a:pPr>
              <a:defRPr/>
            </a:pPr>
            <a:fld id="{8128E823-5AE6-4AE6-B2FA-0E1E9AB5B2F3}" type="slidenum">
              <a:rPr lang="en-US" altLang="ja-JP"/>
              <a:pPr>
                <a:defRPr/>
              </a:pPr>
              <a:t>‹#›</a:t>
            </a:fld>
            <a:endParaRPr lang="en-US" altLang="ja-JP"/>
          </a:p>
        </p:txBody>
      </p:sp>
    </p:spTree>
    <p:extLst>
      <p:ext uri="{BB962C8B-B14F-4D97-AF65-F5344CB8AC3E}">
        <p14:creationId xmlns:p14="http://schemas.microsoft.com/office/powerpoint/2010/main" val="124237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743F68F-4A1F-3657-BA2D-C2DE1969AC76}"/>
              </a:ext>
            </a:extLst>
          </p:cNvPr>
          <p:cNvSpPr>
            <a:spLocks noGrp="1" noChangeArrowheads="1"/>
          </p:cNvSpPr>
          <p:nvPr>
            <p:ph type="title"/>
          </p:nvPr>
        </p:nvSpPr>
        <p:spPr bwMode="auto">
          <a:xfrm>
            <a:off x="457200" y="333375"/>
            <a:ext cx="8229600"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5BB77217-6929-4EE5-FFF8-3E67D42713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CB71B8FF-C94A-343F-A82D-ABF531599AF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1029" name="Rectangle 5">
            <a:extLst>
              <a:ext uri="{FF2B5EF4-FFF2-40B4-BE49-F238E27FC236}">
                <a16:creationId xmlns:a16="http://schemas.microsoft.com/office/drawing/2014/main" id="{120F52C7-C9E5-F29A-E5DD-5B4CA82ABB24}"/>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a:extLst>
              <a:ext uri="{FF2B5EF4-FFF2-40B4-BE49-F238E27FC236}">
                <a16:creationId xmlns:a16="http://schemas.microsoft.com/office/drawing/2014/main" id="{3E704DB4-B1B6-61D4-3509-3FC327435D67}"/>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875932E-E146-4094-9C6F-12301417C9B5}" type="slidenum">
              <a:rPr lang="en-US" altLang="ja-JP"/>
              <a:pPr>
                <a:defRPr/>
              </a:pPr>
              <a:t>‹#›</a:t>
            </a:fld>
            <a:endParaRPr lang="en-US" altLang="ja-JP"/>
          </a:p>
        </p:txBody>
      </p:sp>
      <p:sp>
        <p:nvSpPr>
          <p:cNvPr id="1031" name="Text Box 8">
            <a:extLst>
              <a:ext uri="{FF2B5EF4-FFF2-40B4-BE49-F238E27FC236}">
                <a16:creationId xmlns:a16="http://schemas.microsoft.com/office/drawing/2014/main" id="{BEDDD322-2CAB-E8D8-2457-7A0FA4E5B9C8}"/>
              </a:ext>
            </a:extLst>
          </p:cNvPr>
          <p:cNvSpPr txBox="1">
            <a:spLocks noChangeArrowheads="1"/>
          </p:cNvSpPr>
          <p:nvPr/>
        </p:nvSpPr>
        <p:spPr bwMode="auto">
          <a:xfrm>
            <a:off x="468313" y="177800"/>
            <a:ext cx="215900" cy="366713"/>
          </a:xfrm>
          <a:prstGeom prst="rect">
            <a:avLst/>
          </a:prstGeom>
          <a:noFill/>
          <a:ln>
            <a:noFill/>
          </a:ln>
          <a:effec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defRPr/>
            </a:pPr>
            <a:endParaRPr lang="ja-JP"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7022B53-C733-549D-76FC-0F1D63AF961F}"/>
              </a:ext>
            </a:extLst>
          </p:cNvPr>
          <p:cNvSpPr txBox="1">
            <a:spLocks noChangeArrowheads="1"/>
          </p:cNvSpPr>
          <p:nvPr/>
        </p:nvSpPr>
        <p:spPr bwMode="auto">
          <a:xfrm>
            <a:off x="179512" y="620688"/>
            <a:ext cx="8640960"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eaLnBrk="1" hangingPunct="1">
              <a:spcBef>
                <a:spcPts val="0"/>
              </a:spcBef>
              <a:spcAft>
                <a:spcPts val="0"/>
              </a:spcAft>
            </a:pPr>
            <a:r>
              <a:rPr lang="en-US" altLang="ja-JP" sz="1600" dirty="0">
                <a:solidFill>
                  <a:schemeClr val="tx1"/>
                </a:solidFill>
              </a:rPr>
              <a:t>【</a:t>
            </a:r>
            <a:r>
              <a:rPr lang="ja-JP" altLang="en-US" sz="1600" dirty="0">
                <a:solidFill>
                  <a:schemeClr val="tx1"/>
                </a:solidFill>
              </a:rPr>
              <a:t>提出期日</a:t>
            </a:r>
            <a:r>
              <a:rPr lang="en-US" altLang="ja-JP" sz="1600" dirty="0">
                <a:solidFill>
                  <a:schemeClr val="tx1"/>
                </a:solidFill>
              </a:rPr>
              <a:t>】</a:t>
            </a:r>
          </a:p>
          <a:p>
            <a:pPr algn="l" eaLnBrk="1" hangingPunct="1">
              <a:spcBef>
                <a:spcPts val="0"/>
              </a:spcBef>
              <a:spcAft>
                <a:spcPts val="0"/>
              </a:spcAft>
            </a:pPr>
            <a:r>
              <a:rPr lang="ja-JP" altLang="en-US" sz="1600" dirty="0">
                <a:solidFill>
                  <a:schemeClr val="tx1"/>
                </a:solidFill>
              </a:rPr>
              <a:t>書類選考通過者の方には</a:t>
            </a:r>
            <a:r>
              <a:rPr lang="en-US" altLang="ja-JP" sz="1600" u="sng" dirty="0">
                <a:solidFill>
                  <a:schemeClr val="tx1"/>
                </a:solidFill>
              </a:rPr>
              <a:t>1/22(</a:t>
            </a:r>
            <a:r>
              <a:rPr lang="ja-JP" altLang="en-US" sz="1600" u="sng" dirty="0">
                <a:solidFill>
                  <a:schemeClr val="tx1"/>
                </a:solidFill>
              </a:rPr>
              <a:t>月</a:t>
            </a:r>
            <a:r>
              <a:rPr lang="en-US" altLang="ja-JP" sz="1600" u="sng" dirty="0">
                <a:solidFill>
                  <a:schemeClr val="tx1"/>
                </a:solidFill>
              </a:rPr>
              <a:t>)10</a:t>
            </a:r>
            <a:r>
              <a:rPr lang="ja-JP" altLang="en-US" sz="1600" u="sng" dirty="0">
                <a:solidFill>
                  <a:schemeClr val="tx1"/>
                </a:solidFill>
              </a:rPr>
              <a:t>時迄にご提出いただくことを予定</a:t>
            </a:r>
            <a:r>
              <a:rPr lang="ja-JP" altLang="en-US" sz="1600" dirty="0">
                <a:solidFill>
                  <a:schemeClr val="tx1"/>
                </a:solidFill>
              </a:rPr>
              <a:t>しています。</a:t>
            </a:r>
            <a:endParaRPr lang="en-US" altLang="ja-JP" sz="1600" dirty="0">
              <a:solidFill>
                <a:schemeClr val="tx1"/>
              </a:solidFill>
            </a:endParaRPr>
          </a:p>
          <a:p>
            <a:pPr algn="l" eaLnBrk="1" hangingPunct="1">
              <a:spcBef>
                <a:spcPts val="0"/>
              </a:spcBef>
              <a:spcAft>
                <a:spcPts val="0"/>
              </a:spcAft>
            </a:pPr>
            <a:r>
              <a:rPr lang="ja-JP" altLang="en-US" sz="1600" dirty="0">
                <a:solidFill>
                  <a:schemeClr val="tx1"/>
                </a:solidFill>
              </a:rPr>
              <a:t>書類選考結果の通知とほぼ同タイミングとなりますので、事前にご準備ください。</a:t>
            </a:r>
            <a:endParaRPr lang="en-US" altLang="ja-JP" sz="1600" b="1" dirty="0">
              <a:solidFill>
                <a:schemeClr val="tx1"/>
              </a:solidFill>
            </a:endParaRPr>
          </a:p>
          <a:p>
            <a:pPr algn="l" eaLnBrk="1" hangingPunct="1">
              <a:lnSpc>
                <a:spcPts val="2880"/>
              </a:lnSpc>
              <a:spcBef>
                <a:spcPts val="0"/>
              </a:spcBef>
              <a:spcAft>
                <a:spcPts val="0"/>
              </a:spcAft>
            </a:pPr>
            <a:r>
              <a:rPr lang="ja-JP" altLang="en-US" sz="1600" b="1" dirty="0">
                <a:solidFill>
                  <a:schemeClr val="tx1"/>
                </a:solidFill>
              </a:rPr>
              <a:t>ヒアリング審査について</a:t>
            </a:r>
            <a:endParaRPr lang="en-US" altLang="ja-JP" sz="1600" b="1"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en-US" altLang="ja-JP" sz="1400" dirty="0">
                <a:solidFill>
                  <a:schemeClr val="tx1"/>
                </a:solidFill>
              </a:rPr>
              <a:t>1</a:t>
            </a:r>
            <a:r>
              <a:rPr lang="ja-JP" altLang="en-US" sz="1400" dirty="0">
                <a:solidFill>
                  <a:schemeClr val="tx1"/>
                </a:solidFill>
              </a:rPr>
              <a:t>プロジェクトあたり、</a:t>
            </a:r>
            <a:r>
              <a:rPr lang="en-US" altLang="ja-JP" sz="1400" b="1" u="sng" dirty="0">
                <a:solidFill>
                  <a:schemeClr val="tx1"/>
                </a:solidFill>
              </a:rPr>
              <a:t>25</a:t>
            </a:r>
            <a:r>
              <a:rPr lang="ja-JP" altLang="en-US" sz="1400" b="1" u="sng" dirty="0">
                <a:solidFill>
                  <a:schemeClr val="tx1"/>
                </a:solidFill>
              </a:rPr>
              <a:t>分間</a:t>
            </a:r>
            <a:r>
              <a:rPr lang="ja-JP" altLang="en-US" sz="1400" dirty="0">
                <a:solidFill>
                  <a:schemeClr val="tx1"/>
                </a:solidFill>
              </a:rPr>
              <a:t>のプレゼンテーションを予定しています。</a:t>
            </a:r>
            <a:endParaRPr lang="en-US" altLang="ja-JP" sz="1400"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ヒアリング審査では、事業化推進機関の担当者および研究代表者が出席し、プロジェクトマネジメントを行う事業化推進機関の担当者から課題全体の計画（技術シーズの詳細含む）について主体的に説明いただきます。途中、研究代表者から技術シーズの詳細については説明いただくことも可能です。（但し、事業化推進機関も起業を目指す上で技術を理解している必要があります。）</a:t>
            </a:r>
            <a:endParaRPr lang="en-US" altLang="ja-JP" sz="1400" dirty="0">
              <a:solidFill>
                <a:schemeClr val="tx1"/>
              </a:solidFill>
            </a:endParaRPr>
          </a:p>
          <a:p>
            <a:pPr algn="l" eaLnBrk="1" hangingPunct="1">
              <a:spcBef>
                <a:spcPts val="600"/>
              </a:spcBef>
              <a:spcAft>
                <a:spcPts val="0"/>
              </a:spcAft>
            </a:pPr>
            <a:r>
              <a:rPr lang="ja-JP" altLang="en-US" sz="1600" b="1" dirty="0">
                <a:solidFill>
                  <a:schemeClr val="tx1"/>
                </a:solidFill>
              </a:rPr>
              <a:t>資料の作成について</a:t>
            </a:r>
            <a:endParaRPr lang="en-US" altLang="ja-JP" sz="1200"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次ページ以降のフォーマットに沿って、提案概要（スライド</a:t>
            </a:r>
            <a:r>
              <a:rPr lang="en-US" altLang="ja-JP" sz="1400" dirty="0">
                <a:solidFill>
                  <a:schemeClr val="tx1"/>
                </a:solidFill>
              </a:rPr>
              <a:t>1</a:t>
            </a:r>
            <a:r>
              <a:rPr lang="ja-JP" altLang="en-US" sz="1400" dirty="0">
                <a:solidFill>
                  <a:schemeClr val="tx1"/>
                </a:solidFill>
              </a:rPr>
              <a:t>枚）およびプレゼンテーション資料本紙の作成をお願いいたします。</a:t>
            </a:r>
            <a:endParaRPr lang="en-US" altLang="ja-JP" sz="1400"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プレゼンテーション資料本紙には、以下の内容を含んでください。順番は問いません。</a:t>
            </a:r>
            <a:endParaRPr lang="en-US" altLang="ja-JP" sz="1400" dirty="0">
              <a:solidFill>
                <a:schemeClr val="tx1"/>
              </a:solidFill>
            </a:endParaRPr>
          </a:p>
          <a:p>
            <a:pPr algn="l" eaLnBrk="1" hangingPunct="1">
              <a:spcBef>
                <a:spcPts val="0"/>
              </a:spcBef>
              <a:spcAft>
                <a:spcPts val="0"/>
              </a:spcAft>
            </a:pPr>
            <a:r>
              <a:rPr lang="ja-JP" altLang="en-US" sz="1400" dirty="0">
                <a:solidFill>
                  <a:schemeClr val="tx1"/>
                </a:solidFill>
              </a:rPr>
              <a:t>　　　</a:t>
            </a:r>
            <a:r>
              <a:rPr lang="en-US" altLang="ja-JP" sz="1400" dirty="0">
                <a:solidFill>
                  <a:schemeClr val="tx1"/>
                </a:solidFill>
              </a:rPr>
              <a:t>- </a:t>
            </a:r>
            <a:r>
              <a:rPr lang="ja-JP" altLang="en-US" sz="1400" dirty="0">
                <a:solidFill>
                  <a:schemeClr val="tx1"/>
                </a:solidFill>
              </a:rPr>
              <a:t>事業構想</a:t>
            </a:r>
            <a:endParaRPr lang="en-US" altLang="ja-JP" sz="1400" dirty="0">
              <a:solidFill>
                <a:schemeClr val="tx1"/>
              </a:solidFill>
            </a:endParaRPr>
          </a:p>
          <a:p>
            <a:pPr algn="l" eaLnBrk="1" hangingPunct="1">
              <a:spcBef>
                <a:spcPts val="0"/>
              </a:spcBef>
              <a:spcAft>
                <a:spcPts val="0"/>
              </a:spcAft>
            </a:pPr>
            <a:r>
              <a:rPr lang="ja-JP" altLang="en-US" sz="1400" dirty="0">
                <a:solidFill>
                  <a:schemeClr val="tx1"/>
                </a:solidFill>
              </a:rPr>
              <a:t>　　　</a:t>
            </a:r>
            <a:r>
              <a:rPr lang="en-US" altLang="ja-JP" sz="1400" dirty="0">
                <a:solidFill>
                  <a:schemeClr val="tx1"/>
                </a:solidFill>
              </a:rPr>
              <a:t>- </a:t>
            </a:r>
            <a:r>
              <a:rPr lang="ja-JP" altLang="en-US" sz="1400" dirty="0">
                <a:solidFill>
                  <a:schemeClr val="tx1"/>
                </a:solidFill>
              </a:rPr>
              <a:t>技術シーズ概要</a:t>
            </a:r>
            <a:endParaRPr lang="en-US" altLang="ja-JP" sz="1400" dirty="0">
              <a:solidFill>
                <a:schemeClr val="tx1"/>
              </a:solidFill>
            </a:endParaRPr>
          </a:p>
          <a:p>
            <a:pPr algn="l" eaLnBrk="1" hangingPunct="1">
              <a:spcBef>
                <a:spcPts val="0"/>
              </a:spcBef>
              <a:spcAft>
                <a:spcPts val="0"/>
              </a:spcAft>
            </a:pPr>
            <a:r>
              <a:rPr lang="ja-JP" altLang="en-US" sz="1400" dirty="0">
                <a:solidFill>
                  <a:schemeClr val="tx1"/>
                </a:solidFill>
              </a:rPr>
              <a:t>　　　</a:t>
            </a:r>
            <a:r>
              <a:rPr lang="en-US" altLang="ja-JP" sz="1400" dirty="0">
                <a:solidFill>
                  <a:schemeClr val="tx1"/>
                </a:solidFill>
              </a:rPr>
              <a:t>- </a:t>
            </a:r>
            <a:r>
              <a:rPr lang="ja-JP" altLang="en-US" sz="1400" dirty="0">
                <a:solidFill>
                  <a:schemeClr val="tx1"/>
                </a:solidFill>
              </a:rPr>
              <a:t>課題終了時の達成目標および事業開発計画・研究開発計画</a:t>
            </a:r>
            <a:endParaRPr lang="en-US" altLang="ja-JP" sz="1400" dirty="0">
              <a:solidFill>
                <a:schemeClr val="tx1"/>
              </a:solidFill>
            </a:endParaRPr>
          </a:p>
          <a:p>
            <a:pPr algn="l" eaLnBrk="1" hangingPunct="1">
              <a:spcBef>
                <a:spcPts val="0"/>
              </a:spcBef>
              <a:spcAft>
                <a:spcPts val="0"/>
              </a:spcAft>
            </a:pPr>
            <a:r>
              <a:rPr lang="ja-JP" altLang="en-US" sz="1400" dirty="0">
                <a:solidFill>
                  <a:schemeClr val="tx1"/>
                </a:solidFill>
              </a:rPr>
              <a:t>　　　</a:t>
            </a:r>
            <a:r>
              <a:rPr lang="en-US" altLang="ja-JP" sz="1400" dirty="0">
                <a:solidFill>
                  <a:schemeClr val="tx1"/>
                </a:solidFill>
              </a:rPr>
              <a:t>- </a:t>
            </a:r>
            <a:r>
              <a:rPr lang="ja-JP" altLang="en-US" sz="1400" dirty="0">
                <a:solidFill>
                  <a:schemeClr val="tx1"/>
                </a:solidFill>
              </a:rPr>
              <a:t>事業化推進機関の概要（含む事業化機関および事業化推進者の実績・強み）</a:t>
            </a:r>
            <a:endParaRPr lang="en-US" altLang="ja-JP" sz="1400" dirty="0">
              <a:solidFill>
                <a:schemeClr val="tx1"/>
              </a:solidFill>
            </a:endParaRPr>
          </a:p>
          <a:p>
            <a:pPr algn="l" eaLnBrk="1" hangingPunct="1">
              <a:spcBef>
                <a:spcPts val="0"/>
              </a:spcBef>
              <a:spcAft>
                <a:spcPts val="0"/>
              </a:spcAft>
            </a:pPr>
            <a:r>
              <a:rPr lang="en-US" altLang="ja-JP" sz="1400" dirty="0">
                <a:solidFill>
                  <a:schemeClr val="tx1"/>
                </a:solidFill>
              </a:rPr>
              <a:t>       - </a:t>
            </a:r>
            <a:r>
              <a:rPr lang="ja-JP" altLang="en-US" sz="1400" dirty="0">
                <a:solidFill>
                  <a:schemeClr val="tx1"/>
                </a:solidFill>
              </a:rPr>
              <a:t>大学等への資金循環に向けた取り組み</a:t>
            </a:r>
            <a:endParaRPr lang="en-US" altLang="ja-JP" sz="1400"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発表時間が限られていることから、資料は適切な枚数で作成いただけますよう、お願いいたします。</a:t>
            </a:r>
            <a:endParaRPr lang="en-US" altLang="ja-JP" sz="1400"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必要な場合には、プレゼンテーション資料とは別に、補足資料を添付することが可能です。</a:t>
            </a:r>
            <a:endParaRPr lang="en-US" altLang="ja-JP" sz="1400" dirty="0">
              <a:solidFill>
                <a:schemeClr val="tx1"/>
              </a:solidFill>
            </a:endParaRPr>
          </a:p>
          <a:p>
            <a:pPr algn="l" eaLnBrk="1" hangingPunct="1">
              <a:spcBef>
                <a:spcPts val="600"/>
              </a:spcBef>
              <a:spcAft>
                <a:spcPts val="0"/>
              </a:spcAft>
            </a:pPr>
            <a:r>
              <a:rPr lang="ja-JP" altLang="en-US" sz="1600" b="1" dirty="0">
                <a:solidFill>
                  <a:schemeClr val="tx1"/>
                </a:solidFill>
              </a:rPr>
              <a:t>資料の提出方法について</a:t>
            </a:r>
            <a:endParaRPr lang="en-US" altLang="ja-JP" sz="1600" b="1" dirty="0">
              <a:solidFill>
                <a:schemeClr val="tx1"/>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chemeClr val="tx1"/>
                </a:solidFill>
              </a:rPr>
              <a:t>書類審査通過者に詳細をご連絡いたします。</a:t>
            </a:r>
            <a:endParaRPr lang="en-US" altLang="ja-JP" sz="1400" dirty="0">
              <a:solidFill>
                <a:schemeClr val="tx1"/>
              </a:solidFill>
            </a:endParaRPr>
          </a:p>
          <a:p>
            <a:pPr algn="l" eaLnBrk="1" hangingPunct="1">
              <a:spcBef>
                <a:spcPts val="0"/>
              </a:spcBef>
              <a:spcAft>
                <a:spcPts val="0"/>
              </a:spcAft>
            </a:pPr>
            <a:endParaRPr lang="en-US" altLang="ja-JP" sz="1100" b="1" dirty="0">
              <a:solidFill>
                <a:schemeClr val="tx1"/>
              </a:solidFill>
            </a:endParaRPr>
          </a:p>
          <a:p>
            <a:pPr algn="l" eaLnBrk="1" hangingPunct="1">
              <a:spcBef>
                <a:spcPts val="0"/>
              </a:spcBef>
              <a:spcAft>
                <a:spcPts val="0"/>
              </a:spcAft>
            </a:pPr>
            <a:r>
              <a:rPr lang="en-US" altLang="ja-JP" sz="1400" dirty="0">
                <a:solidFill>
                  <a:schemeClr val="tx1"/>
                </a:solidFill>
              </a:rPr>
              <a:t>【</a:t>
            </a:r>
            <a:r>
              <a:rPr lang="ja-JP" altLang="en-US" sz="1400" dirty="0">
                <a:solidFill>
                  <a:schemeClr val="tx1"/>
                </a:solidFill>
              </a:rPr>
              <a:t>お問い合わせ先</a:t>
            </a:r>
            <a:r>
              <a:rPr lang="en-US" altLang="ja-JP" sz="1400" dirty="0">
                <a:solidFill>
                  <a:schemeClr val="tx1"/>
                </a:solidFill>
              </a:rPr>
              <a:t>】</a:t>
            </a:r>
            <a:endParaRPr lang="ja-JP" altLang="en-US" sz="1400" dirty="0">
              <a:solidFill>
                <a:schemeClr val="tx1"/>
              </a:solidFill>
            </a:endParaRPr>
          </a:p>
          <a:p>
            <a:pPr algn="l" eaLnBrk="1" hangingPunct="1">
              <a:spcBef>
                <a:spcPts val="0"/>
              </a:spcBef>
              <a:spcAft>
                <a:spcPts val="0"/>
              </a:spcAft>
            </a:pPr>
            <a:r>
              <a:rPr lang="ja-JP" altLang="en-US" sz="1400" dirty="0">
                <a:solidFill>
                  <a:schemeClr val="tx1"/>
                </a:solidFill>
              </a:rPr>
              <a:t>　　 国立研究開発法人科学技術振興機構 スタートアップ・技術移転推進部 スタートアップ第１グループ</a:t>
            </a:r>
            <a:endParaRPr lang="en-US" altLang="ja-JP" sz="1400" dirty="0">
              <a:solidFill>
                <a:schemeClr val="tx1"/>
              </a:solidFill>
            </a:endParaRPr>
          </a:p>
          <a:p>
            <a:pPr algn="l" eaLnBrk="1" hangingPunct="1">
              <a:spcBef>
                <a:spcPts val="0"/>
              </a:spcBef>
              <a:spcAft>
                <a:spcPts val="0"/>
              </a:spcAft>
            </a:pPr>
            <a:r>
              <a:rPr lang="ja-JP" altLang="en-US" sz="1400" dirty="0">
                <a:solidFill>
                  <a:schemeClr val="tx1"/>
                </a:solidFill>
              </a:rPr>
              <a:t>　　 </a:t>
            </a:r>
            <a:r>
              <a:rPr lang="en-US" altLang="ja-JP" sz="1400" dirty="0">
                <a:solidFill>
                  <a:schemeClr val="tx1"/>
                </a:solidFill>
              </a:rPr>
              <a:t>E-mail</a:t>
            </a:r>
            <a:r>
              <a:rPr lang="ja-JP" altLang="en-US" sz="1400" dirty="0">
                <a:solidFill>
                  <a:schemeClr val="tx1"/>
                </a:solidFill>
              </a:rPr>
              <a:t>：</a:t>
            </a:r>
            <a:r>
              <a:rPr lang="en-US" altLang="ja-JP" sz="1400" dirty="0">
                <a:solidFill>
                  <a:schemeClr val="tx1"/>
                </a:solidFill>
              </a:rPr>
              <a:t>start-boshu@jst.go.jp</a:t>
            </a:r>
            <a:endParaRPr lang="en-US" altLang="ja-JP" sz="2000" dirty="0">
              <a:solidFill>
                <a:schemeClr val="tx1"/>
              </a:solidFill>
            </a:endParaRPr>
          </a:p>
        </p:txBody>
      </p:sp>
      <p:sp>
        <p:nvSpPr>
          <p:cNvPr id="5" name="テキスト ボックス 4">
            <a:extLst>
              <a:ext uri="{FF2B5EF4-FFF2-40B4-BE49-F238E27FC236}">
                <a16:creationId xmlns:a16="http://schemas.microsoft.com/office/drawing/2014/main" id="{425B76A9-721D-1BB9-C25D-3BE63021FEA3}"/>
              </a:ext>
            </a:extLst>
          </p:cNvPr>
          <p:cNvSpPr txBox="1"/>
          <p:nvPr/>
        </p:nvSpPr>
        <p:spPr>
          <a:xfrm>
            <a:off x="153684" y="17441"/>
            <a:ext cx="8640960" cy="584775"/>
          </a:xfrm>
          <a:prstGeom prst="rect">
            <a:avLst/>
          </a:prstGeom>
          <a:noFill/>
        </p:spPr>
        <p:txBody>
          <a:bodyPr wrap="square">
            <a:spAutoFit/>
          </a:bodyPr>
          <a:lstStyle/>
          <a:p>
            <a:r>
              <a:rPr lang="ja-JP" altLang="en-US" sz="1600" b="1" dirty="0"/>
              <a:t>大学発新産業創出基金事業</a:t>
            </a:r>
            <a:r>
              <a:rPr lang="en-US" altLang="ja-JP" sz="1600" b="1" dirty="0"/>
              <a:t>2023</a:t>
            </a:r>
            <a:r>
              <a:rPr lang="ja-JP" altLang="en-US" sz="1600" b="1" dirty="0"/>
              <a:t>年度ディープテック・スタートアップ国際展開プログラム</a:t>
            </a:r>
            <a:br>
              <a:rPr lang="en-US" altLang="ja-JP" sz="1600" b="1" dirty="0"/>
            </a:br>
            <a:r>
              <a:rPr lang="ja-JP" altLang="en-US" sz="1600" b="1" dirty="0"/>
              <a:t>ヒアリング審査に係るプレゼンテーション資料 作成要領</a:t>
            </a:r>
            <a:endParaRPr lang="en-US" altLang="ja-JP" sz="1600" b="1" dirty="0"/>
          </a:p>
        </p:txBody>
      </p:sp>
      <p:sp>
        <p:nvSpPr>
          <p:cNvPr id="6" name="Rectangle 2">
            <a:extLst>
              <a:ext uri="{FF2B5EF4-FFF2-40B4-BE49-F238E27FC236}">
                <a16:creationId xmlns:a16="http://schemas.microsoft.com/office/drawing/2014/main" id="{285BA682-DB89-0DF0-5916-365BC5C73756}"/>
              </a:ext>
            </a:extLst>
          </p:cNvPr>
          <p:cNvSpPr txBox="1">
            <a:spLocks noChangeArrowheads="1"/>
          </p:cNvSpPr>
          <p:nvPr/>
        </p:nvSpPr>
        <p:spPr bwMode="auto">
          <a:xfrm>
            <a:off x="6444208" y="332035"/>
            <a:ext cx="2592288" cy="28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eaLnBrk="1" hangingPunct="1">
              <a:spcBef>
                <a:spcPts val="0"/>
              </a:spcBef>
              <a:spcAft>
                <a:spcPts val="0"/>
              </a:spcAft>
            </a:pPr>
            <a:r>
              <a:rPr lang="en-US" altLang="ja-JP" sz="1400" b="1" dirty="0">
                <a:solidFill>
                  <a:srgbClr val="0070C0"/>
                </a:solidFill>
              </a:rPr>
              <a:t>※</a:t>
            </a:r>
            <a:r>
              <a:rPr lang="ja-JP" altLang="en-US" sz="1400" b="1" dirty="0">
                <a:solidFill>
                  <a:srgbClr val="0070C0"/>
                </a:solidFill>
              </a:rPr>
              <a:t>このページは削除して提出</a:t>
            </a:r>
            <a:r>
              <a:rPr lang="en-US" altLang="ja-JP" sz="1400" b="1" dirty="0">
                <a:solidFill>
                  <a:srgbClr val="0070C0"/>
                </a:solidFill>
              </a:rPr>
              <a:t>※</a:t>
            </a:r>
          </a:p>
        </p:txBody>
      </p:sp>
    </p:spTree>
    <p:extLst>
      <p:ext uri="{BB962C8B-B14F-4D97-AF65-F5344CB8AC3E}">
        <p14:creationId xmlns:p14="http://schemas.microsoft.com/office/powerpoint/2010/main" val="233450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FE0D31C-3BE9-FD5C-6540-7961ABCF3A15}"/>
              </a:ext>
            </a:extLst>
          </p:cNvPr>
          <p:cNvSpPr>
            <a:spLocks noGrp="1" noChangeArrowheads="1"/>
          </p:cNvSpPr>
          <p:nvPr>
            <p:ph type="ctrTitle"/>
          </p:nvPr>
        </p:nvSpPr>
        <p:spPr>
          <a:xfrm>
            <a:off x="446088" y="911225"/>
            <a:ext cx="8280400" cy="2019300"/>
          </a:xfrm>
        </p:spPr>
        <p:txBody>
          <a:bodyPr/>
          <a:lstStyle/>
          <a:p>
            <a:pPr eaLnBrk="1" hangingPunct="1"/>
            <a:r>
              <a:rPr lang="ja-JP" altLang="en-US" sz="2400" dirty="0"/>
              <a:t>大学発新産業創出基金事業</a:t>
            </a:r>
            <a:br>
              <a:rPr lang="ja-JP" altLang="en-US" sz="2400" dirty="0"/>
            </a:br>
            <a:r>
              <a:rPr lang="en-US" altLang="ja-JP" sz="2400" dirty="0"/>
              <a:t>2023</a:t>
            </a:r>
            <a:r>
              <a:rPr lang="ja-JP" altLang="en-US" sz="2400" dirty="0"/>
              <a:t>年度ディープテック・スタートアップ国際展開プログラム</a:t>
            </a:r>
            <a:br>
              <a:rPr lang="en-US" altLang="ja-JP" sz="2400" dirty="0"/>
            </a:br>
            <a:r>
              <a:rPr lang="ja-JP" altLang="en-US" sz="2400" dirty="0"/>
              <a:t>（</a:t>
            </a:r>
            <a:r>
              <a:rPr lang="en-US" altLang="ja-JP" sz="2400" dirty="0"/>
              <a:t>D-Global</a:t>
            </a:r>
            <a:r>
              <a:rPr lang="ja-JP" altLang="en-US" sz="2400" dirty="0"/>
              <a:t>））</a:t>
            </a:r>
            <a:br>
              <a:rPr lang="ja-JP" altLang="en-US" sz="2400" dirty="0"/>
            </a:br>
            <a:r>
              <a:rPr lang="ja-JP" altLang="en-US" sz="2400" dirty="0"/>
              <a:t>ヒアリング審査に係るプレゼンテーション資料</a:t>
            </a:r>
          </a:p>
        </p:txBody>
      </p:sp>
      <p:sp>
        <p:nvSpPr>
          <p:cNvPr id="4099" name="Rectangle 3">
            <a:extLst>
              <a:ext uri="{FF2B5EF4-FFF2-40B4-BE49-F238E27FC236}">
                <a16:creationId xmlns:a16="http://schemas.microsoft.com/office/drawing/2014/main" id="{5226F707-9623-348C-7F3F-3374483DFBB6}"/>
              </a:ext>
            </a:extLst>
          </p:cNvPr>
          <p:cNvSpPr>
            <a:spLocks noGrp="1" noChangeArrowheads="1"/>
          </p:cNvSpPr>
          <p:nvPr>
            <p:ph type="subTitle" idx="1"/>
          </p:nvPr>
        </p:nvSpPr>
        <p:spPr>
          <a:xfrm>
            <a:off x="-37281" y="5013325"/>
            <a:ext cx="4681289" cy="1366838"/>
          </a:xfrm>
        </p:spPr>
        <p:txBody>
          <a:bodyPr/>
          <a:lstStyle/>
          <a:p>
            <a:pPr eaLnBrk="1" hangingPunct="1">
              <a:lnSpc>
                <a:spcPct val="90000"/>
              </a:lnSpc>
            </a:pPr>
            <a:r>
              <a:rPr lang="ja-JP" altLang="en-US" sz="2400" dirty="0"/>
              <a:t>（事業化推進機関名）</a:t>
            </a:r>
          </a:p>
          <a:p>
            <a:pPr eaLnBrk="1" hangingPunct="1">
              <a:lnSpc>
                <a:spcPct val="90000"/>
              </a:lnSpc>
            </a:pPr>
            <a:r>
              <a:rPr lang="ja-JP" altLang="en-US" sz="2400" dirty="0"/>
              <a:t>（事業化推進機関担当者氏名）</a:t>
            </a:r>
            <a:endParaRPr lang="en-US" altLang="ja-JP" sz="2400" dirty="0"/>
          </a:p>
          <a:p>
            <a:pPr eaLnBrk="1" hangingPunct="1">
              <a:lnSpc>
                <a:spcPct val="90000"/>
              </a:lnSpc>
            </a:pPr>
            <a:r>
              <a:rPr lang="en-US" altLang="ja-JP" sz="1800" dirty="0"/>
              <a:t>※</a:t>
            </a:r>
            <a:r>
              <a:rPr lang="ja-JP" altLang="en-US" sz="1800" dirty="0"/>
              <a:t>説明者のお名前</a:t>
            </a:r>
          </a:p>
        </p:txBody>
      </p:sp>
      <p:sp>
        <p:nvSpPr>
          <p:cNvPr id="4100" name="AutoShape 7">
            <a:extLst>
              <a:ext uri="{FF2B5EF4-FFF2-40B4-BE49-F238E27FC236}">
                <a16:creationId xmlns:a16="http://schemas.microsoft.com/office/drawing/2014/main" id="{2D1E47D4-6F06-FD26-406F-13FEBB0AEC47}"/>
              </a:ext>
            </a:extLst>
          </p:cNvPr>
          <p:cNvSpPr>
            <a:spLocks/>
          </p:cNvSpPr>
          <p:nvPr/>
        </p:nvSpPr>
        <p:spPr bwMode="auto">
          <a:xfrm>
            <a:off x="6732588" y="4359275"/>
            <a:ext cx="1758950" cy="615950"/>
          </a:xfrm>
          <a:prstGeom prst="borderCallout1">
            <a:avLst>
              <a:gd name="adj1" fmla="val 55426"/>
              <a:gd name="adj2" fmla="val 99620"/>
              <a:gd name="adj3" fmla="val 341667"/>
              <a:gd name="adj4" fmla="val 119005"/>
            </a:avLst>
          </a:prstGeom>
          <a:solidFill>
            <a:srgbClr val="FF99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右下に通しページの</a:t>
            </a:r>
          </a:p>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記載（表紙除く）を</a:t>
            </a:r>
          </a:p>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お願いします。</a:t>
            </a:r>
          </a:p>
        </p:txBody>
      </p:sp>
      <p:sp>
        <p:nvSpPr>
          <p:cNvPr id="4101" name="Rectangle 9">
            <a:extLst>
              <a:ext uri="{FF2B5EF4-FFF2-40B4-BE49-F238E27FC236}">
                <a16:creationId xmlns:a16="http://schemas.microsoft.com/office/drawing/2014/main" id="{8A02687B-2D74-FB51-6A4A-E85334D3C74F}"/>
              </a:ext>
            </a:extLst>
          </p:cNvPr>
          <p:cNvSpPr>
            <a:spLocks noChangeArrowheads="1"/>
          </p:cNvSpPr>
          <p:nvPr/>
        </p:nvSpPr>
        <p:spPr bwMode="auto">
          <a:xfrm>
            <a:off x="4644331" y="5013325"/>
            <a:ext cx="4032125"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90000"/>
              </a:lnSpc>
              <a:buFontTx/>
              <a:buNone/>
            </a:pPr>
            <a:r>
              <a:rPr lang="ja-JP" altLang="en-US" sz="2400" dirty="0"/>
              <a:t>（研究開発機関名）</a:t>
            </a:r>
          </a:p>
          <a:p>
            <a:pPr algn="ctr" eaLnBrk="1" hangingPunct="1">
              <a:lnSpc>
                <a:spcPct val="90000"/>
              </a:lnSpc>
              <a:buFontTx/>
              <a:buNone/>
            </a:pPr>
            <a:r>
              <a:rPr lang="ja-JP" altLang="en-US" sz="2400" dirty="0"/>
              <a:t>（研究代表者氏名）</a:t>
            </a:r>
          </a:p>
        </p:txBody>
      </p:sp>
      <p:sp>
        <p:nvSpPr>
          <p:cNvPr id="4102" name="Rectangle 10">
            <a:extLst>
              <a:ext uri="{FF2B5EF4-FFF2-40B4-BE49-F238E27FC236}">
                <a16:creationId xmlns:a16="http://schemas.microsoft.com/office/drawing/2014/main" id="{8D990B46-8C88-AFED-C6AE-9B88349F51D7}"/>
              </a:ext>
            </a:extLst>
          </p:cNvPr>
          <p:cNvSpPr>
            <a:spLocks noChangeArrowheads="1"/>
          </p:cNvSpPr>
          <p:nvPr/>
        </p:nvSpPr>
        <p:spPr bwMode="auto">
          <a:xfrm>
            <a:off x="2411413" y="3457575"/>
            <a:ext cx="432117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90000"/>
              </a:lnSpc>
              <a:buFontTx/>
              <a:buNone/>
            </a:pPr>
            <a:r>
              <a:rPr lang="ja-JP" altLang="en-US" sz="2400" dirty="0"/>
              <a:t>「（申請課題名称）」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FE0D31C-3BE9-FD5C-6540-7961ABCF3A15}"/>
              </a:ext>
            </a:extLst>
          </p:cNvPr>
          <p:cNvSpPr>
            <a:spLocks noGrp="1" noChangeArrowheads="1"/>
          </p:cNvSpPr>
          <p:nvPr>
            <p:ph type="ctrTitle"/>
          </p:nvPr>
        </p:nvSpPr>
        <p:spPr>
          <a:xfrm>
            <a:off x="179512" y="188640"/>
            <a:ext cx="8280400" cy="503238"/>
          </a:xfrm>
        </p:spPr>
        <p:txBody>
          <a:bodyPr/>
          <a:lstStyle/>
          <a:p>
            <a:pPr algn="l" eaLnBrk="1" hangingPunct="1"/>
            <a:r>
              <a:rPr lang="ja-JP" altLang="en-US" sz="2400" u="sng" dirty="0">
                <a:highlight>
                  <a:srgbClr val="FFFF00"/>
                </a:highlight>
              </a:rPr>
              <a:t>申請課題名称</a:t>
            </a:r>
            <a:br>
              <a:rPr lang="en-US" altLang="ja-JP" sz="2400" u="sng" dirty="0"/>
            </a:br>
            <a:endParaRPr lang="ja-JP" altLang="en-US" sz="2400" u="sng" dirty="0"/>
          </a:p>
        </p:txBody>
      </p:sp>
      <p:sp>
        <p:nvSpPr>
          <p:cNvPr id="2" name="Rectangle 2">
            <a:extLst>
              <a:ext uri="{FF2B5EF4-FFF2-40B4-BE49-F238E27FC236}">
                <a16:creationId xmlns:a16="http://schemas.microsoft.com/office/drawing/2014/main" id="{9DEEB00A-66CE-F284-B870-D30C630AB0D7}"/>
              </a:ext>
            </a:extLst>
          </p:cNvPr>
          <p:cNvSpPr txBox="1">
            <a:spLocks noChangeArrowheads="1"/>
          </p:cNvSpPr>
          <p:nvPr/>
        </p:nvSpPr>
        <p:spPr bwMode="auto">
          <a:xfrm>
            <a:off x="204019" y="432133"/>
            <a:ext cx="8280400"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eaLnBrk="1" hangingPunct="1">
              <a:spcBef>
                <a:spcPts val="0"/>
              </a:spcBef>
              <a:spcAft>
                <a:spcPts val="0"/>
              </a:spcAft>
            </a:pPr>
            <a:r>
              <a:rPr lang="ja-JP" altLang="en-US" sz="1200" dirty="0"/>
              <a:t>事業化推進機関：</a:t>
            </a:r>
            <a:r>
              <a:rPr lang="ja-JP" altLang="en-US" sz="1200" dirty="0">
                <a:highlight>
                  <a:srgbClr val="FFFF00"/>
                </a:highlight>
              </a:rPr>
              <a:t>機関名</a:t>
            </a:r>
            <a:endParaRPr lang="en-US" altLang="ja-JP" sz="1200" dirty="0">
              <a:highlight>
                <a:srgbClr val="FFFF00"/>
              </a:highlight>
            </a:endParaRPr>
          </a:p>
          <a:p>
            <a:pPr algn="l" eaLnBrk="1" hangingPunct="1">
              <a:spcBef>
                <a:spcPts val="0"/>
              </a:spcBef>
              <a:spcAft>
                <a:spcPts val="0"/>
              </a:spcAft>
            </a:pPr>
            <a:r>
              <a:rPr lang="ja-JP" altLang="en-US" sz="1200" dirty="0">
                <a:solidFill>
                  <a:schemeClr val="tx1"/>
                </a:solidFill>
              </a:rPr>
              <a:t>研究代表者：</a:t>
            </a:r>
            <a:r>
              <a:rPr lang="ja-JP" altLang="en-US" sz="1200" dirty="0">
                <a:solidFill>
                  <a:schemeClr val="tx1"/>
                </a:solidFill>
                <a:highlight>
                  <a:srgbClr val="FFFF00"/>
                </a:highlight>
              </a:rPr>
              <a:t>氏名（所属機関名・部署名・役職）</a:t>
            </a:r>
            <a:endParaRPr lang="en-US" altLang="ja-JP" sz="2400" dirty="0">
              <a:solidFill>
                <a:srgbClr val="0070C0"/>
              </a:solidFill>
              <a:highlight>
                <a:srgbClr val="FFFF00"/>
              </a:highlight>
            </a:endParaRPr>
          </a:p>
        </p:txBody>
      </p:sp>
      <p:sp>
        <p:nvSpPr>
          <p:cNvPr id="4" name="Rectangle 2">
            <a:extLst>
              <a:ext uri="{FF2B5EF4-FFF2-40B4-BE49-F238E27FC236}">
                <a16:creationId xmlns:a16="http://schemas.microsoft.com/office/drawing/2014/main" id="{A3B97C52-2A1C-97ED-AE76-C1CC124AD651}"/>
              </a:ext>
            </a:extLst>
          </p:cNvPr>
          <p:cNvSpPr txBox="1">
            <a:spLocks noChangeArrowheads="1"/>
          </p:cNvSpPr>
          <p:nvPr/>
        </p:nvSpPr>
        <p:spPr bwMode="auto">
          <a:xfrm>
            <a:off x="4669144" y="108097"/>
            <a:ext cx="4384443"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eaLnBrk="1" hangingPunct="1">
              <a:spcBef>
                <a:spcPts val="0"/>
              </a:spcBef>
              <a:spcAft>
                <a:spcPts val="0"/>
              </a:spcAft>
            </a:pPr>
            <a:r>
              <a:rPr lang="en-US" altLang="ja-JP" sz="1400" dirty="0">
                <a:solidFill>
                  <a:srgbClr val="0070C0"/>
                </a:solidFill>
              </a:rPr>
              <a:t>※</a:t>
            </a:r>
            <a:r>
              <a:rPr lang="ja-JP" altLang="en-US" sz="1400" dirty="0">
                <a:solidFill>
                  <a:srgbClr val="0070C0"/>
                </a:solidFill>
              </a:rPr>
              <a:t>この記載は削除して提出</a:t>
            </a:r>
            <a:r>
              <a:rPr lang="en-US" altLang="ja-JP" sz="1400" dirty="0">
                <a:solidFill>
                  <a:srgbClr val="0070C0"/>
                </a:solidFill>
              </a:rPr>
              <a:t>※</a:t>
            </a:r>
          </a:p>
          <a:p>
            <a:pPr marL="285750" indent="-285750" algn="l" eaLnBrk="1" hangingPunct="1">
              <a:spcBef>
                <a:spcPts val="0"/>
              </a:spcBef>
              <a:spcAft>
                <a:spcPts val="0"/>
              </a:spcAft>
              <a:buFont typeface="Arial" panose="020B0604020202020204" pitchFamily="34" charset="0"/>
              <a:buChar char="•"/>
            </a:pPr>
            <a:r>
              <a:rPr lang="ja-JP" altLang="en-US" sz="1400" dirty="0">
                <a:solidFill>
                  <a:srgbClr val="0070C0"/>
                </a:solidFill>
              </a:rPr>
              <a:t>概要資料は当該スライド</a:t>
            </a:r>
            <a:r>
              <a:rPr lang="en-US" altLang="ja-JP" sz="1400" dirty="0">
                <a:solidFill>
                  <a:srgbClr val="0070C0"/>
                </a:solidFill>
              </a:rPr>
              <a:t>1</a:t>
            </a:r>
            <a:r>
              <a:rPr lang="ja-JP" altLang="en-US" sz="1400" dirty="0">
                <a:solidFill>
                  <a:srgbClr val="0070C0"/>
                </a:solidFill>
              </a:rPr>
              <a:t>枚で作成してください。</a:t>
            </a:r>
            <a:endParaRPr lang="en-US" altLang="ja-JP" sz="1400" dirty="0">
              <a:solidFill>
                <a:srgbClr val="0070C0"/>
              </a:solidFill>
            </a:endParaRPr>
          </a:p>
          <a:p>
            <a:pPr marL="285750" indent="-285750" algn="l" eaLnBrk="1" hangingPunct="1">
              <a:spcBef>
                <a:spcPts val="0"/>
              </a:spcBef>
              <a:spcAft>
                <a:spcPts val="0"/>
              </a:spcAft>
              <a:buFont typeface="Arial" panose="020B0604020202020204" pitchFamily="34" charset="0"/>
              <a:buChar char="•"/>
            </a:pPr>
            <a:r>
              <a:rPr lang="ja-JP" altLang="en-US" sz="1400" dirty="0">
                <a:solidFill>
                  <a:srgbClr val="0070C0"/>
                </a:solidFill>
              </a:rPr>
              <a:t>本フォーマットの記載項目に沿って作成してください。</a:t>
            </a:r>
            <a:endParaRPr lang="en-US" altLang="ja-JP" sz="1400" dirty="0">
              <a:solidFill>
                <a:srgbClr val="0070C0"/>
              </a:solidFill>
            </a:endParaRPr>
          </a:p>
          <a:p>
            <a:pPr marL="342900" indent="-342900" algn="l" eaLnBrk="1" hangingPunct="1">
              <a:spcBef>
                <a:spcPts val="0"/>
              </a:spcBef>
              <a:spcAft>
                <a:spcPts val="0"/>
              </a:spcAft>
              <a:buFont typeface="Arial" panose="020B0604020202020204" pitchFamily="34" charset="0"/>
              <a:buChar char="•"/>
            </a:pPr>
            <a:r>
              <a:rPr lang="ja-JP" altLang="en-US" sz="1400" dirty="0">
                <a:solidFill>
                  <a:srgbClr val="0070C0"/>
                </a:solidFill>
              </a:rPr>
              <a:t>各</a:t>
            </a:r>
            <a:r>
              <a:rPr lang="en-US" altLang="ja-JP" sz="1400" dirty="0">
                <a:solidFill>
                  <a:srgbClr val="0070C0"/>
                </a:solidFill>
              </a:rPr>
              <a:t>Box</a:t>
            </a:r>
            <a:r>
              <a:rPr lang="ja-JP" altLang="en-US" sz="1400" dirty="0">
                <a:solidFill>
                  <a:srgbClr val="0070C0"/>
                </a:solidFill>
              </a:rPr>
              <a:t>のサイズは必要に応じてご調整ください。</a:t>
            </a:r>
            <a:endParaRPr lang="en-US" altLang="ja-JP" sz="1400" dirty="0">
              <a:solidFill>
                <a:srgbClr val="0070C0"/>
              </a:solidFill>
            </a:endParaRPr>
          </a:p>
        </p:txBody>
      </p:sp>
      <p:sp>
        <p:nvSpPr>
          <p:cNvPr id="6" name="テキスト ボックス 5">
            <a:extLst>
              <a:ext uri="{FF2B5EF4-FFF2-40B4-BE49-F238E27FC236}">
                <a16:creationId xmlns:a16="http://schemas.microsoft.com/office/drawing/2014/main" id="{B5092875-E5CF-E5F3-6A84-C340A4777C87}"/>
              </a:ext>
            </a:extLst>
          </p:cNvPr>
          <p:cNvSpPr txBox="1"/>
          <p:nvPr/>
        </p:nvSpPr>
        <p:spPr>
          <a:xfrm>
            <a:off x="107504" y="902986"/>
            <a:ext cx="4392488" cy="2272166"/>
          </a:xfrm>
          <a:prstGeom prst="rect">
            <a:avLst/>
          </a:prstGeom>
          <a:noFill/>
          <a:ln w="15875" cmpd="dbl">
            <a:solidFill>
              <a:srgbClr val="3333FF"/>
            </a:solidFill>
          </a:ln>
        </p:spPr>
        <p:txBody>
          <a:bodyPr wrap="square" rtlCol="0">
            <a:noAutofit/>
          </a:bodyPr>
          <a:lstStyle/>
          <a:p>
            <a:r>
              <a:rPr kumimoji="1" lang="ja-JP" altLang="en-US" sz="1200" dirty="0"/>
              <a:t>事業構想</a:t>
            </a:r>
            <a:endParaRPr kumimoji="1" lang="en-US" altLang="ja-JP" sz="1200" dirty="0"/>
          </a:p>
          <a:p>
            <a:r>
              <a:rPr lang="en-US" altLang="ja-JP" sz="1200" dirty="0">
                <a:highlight>
                  <a:srgbClr val="FFFF00"/>
                </a:highlight>
              </a:rPr>
              <a:t>XXXXXXXXXX</a:t>
            </a:r>
            <a:endParaRPr kumimoji="1" lang="ja-JP" altLang="en-US" sz="1200" dirty="0">
              <a:highlight>
                <a:srgbClr val="FFFF00"/>
              </a:highlight>
            </a:endParaRPr>
          </a:p>
        </p:txBody>
      </p:sp>
      <p:sp>
        <p:nvSpPr>
          <p:cNvPr id="7" name="テキスト ボックス 6">
            <a:extLst>
              <a:ext uri="{FF2B5EF4-FFF2-40B4-BE49-F238E27FC236}">
                <a16:creationId xmlns:a16="http://schemas.microsoft.com/office/drawing/2014/main" id="{F433DEC5-6D21-53D9-892C-1A92E9F7AC63}"/>
              </a:ext>
            </a:extLst>
          </p:cNvPr>
          <p:cNvSpPr txBox="1"/>
          <p:nvPr/>
        </p:nvSpPr>
        <p:spPr>
          <a:xfrm>
            <a:off x="107504" y="3217597"/>
            <a:ext cx="4392488" cy="2371643"/>
          </a:xfrm>
          <a:prstGeom prst="rect">
            <a:avLst/>
          </a:prstGeom>
          <a:noFill/>
          <a:ln w="15875" cmpd="dbl">
            <a:solidFill>
              <a:srgbClr val="33CC33"/>
            </a:solidFill>
          </a:ln>
        </p:spPr>
        <p:txBody>
          <a:bodyPr wrap="square" rtlCol="0">
            <a:noAutofit/>
          </a:bodyPr>
          <a:lstStyle/>
          <a:p>
            <a:r>
              <a:rPr lang="ja-JP" altLang="en-US" sz="1200" dirty="0"/>
              <a:t>技術シーズ概要</a:t>
            </a:r>
            <a:endParaRPr kumimoji="1" lang="en-US" altLang="ja-JP" sz="1200" dirty="0"/>
          </a:p>
          <a:p>
            <a:r>
              <a:rPr lang="en-US" altLang="ja-JP" sz="1200" dirty="0">
                <a:highlight>
                  <a:srgbClr val="FFFF00"/>
                </a:highlight>
              </a:rPr>
              <a:t>XXXXXXXXXX</a:t>
            </a:r>
            <a:endParaRPr kumimoji="1" lang="ja-JP" altLang="en-US" sz="1200" dirty="0">
              <a:highlight>
                <a:srgbClr val="FFFF00"/>
              </a:highlight>
            </a:endParaRPr>
          </a:p>
        </p:txBody>
      </p:sp>
      <p:sp>
        <p:nvSpPr>
          <p:cNvPr id="8" name="テキスト ボックス 7">
            <a:extLst>
              <a:ext uri="{FF2B5EF4-FFF2-40B4-BE49-F238E27FC236}">
                <a16:creationId xmlns:a16="http://schemas.microsoft.com/office/drawing/2014/main" id="{86BD7419-8D02-BE92-727E-CF24164E2A07}"/>
              </a:ext>
            </a:extLst>
          </p:cNvPr>
          <p:cNvSpPr txBox="1"/>
          <p:nvPr/>
        </p:nvSpPr>
        <p:spPr>
          <a:xfrm>
            <a:off x="107504" y="5625233"/>
            <a:ext cx="4392488" cy="1188143"/>
          </a:xfrm>
          <a:prstGeom prst="rect">
            <a:avLst/>
          </a:prstGeom>
          <a:noFill/>
          <a:ln w="15875" cmpd="dbl">
            <a:solidFill>
              <a:srgbClr val="FF9900"/>
            </a:solidFill>
          </a:ln>
        </p:spPr>
        <p:txBody>
          <a:bodyPr wrap="square" rtlCol="0">
            <a:noAutofit/>
          </a:bodyPr>
          <a:lstStyle/>
          <a:p>
            <a:r>
              <a:rPr kumimoji="1" lang="ja-JP" altLang="en-US" sz="1200" dirty="0"/>
              <a:t>課題終了時の達成目標</a:t>
            </a:r>
            <a:endParaRPr kumimoji="1" lang="en-US" altLang="ja-JP" sz="1200" dirty="0"/>
          </a:p>
          <a:p>
            <a:r>
              <a:rPr lang="en-US" altLang="ja-JP" sz="1200" dirty="0">
                <a:highlight>
                  <a:srgbClr val="FFFF00"/>
                </a:highlight>
              </a:rPr>
              <a:t>XXXXXXXXXX</a:t>
            </a:r>
            <a:endParaRPr kumimoji="1" lang="ja-JP" altLang="en-US" sz="1200" dirty="0">
              <a:highlight>
                <a:srgbClr val="FFFF00"/>
              </a:highlight>
            </a:endParaRPr>
          </a:p>
        </p:txBody>
      </p:sp>
      <p:sp>
        <p:nvSpPr>
          <p:cNvPr id="9" name="テキスト ボックス 8">
            <a:extLst>
              <a:ext uri="{FF2B5EF4-FFF2-40B4-BE49-F238E27FC236}">
                <a16:creationId xmlns:a16="http://schemas.microsoft.com/office/drawing/2014/main" id="{8EA6B335-7203-56BE-9463-8562CFFC6D99}"/>
              </a:ext>
            </a:extLst>
          </p:cNvPr>
          <p:cNvSpPr txBox="1"/>
          <p:nvPr/>
        </p:nvSpPr>
        <p:spPr>
          <a:xfrm>
            <a:off x="4589092" y="1188217"/>
            <a:ext cx="4464495" cy="5553151"/>
          </a:xfrm>
          <a:prstGeom prst="rect">
            <a:avLst/>
          </a:prstGeom>
          <a:solidFill>
            <a:srgbClr val="CCECFF"/>
          </a:solidFill>
        </p:spPr>
        <p:txBody>
          <a:bodyPr wrap="square" rtlCol="0" anchor="ctr" anchorCtr="0">
            <a:noAutofit/>
          </a:bodyPr>
          <a:lstStyle/>
          <a:p>
            <a:pPr algn="ctr"/>
            <a:r>
              <a:rPr kumimoji="1" lang="ja-JP" altLang="en-US" dirty="0">
                <a:highlight>
                  <a:srgbClr val="FFFF00"/>
                </a:highlight>
              </a:rPr>
              <a:t>提案の理解を促す図</a:t>
            </a:r>
          </a:p>
        </p:txBody>
      </p:sp>
      <p:sp>
        <p:nvSpPr>
          <p:cNvPr id="3" name="AutoShape 7">
            <a:extLst>
              <a:ext uri="{FF2B5EF4-FFF2-40B4-BE49-F238E27FC236}">
                <a16:creationId xmlns:a16="http://schemas.microsoft.com/office/drawing/2014/main" id="{F3D7D2AD-19B3-2B4C-E3D0-FE06FB56B270}"/>
              </a:ext>
            </a:extLst>
          </p:cNvPr>
          <p:cNvSpPr>
            <a:spLocks/>
          </p:cNvSpPr>
          <p:nvPr/>
        </p:nvSpPr>
        <p:spPr bwMode="auto">
          <a:xfrm>
            <a:off x="6732588" y="4359275"/>
            <a:ext cx="1758950" cy="615950"/>
          </a:xfrm>
          <a:prstGeom prst="borderCallout1">
            <a:avLst>
              <a:gd name="adj1" fmla="val 55426"/>
              <a:gd name="adj2" fmla="val 99620"/>
              <a:gd name="adj3" fmla="val 341667"/>
              <a:gd name="adj4" fmla="val 119005"/>
            </a:avLst>
          </a:prstGeom>
          <a:solidFill>
            <a:srgbClr val="FF99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右下に通しページの</a:t>
            </a:r>
          </a:p>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記載（表紙除く）を</a:t>
            </a:r>
          </a:p>
          <a:p>
            <a:pPr algn="ct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お願いします。</a:t>
            </a:r>
          </a:p>
        </p:txBody>
      </p:sp>
    </p:spTree>
    <p:extLst>
      <p:ext uri="{BB962C8B-B14F-4D97-AF65-F5344CB8AC3E}">
        <p14:creationId xmlns:p14="http://schemas.microsoft.com/office/powerpoint/2010/main" val="25613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7">
            <a:extLst>
              <a:ext uri="{FF2B5EF4-FFF2-40B4-BE49-F238E27FC236}">
                <a16:creationId xmlns:a16="http://schemas.microsoft.com/office/drawing/2014/main" id="{2D1E47D4-6F06-FD26-406F-13FEBB0AEC47}"/>
              </a:ext>
            </a:extLst>
          </p:cNvPr>
          <p:cNvSpPr>
            <a:spLocks/>
          </p:cNvSpPr>
          <p:nvPr/>
        </p:nvSpPr>
        <p:spPr bwMode="auto">
          <a:xfrm>
            <a:off x="6732588" y="4359275"/>
            <a:ext cx="1758950" cy="615950"/>
          </a:xfrm>
          <a:prstGeom prst="borderCallout1">
            <a:avLst>
              <a:gd name="adj1" fmla="val 55426"/>
              <a:gd name="adj2" fmla="val 99620"/>
              <a:gd name="adj3" fmla="val 341667"/>
              <a:gd name="adj4" fmla="val 119005"/>
            </a:avLst>
          </a:prstGeom>
          <a:solidFill>
            <a:srgbClr val="FF99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rPr>
              <a:t>右下に通しページの</a:t>
            </a:r>
          </a:p>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rPr>
              <a:t>記載（表紙除く）を</a:t>
            </a:r>
          </a:p>
          <a:p>
            <a:pPr algn="ctr" eaLnBrk="1" hangingPunct="1">
              <a:spcBef>
                <a:spcPct val="0"/>
              </a:spcBef>
              <a:buFontTx/>
              <a:buNone/>
            </a:pPr>
            <a:r>
              <a:rPr lang="ja-JP" altLang="en-US" sz="1200">
                <a:latin typeface="Meiryo UI" panose="020B0604030504040204" pitchFamily="50" charset="-128"/>
                <a:ea typeface="Meiryo UI" panose="020B0604030504040204" pitchFamily="50" charset="-128"/>
              </a:rPr>
              <a:t>お願いします。</a:t>
            </a:r>
          </a:p>
        </p:txBody>
      </p:sp>
      <p:sp>
        <p:nvSpPr>
          <p:cNvPr id="3" name="Rectangle 2">
            <a:extLst>
              <a:ext uri="{FF2B5EF4-FFF2-40B4-BE49-F238E27FC236}">
                <a16:creationId xmlns:a16="http://schemas.microsoft.com/office/drawing/2014/main" id="{F86E4302-ADB8-28CD-F933-AABC8CAB391A}"/>
              </a:ext>
            </a:extLst>
          </p:cNvPr>
          <p:cNvSpPr txBox="1">
            <a:spLocks noChangeArrowheads="1"/>
          </p:cNvSpPr>
          <p:nvPr/>
        </p:nvSpPr>
        <p:spPr bwMode="auto">
          <a:xfrm>
            <a:off x="53968" y="332656"/>
            <a:ext cx="9036000"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eaLnBrk="1" hangingPunct="1">
              <a:spcBef>
                <a:spcPts val="0"/>
              </a:spcBef>
              <a:spcAft>
                <a:spcPts val="0"/>
              </a:spcAft>
            </a:pPr>
            <a:r>
              <a:rPr lang="en-US" altLang="ja-JP" sz="1800" dirty="0">
                <a:solidFill>
                  <a:srgbClr val="0070C0"/>
                </a:solidFill>
              </a:rPr>
              <a:t>※</a:t>
            </a:r>
            <a:r>
              <a:rPr lang="ja-JP" altLang="en-US" sz="1800" dirty="0">
                <a:solidFill>
                  <a:srgbClr val="0070C0"/>
                </a:solidFill>
              </a:rPr>
              <a:t>この記載は削除して提出</a:t>
            </a:r>
            <a:r>
              <a:rPr lang="en-US" altLang="ja-JP" sz="1800" dirty="0">
                <a:solidFill>
                  <a:srgbClr val="0070C0"/>
                </a:solidFill>
              </a:rPr>
              <a:t>※</a:t>
            </a:r>
          </a:p>
          <a:p>
            <a:pPr marL="342900" indent="-342900" algn="l" eaLnBrk="1" hangingPunct="1">
              <a:spcBef>
                <a:spcPts val="0"/>
              </a:spcBef>
              <a:spcAft>
                <a:spcPts val="0"/>
              </a:spcAft>
              <a:buFont typeface="Arial" panose="020B0604020202020204" pitchFamily="34" charset="0"/>
              <a:buChar char="•"/>
            </a:pPr>
            <a:r>
              <a:rPr lang="ja-JP" altLang="en-US" sz="2000" dirty="0">
                <a:solidFill>
                  <a:srgbClr val="0070C0"/>
                </a:solidFill>
              </a:rPr>
              <a:t>プレゼンテーション資料本紙には、以下の内容を含んでください。</a:t>
            </a:r>
            <a:endParaRPr lang="en-US" altLang="ja-JP" sz="2000" dirty="0">
              <a:solidFill>
                <a:srgbClr val="0070C0"/>
              </a:solidFill>
            </a:endParaRPr>
          </a:p>
          <a:p>
            <a:pPr algn="l" eaLnBrk="1" hangingPunct="1">
              <a:spcBef>
                <a:spcPts val="0"/>
              </a:spcBef>
              <a:spcAft>
                <a:spcPts val="0"/>
              </a:spcAft>
            </a:pPr>
            <a:r>
              <a:rPr lang="ja-JP" altLang="en-US" sz="2000" dirty="0">
                <a:solidFill>
                  <a:srgbClr val="0070C0"/>
                </a:solidFill>
              </a:rPr>
              <a:t>　　　</a:t>
            </a:r>
            <a:r>
              <a:rPr lang="en-US" altLang="ja-JP" sz="2000" dirty="0">
                <a:solidFill>
                  <a:srgbClr val="0070C0"/>
                </a:solidFill>
              </a:rPr>
              <a:t>- </a:t>
            </a:r>
            <a:r>
              <a:rPr lang="ja-JP" altLang="en-US" sz="2000" dirty="0">
                <a:solidFill>
                  <a:srgbClr val="0070C0"/>
                </a:solidFill>
              </a:rPr>
              <a:t>事業構想</a:t>
            </a:r>
            <a:endParaRPr lang="en-US" altLang="ja-JP" sz="2000" dirty="0">
              <a:solidFill>
                <a:srgbClr val="0070C0"/>
              </a:solidFill>
            </a:endParaRPr>
          </a:p>
          <a:p>
            <a:pPr algn="l" eaLnBrk="1" hangingPunct="1">
              <a:spcBef>
                <a:spcPts val="0"/>
              </a:spcBef>
              <a:spcAft>
                <a:spcPts val="0"/>
              </a:spcAft>
            </a:pPr>
            <a:r>
              <a:rPr lang="ja-JP" altLang="en-US" sz="2000" dirty="0">
                <a:solidFill>
                  <a:srgbClr val="0070C0"/>
                </a:solidFill>
              </a:rPr>
              <a:t>　　　</a:t>
            </a:r>
            <a:r>
              <a:rPr lang="en-US" altLang="ja-JP" sz="2000" dirty="0">
                <a:solidFill>
                  <a:srgbClr val="0070C0"/>
                </a:solidFill>
              </a:rPr>
              <a:t>- </a:t>
            </a:r>
            <a:r>
              <a:rPr lang="ja-JP" altLang="en-US" sz="2000" dirty="0">
                <a:solidFill>
                  <a:srgbClr val="0070C0"/>
                </a:solidFill>
              </a:rPr>
              <a:t>技術シーズ概要</a:t>
            </a:r>
            <a:endParaRPr lang="en-US" altLang="ja-JP" sz="2000" dirty="0">
              <a:solidFill>
                <a:srgbClr val="0070C0"/>
              </a:solidFill>
            </a:endParaRPr>
          </a:p>
          <a:p>
            <a:pPr algn="l" eaLnBrk="1" hangingPunct="1">
              <a:spcBef>
                <a:spcPts val="0"/>
              </a:spcBef>
              <a:spcAft>
                <a:spcPts val="0"/>
              </a:spcAft>
            </a:pPr>
            <a:r>
              <a:rPr lang="ja-JP" altLang="en-US" sz="2000" dirty="0">
                <a:solidFill>
                  <a:srgbClr val="0070C0"/>
                </a:solidFill>
              </a:rPr>
              <a:t>　　　</a:t>
            </a:r>
            <a:r>
              <a:rPr lang="en-US" altLang="ja-JP" sz="2000" dirty="0">
                <a:solidFill>
                  <a:srgbClr val="0070C0"/>
                </a:solidFill>
              </a:rPr>
              <a:t>- </a:t>
            </a:r>
            <a:r>
              <a:rPr lang="ja-JP" altLang="en-US" sz="2000" dirty="0">
                <a:solidFill>
                  <a:srgbClr val="0070C0"/>
                </a:solidFill>
              </a:rPr>
              <a:t>課題終了時の達成目標および事業開発計画・研究開発計画</a:t>
            </a:r>
            <a:endParaRPr lang="en-US" altLang="ja-JP" sz="2000" dirty="0">
              <a:solidFill>
                <a:srgbClr val="0070C0"/>
              </a:solidFill>
            </a:endParaRPr>
          </a:p>
          <a:p>
            <a:pPr algn="l" eaLnBrk="1" hangingPunct="1">
              <a:spcBef>
                <a:spcPts val="0"/>
              </a:spcBef>
              <a:spcAft>
                <a:spcPts val="0"/>
              </a:spcAft>
            </a:pPr>
            <a:r>
              <a:rPr lang="ja-JP" altLang="en-US" sz="2000" dirty="0">
                <a:solidFill>
                  <a:srgbClr val="0070C0"/>
                </a:solidFill>
              </a:rPr>
              <a:t>　　　</a:t>
            </a:r>
            <a:r>
              <a:rPr lang="en-US" altLang="ja-JP" sz="2000" dirty="0">
                <a:solidFill>
                  <a:srgbClr val="0070C0"/>
                </a:solidFill>
              </a:rPr>
              <a:t>- </a:t>
            </a:r>
            <a:r>
              <a:rPr lang="ja-JP" altLang="en-US" sz="2000" dirty="0">
                <a:solidFill>
                  <a:srgbClr val="0070C0"/>
                </a:solidFill>
              </a:rPr>
              <a:t>事業化推進機関の概要（含む事業化機関および事業化推進者の実績・強み）</a:t>
            </a:r>
            <a:endParaRPr lang="en-US" altLang="ja-JP" sz="2000" dirty="0">
              <a:solidFill>
                <a:srgbClr val="0070C0"/>
              </a:solidFill>
            </a:endParaRPr>
          </a:p>
          <a:p>
            <a:pPr algn="l" eaLnBrk="1" hangingPunct="1">
              <a:spcBef>
                <a:spcPts val="0"/>
              </a:spcBef>
              <a:spcAft>
                <a:spcPts val="0"/>
              </a:spcAft>
            </a:pPr>
            <a:r>
              <a:rPr lang="en-US" altLang="ja-JP" sz="2000" dirty="0">
                <a:solidFill>
                  <a:srgbClr val="0070C0"/>
                </a:solidFill>
              </a:rPr>
              <a:t>       - </a:t>
            </a:r>
            <a:r>
              <a:rPr lang="ja-JP" altLang="en-US" sz="2000" dirty="0">
                <a:solidFill>
                  <a:srgbClr val="0070C0"/>
                </a:solidFill>
              </a:rPr>
              <a:t>大学等への資金循環に向けた取り組み</a:t>
            </a:r>
            <a:endParaRPr lang="en-US" altLang="ja-JP" sz="2000" dirty="0">
              <a:solidFill>
                <a:srgbClr val="0070C0"/>
              </a:solidFill>
            </a:endParaRPr>
          </a:p>
        </p:txBody>
      </p:sp>
    </p:spTree>
    <p:extLst>
      <p:ext uri="{BB962C8B-B14F-4D97-AF65-F5344CB8AC3E}">
        <p14:creationId xmlns:p14="http://schemas.microsoft.com/office/powerpoint/2010/main" val="3969884418"/>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645</Words>
  <Application>Microsoft Office PowerPoint</Application>
  <PresentationFormat>画面に合わせる (4:3)</PresentationFormat>
  <Paragraphs>69</Paragraphs>
  <Slides>4</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Meiryo UI</vt:lpstr>
      <vt:lpstr>Arial</vt:lpstr>
      <vt:lpstr>blank</vt:lpstr>
      <vt:lpstr>PowerPoint プレゼンテーション</vt:lpstr>
      <vt:lpstr>大学発新産業創出基金事業 2023年度ディープテック・スタートアップ国際展開プログラム （D-Global）） ヒアリング審査に係るプレゼンテーション資料</vt:lpstr>
      <vt:lpstr>申請課題名称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2023-03-24T11:20:13Z</dcterms:created>
  <dcterms:modified xsi:type="dcterms:W3CDTF">2023-11-29T02:58:26Z</dcterms:modified>
</cp:coreProperties>
</file>