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7"/>
  </p:notesMasterIdLst>
  <p:sldIdLst>
    <p:sldId id="2140247051" r:id="rId2"/>
    <p:sldId id="257" r:id="rId3"/>
    <p:sldId id="2140247052" r:id="rId4"/>
    <p:sldId id="2140247053" r:id="rId5"/>
    <p:sldId id="2140247054"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D966"/>
    <a:srgbClr val="F8CBAD"/>
    <a:srgbClr val="A6A6A6"/>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230" autoAdjust="0"/>
    <p:restoredTop sz="94660"/>
  </p:normalViewPr>
  <p:slideViewPr>
    <p:cSldViewPr snapToGrid="0">
      <p:cViewPr varScale="1">
        <p:scale>
          <a:sx n="94" d="100"/>
          <a:sy n="94" d="100"/>
        </p:scale>
        <p:origin x="1339"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FDF4AB22-1A02-421F-B9B8-59C9B00AF759}" type="datetimeFigureOut">
              <a:rPr kumimoji="1" lang="ja-JP" altLang="en-US" smtClean="0"/>
              <a:t>2023/12/5</a:t>
            </a:fld>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D0BD9F74-C2F5-4E36-9146-4FEBC3027AF2}" type="slidenum">
              <a:rPr kumimoji="1" lang="ja-JP" altLang="en-US" smtClean="0"/>
              <a:t>‹#›</a:t>
            </a:fld>
            <a:endParaRPr kumimoji="1" lang="ja-JP" altLang="en-US"/>
          </a:p>
        </p:txBody>
      </p:sp>
    </p:spTree>
    <p:extLst>
      <p:ext uri="{BB962C8B-B14F-4D97-AF65-F5344CB8AC3E}">
        <p14:creationId xmlns:p14="http://schemas.microsoft.com/office/powerpoint/2010/main" val="185379348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28778AA1-DE38-406D-B8F7-F32ECB4705AB}" type="datetimeFigureOut">
              <a:rPr kumimoji="1" lang="ja-JP" altLang="en-US" smtClean="0"/>
              <a:t>2023/12/5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095227-9675-413F-AC5A-FFBCAA475134}" type="slidenum">
              <a:rPr kumimoji="1" lang="ja-JP" altLang="en-US" smtClean="0"/>
              <a:t>‹#›</a:t>
            </a:fld>
            <a:endParaRPr kumimoji="1" lang="ja-JP" altLang="en-US"/>
          </a:p>
        </p:txBody>
      </p:sp>
    </p:spTree>
    <p:extLst>
      <p:ext uri="{BB962C8B-B14F-4D97-AF65-F5344CB8AC3E}">
        <p14:creationId xmlns:p14="http://schemas.microsoft.com/office/powerpoint/2010/main" val="174637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8778AA1-DE38-406D-B8F7-F32ECB4705AB}" type="datetimeFigureOut">
              <a:rPr kumimoji="1" lang="ja-JP" altLang="en-US" smtClean="0"/>
              <a:t>2023/12/5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095227-9675-413F-AC5A-FFBCAA475134}" type="slidenum">
              <a:rPr kumimoji="1" lang="ja-JP" altLang="en-US" smtClean="0"/>
              <a:t>‹#›</a:t>
            </a:fld>
            <a:endParaRPr kumimoji="1" lang="ja-JP" altLang="en-US"/>
          </a:p>
        </p:txBody>
      </p:sp>
    </p:spTree>
    <p:extLst>
      <p:ext uri="{BB962C8B-B14F-4D97-AF65-F5344CB8AC3E}">
        <p14:creationId xmlns:p14="http://schemas.microsoft.com/office/powerpoint/2010/main" val="1052787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8778AA1-DE38-406D-B8F7-F32ECB4705AB}" type="datetimeFigureOut">
              <a:rPr kumimoji="1" lang="ja-JP" altLang="en-US" smtClean="0"/>
              <a:t>2023/12/5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095227-9675-413F-AC5A-FFBCAA475134}" type="slidenum">
              <a:rPr kumimoji="1" lang="ja-JP" altLang="en-US" smtClean="0"/>
              <a:t>‹#›</a:t>
            </a:fld>
            <a:endParaRPr kumimoji="1" lang="ja-JP" altLang="en-US"/>
          </a:p>
        </p:txBody>
      </p:sp>
    </p:spTree>
    <p:extLst>
      <p:ext uri="{BB962C8B-B14F-4D97-AF65-F5344CB8AC3E}">
        <p14:creationId xmlns:p14="http://schemas.microsoft.com/office/powerpoint/2010/main" val="2394601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8778AA1-DE38-406D-B8F7-F32ECB4705AB}" type="datetimeFigureOut">
              <a:rPr kumimoji="1" lang="ja-JP" altLang="en-US" smtClean="0"/>
              <a:t>2023/12/5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095227-9675-413F-AC5A-FFBCAA475134}" type="slidenum">
              <a:rPr kumimoji="1" lang="ja-JP" altLang="en-US" smtClean="0"/>
              <a:t>‹#›</a:t>
            </a:fld>
            <a:endParaRPr kumimoji="1" lang="ja-JP" altLang="en-US"/>
          </a:p>
        </p:txBody>
      </p:sp>
    </p:spTree>
    <p:extLst>
      <p:ext uri="{BB962C8B-B14F-4D97-AF65-F5344CB8AC3E}">
        <p14:creationId xmlns:p14="http://schemas.microsoft.com/office/powerpoint/2010/main" val="4162394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28778AA1-DE38-406D-B8F7-F32ECB4705AB}" type="datetimeFigureOut">
              <a:rPr kumimoji="1" lang="ja-JP" altLang="en-US" smtClean="0"/>
              <a:t>2023/12/5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2095227-9675-413F-AC5A-FFBCAA475134}" type="slidenum">
              <a:rPr kumimoji="1" lang="ja-JP" altLang="en-US" smtClean="0"/>
              <a:t>‹#›</a:t>
            </a:fld>
            <a:endParaRPr kumimoji="1" lang="ja-JP" altLang="en-US"/>
          </a:p>
        </p:txBody>
      </p:sp>
    </p:spTree>
    <p:extLst>
      <p:ext uri="{BB962C8B-B14F-4D97-AF65-F5344CB8AC3E}">
        <p14:creationId xmlns:p14="http://schemas.microsoft.com/office/powerpoint/2010/main" val="2328333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28778AA1-DE38-406D-B8F7-F32ECB4705AB}" type="datetimeFigureOut">
              <a:rPr kumimoji="1" lang="ja-JP" altLang="en-US" smtClean="0"/>
              <a:t>2023/12/5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2095227-9675-413F-AC5A-FFBCAA475134}" type="slidenum">
              <a:rPr kumimoji="1" lang="ja-JP" altLang="en-US" smtClean="0"/>
              <a:t>‹#›</a:t>
            </a:fld>
            <a:endParaRPr kumimoji="1" lang="ja-JP" altLang="en-US"/>
          </a:p>
        </p:txBody>
      </p:sp>
    </p:spTree>
    <p:extLst>
      <p:ext uri="{BB962C8B-B14F-4D97-AF65-F5344CB8AC3E}">
        <p14:creationId xmlns:p14="http://schemas.microsoft.com/office/powerpoint/2010/main" val="979583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28778AA1-DE38-406D-B8F7-F32ECB4705AB}" type="datetimeFigureOut">
              <a:rPr kumimoji="1" lang="ja-JP" altLang="en-US" smtClean="0"/>
              <a:t>2023/12/5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2095227-9675-413F-AC5A-FFBCAA475134}" type="slidenum">
              <a:rPr kumimoji="1" lang="ja-JP" altLang="en-US" smtClean="0"/>
              <a:t>‹#›</a:t>
            </a:fld>
            <a:endParaRPr kumimoji="1" lang="ja-JP" altLang="en-US"/>
          </a:p>
        </p:txBody>
      </p:sp>
    </p:spTree>
    <p:extLst>
      <p:ext uri="{BB962C8B-B14F-4D97-AF65-F5344CB8AC3E}">
        <p14:creationId xmlns:p14="http://schemas.microsoft.com/office/powerpoint/2010/main" val="1590678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28778AA1-DE38-406D-B8F7-F32ECB4705AB}" type="datetimeFigureOut">
              <a:rPr kumimoji="1" lang="ja-JP" altLang="en-US" smtClean="0"/>
              <a:t>2023/12/5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2095227-9675-413F-AC5A-FFBCAA475134}" type="slidenum">
              <a:rPr kumimoji="1" lang="ja-JP" altLang="en-US" smtClean="0"/>
              <a:t>‹#›</a:t>
            </a:fld>
            <a:endParaRPr kumimoji="1" lang="ja-JP" altLang="en-US"/>
          </a:p>
        </p:txBody>
      </p:sp>
    </p:spTree>
    <p:extLst>
      <p:ext uri="{BB962C8B-B14F-4D97-AF65-F5344CB8AC3E}">
        <p14:creationId xmlns:p14="http://schemas.microsoft.com/office/powerpoint/2010/main" val="3622050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778AA1-DE38-406D-B8F7-F32ECB4705AB}" type="datetimeFigureOut">
              <a:rPr kumimoji="1" lang="ja-JP" altLang="en-US" smtClean="0"/>
              <a:t>2023/12/5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D2095227-9675-413F-AC5A-FFBCAA475134}" type="slidenum">
              <a:rPr kumimoji="1" lang="ja-JP" altLang="en-US" smtClean="0"/>
              <a:t>‹#›</a:t>
            </a:fld>
            <a:endParaRPr kumimoji="1" lang="ja-JP" altLang="en-US"/>
          </a:p>
        </p:txBody>
      </p:sp>
    </p:spTree>
    <p:extLst>
      <p:ext uri="{BB962C8B-B14F-4D97-AF65-F5344CB8AC3E}">
        <p14:creationId xmlns:p14="http://schemas.microsoft.com/office/powerpoint/2010/main" val="3124198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8778AA1-DE38-406D-B8F7-F32ECB4705AB}" type="datetimeFigureOut">
              <a:rPr kumimoji="1" lang="ja-JP" altLang="en-US" smtClean="0"/>
              <a:t>2023/12/5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2095227-9675-413F-AC5A-FFBCAA475134}" type="slidenum">
              <a:rPr kumimoji="1" lang="ja-JP" altLang="en-US" smtClean="0"/>
              <a:t>‹#›</a:t>
            </a:fld>
            <a:endParaRPr kumimoji="1" lang="ja-JP" altLang="en-US"/>
          </a:p>
        </p:txBody>
      </p:sp>
    </p:spTree>
    <p:extLst>
      <p:ext uri="{BB962C8B-B14F-4D97-AF65-F5344CB8AC3E}">
        <p14:creationId xmlns:p14="http://schemas.microsoft.com/office/powerpoint/2010/main" val="8736717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28778AA1-DE38-406D-B8F7-F32ECB4705AB}" type="datetimeFigureOut">
              <a:rPr kumimoji="1" lang="ja-JP" altLang="en-US" smtClean="0"/>
              <a:t>2023/12/5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2095227-9675-413F-AC5A-FFBCAA475134}" type="slidenum">
              <a:rPr kumimoji="1" lang="ja-JP" altLang="en-US" smtClean="0"/>
              <a:t>‹#›</a:t>
            </a:fld>
            <a:endParaRPr kumimoji="1" lang="ja-JP" altLang="en-US"/>
          </a:p>
        </p:txBody>
      </p:sp>
    </p:spTree>
    <p:extLst>
      <p:ext uri="{BB962C8B-B14F-4D97-AF65-F5344CB8AC3E}">
        <p14:creationId xmlns:p14="http://schemas.microsoft.com/office/powerpoint/2010/main" val="2141475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778AA1-DE38-406D-B8F7-F32ECB4705AB}" type="datetimeFigureOut">
              <a:rPr kumimoji="1" lang="ja-JP" altLang="en-US" smtClean="0"/>
              <a:t>2023/12/5</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095227-9675-413F-AC5A-FFBCAA475134}" type="slidenum">
              <a:rPr kumimoji="1" lang="ja-JP" altLang="en-US" smtClean="0"/>
              <a:t>‹#›</a:t>
            </a:fld>
            <a:endParaRPr kumimoji="1" lang="ja-JP" altLang="en-US"/>
          </a:p>
        </p:txBody>
      </p:sp>
    </p:spTree>
    <p:extLst>
      <p:ext uri="{BB962C8B-B14F-4D97-AF65-F5344CB8AC3E}">
        <p14:creationId xmlns:p14="http://schemas.microsoft.com/office/powerpoint/2010/main" val="25092531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テキスト ボックス 51">
            <a:extLst>
              <a:ext uri="{FF2B5EF4-FFF2-40B4-BE49-F238E27FC236}">
                <a16:creationId xmlns:a16="http://schemas.microsoft.com/office/drawing/2014/main" id="{F495B288-E467-4E53-BD25-F7F40D27BEE2}"/>
              </a:ext>
            </a:extLst>
          </p:cNvPr>
          <p:cNvSpPr txBox="1"/>
          <p:nvPr/>
        </p:nvSpPr>
        <p:spPr>
          <a:xfrm>
            <a:off x="8188289" y="41078"/>
            <a:ext cx="955711" cy="276999"/>
          </a:xfrm>
          <a:prstGeom prst="rect">
            <a:avLst/>
          </a:prstGeom>
          <a:noFill/>
        </p:spPr>
        <p:txBody>
          <a:bodyPr wrap="none" rtlCol="0">
            <a:spAutoFit/>
          </a:bodyPr>
          <a:lstStyle/>
          <a:p>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様式</a:t>
            </a:r>
            <a:r>
              <a:rPr lang="en-US" altLang="ja-JP" sz="1200" dirty="0">
                <a:latin typeface="Meiryo UI" panose="020B0604030504040204" pitchFamily="50" charset="-128"/>
                <a:ea typeface="Meiryo UI" panose="020B0604030504040204" pitchFamily="50" charset="-128"/>
              </a:rPr>
              <a:t>2-b 】</a:t>
            </a:r>
          </a:p>
        </p:txBody>
      </p:sp>
      <p:sp>
        <p:nvSpPr>
          <p:cNvPr id="44" name="テキスト ボックス 43">
            <a:extLst>
              <a:ext uri="{FF2B5EF4-FFF2-40B4-BE49-F238E27FC236}">
                <a16:creationId xmlns:a16="http://schemas.microsoft.com/office/drawing/2014/main" id="{75D5F2BB-E1FA-42F9-AAE0-2080A004635C}"/>
              </a:ext>
            </a:extLst>
          </p:cNvPr>
          <p:cNvSpPr txBox="1"/>
          <p:nvPr/>
        </p:nvSpPr>
        <p:spPr>
          <a:xfrm>
            <a:off x="0" y="-2878"/>
            <a:ext cx="5480988"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共創の場形成支援プログラム　拠点・プロジェクトの構成図 </a:t>
            </a:r>
            <a:r>
              <a:rPr lang="en-US" altLang="ja-JP" sz="1200" dirty="0">
                <a:latin typeface="Meiryo UI" panose="020B0604030504040204" pitchFamily="50" charset="-128"/>
                <a:ea typeface="Meiryo UI" panose="020B0604030504040204" pitchFamily="50" charset="-128"/>
              </a:rPr>
              <a:t>【20</a:t>
            </a:r>
            <a:r>
              <a:rPr lang="ja-JP" altLang="en-US" sz="1200" dirty="0">
                <a:latin typeface="Meiryo UI" panose="020B0604030504040204" pitchFamily="50" charset="-128"/>
                <a:ea typeface="Meiryo UI" panose="020B0604030504040204" pitchFamily="50" charset="-128"/>
              </a:rPr>
              <a:t>○○年○月○日作成</a:t>
            </a:r>
            <a:r>
              <a:rPr lang="en-US" altLang="ja-JP" sz="1200" dirty="0">
                <a:latin typeface="Meiryo UI" panose="020B0604030504040204" pitchFamily="50" charset="-128"/>
                <a:ea typeface="Meiryo UI" panose="020B0604030504040204" pitchFamily="50" charset="-128"/>
              </a:rPr>
              <a:t>】</a:t>
            </a:r>
            <a:endParaRPr lang="ja-JP" altLang="en-US" sz="1200" dirty="0">
              <a:latin typeface="Meiryo UI" panose="020B0604030504040204" pitchFamily="50" charset="-128"/>
              <a:ea typeface="Meiryo UI" panose="020B0604030504040204" pitchFamily="50" charset="-128"/>
            </a:endParaRPr>
          </a:p>
        </p:txBody>
      </p:sp>
      <p:sp>
        <p:nvSpPr>
          <p:cNvPr id="86" name="四角形: 角を丸くする 85">
            <a:extLst>
              <a:ext uri="{FF2B5EF4-FFF2-40B4-BE49-F238E27FC236}">
                <a16:creationId xmlns:a16="http://schemas.microsoft.com/office/drawing/2014/main" id="{DE6990EA-1527-4D43-9CC2-9D57BD03D198}"/>
              </a:ext>
            </a:extLst>
          </p:cNvPr>
          <p:cNvSpPr/>
          <p:nvPr/>
        </p:nvSpPr>
        <p:spPr>
          <a:xfrm>
            <a:off x="1634839" y="682899"/>
            <a:ext cx="6145504" cy="985445"/>
          </a:xfrm>
          <a:prstGeom prst="roundRect">
            <a:avLst/>
          </a:prstGeom>
          <a:solidFill>
            <a:srgbClr val="9BBB59">
              <a:lumMod val="40000"/>
              <a:lumOff val="60000"/>
              <a:alpha val="52000"/>
            </a:srgbClr>
          </a:solidFill>
          <a:ln w="25400" cap="flat" cmpd="sng" algn="ctr">
            <a:noFill/>
            <a:prstDash val="solid"/>
          </a:ln>
          <a:effectLst/>
        </p:spPr>
        <p:txBody>
          <a:bodyPr rtlCol="0" anchor="t" anchorCtr="0"/>
          <a:lstStyle/>
          <a:p>
            <a:pPr eaLnBrk="0" fontAlgn="base" hangingPunct="0">
              <a:spcBef>
                <a:spcPct val="0"/>
              </a:spcBef>
              <a:spcAft>
                <a:spcPct val="0"/>
              </a:spcAft>
              <a:defRPr/>
            </a:pPr>
            <a:r>
              <a:rPr kumimoji="0" lang="ja-JP" altLang="en-US" b="1" kern="0" dirty="0">
                <a:solidFill>
                  <a:prstClr val="black"/>
                </a:solidFill>
                <a:latin typeface="Meiryo UI" panose="020B0604030504040204" pitchFamily="50" charset="-128"/>
                <a:ea typeface="Meiryo UI" panose="020B0604030504040204" pitchFamily="50" charset="-128"/>
              </a:rPr>
              <a:t>■</a:t>
            </a:r>
            <a:r>
              <a:rPr kumimoji="0" lang="en-US" altLang="ja-JP" b="1" kern="0" dirty="0">
                <a:solidFill>
                  <a:prstClr val="black"/>
                </a:solidFill>
                <a:latin typeface="Meiryo UI" panose="020B0604030504040204" pitchFamily="50" charset="-128"/>
                <a:ea typeface="Meiryo UI" panose="020B0604030504040204" pitchFamily="50" charset="-128"/>
              </a:rPr>
              <a:t>SDGs</a:t>
            </a:r>
          </a:p>
        </p:txBody>
      </p:sp>
      <p:cxnSp>
        <p:nvCxnSpPr>
          <p:cNvPr id="87" name="コネクタ: カギ線 86">
            <a:extLst>
              <a:ext uri="{FF2B5EF4-FFF2-40B4-BE49-F238E27FC236}">
                <a16:creationId xmlns:a16="http://schemas.microsoft.com/office/drawing/2014/main" id="{156ACC1C-CC59-4EC2-A99F-DD11EEFAA7F8}"/>
              </a:ext>
            </a:extLst>
          </p:cNvPr>
          <p:cNvCxnSpPr>
            <a:cxnSpLocks/>
            <a:stCxn id="103" idx="3"/>
            <a:endCxn id="112" idx="1"/>
          </p:cNvCxnSpPr>
          <p:nvPr/>
        </p:nvCxnSpPr>
        <p:spPr>
          <a:xfrm flipV="1">
            <a:off x="7348116" y="2047937"/>
            <a:ext cx="392642" cy="1749"/>
          </a:xfrm>
          <a:prstGeom prst="bentConnector3">
            <a:avLst>
              <a:gd name="adj1" fmla="val 50000"/>
            </a:avLst>
          </a:prstGeom>
          <a:noFill/>
          <a:ln w="38100" cap="flat" cmpd="sng" algn="ctr">
            <a:solidFill>
              <a:srgbClr val="4F81BD">
                <a:shade val="95000"/>
                <a:satMod val="105000"/>
              </a:srgbClr>
            </a:solidFill>
            <a:prstDash val="sysDash"/>
          </a:ln>
          <a:effectLst/>
        </p:spPr>
      </p:cxnSp>
      <p:cxnSp>
        <p:nvCxnSpPr>
          <p:cNvPr id="88" name="コネクタ: カギ線 87">
            <a:extLst>
              <a:ext uri="{FF2B5EF4-FFF2-40B4-BE49-F238E27FC236}">
                <a16:creationId xmlns:a16="http://schemas.microsoft.com/office/drawing/2014/main" id="{6B3A3ADB-3ECA-4618-9FAF-52A3FD656A77}"/>
              </a:ext>
            </a:extLst>
          </p:cNvPr>
          <p:cNvCxnSpPr>
            <a:cxnSpLocks/>
            <a:stCxn id="103" idx="1"/>
            <a:endCxn id="113" idx="3"/>
          </p:cNvCxnSpPr>
          <p:nvPr/>
        </p:nvCxnSpPr>
        <p:spPr>
          <a:xfrm rot="10800000">
            <a:off x="1519138" y="2046422"/>
            <a:ext cx="306050" cy="3262"/>
          </a:xfrm>
          <a:prstGeom prst="bentConnector3">
            <a:avLst>
              <a:gd name="adj1" fmla="val 50000"/>
            </a:avLst>
          </a:prstGeom>
          <a:noFill/>
          <a:ln w="38100" cap="flat" cmpd="sng" algn="ctr">
            <a:solidFill>
              <a:srgbClr val="4F81BD">
                <a:shade val="95000"/>
                <a:satMod val="105000"/>
              </a:srgbClr>
            </a:solidFill>
            <a:prstDash val="sysDash"/>
          </a:ln>
          <a:effectLst/>
        </p:spPr>
      </p:cxnSp>
      <p:cxnSp>
        <p:nvCxnSpPr>
          <p:cNvPr id="89" name="コネクタ: カギ線 47">
            <a:extLst>
              <a:ext uri="{FF2B5EF4-FFF2-40B4-BE49-F238E27FC236}">
                <a16:creationId xmlns:a16="http://schemas.microsoft.com/office/drawing/2014/main" id="{478C8619-EBC5-40B7-BA5C-18063226704E}"/>
              </a:ext>
            </a:extLst>
          </p:cNvPr>
          <p:cNvCxnSpPr>
            <a:cxnSpLocks/>
            <a:stCxn id="103" idx="0"/>
          </p:cNvCxnSpPr>
          <p:nvPr/>
        </p:nvCxnSpPr>
        <p:spPr>
          <a:xfrm flipH="1" flipV="1">
            <a:off x="4579154" y="904205"/>
            <a:ext cx="7498" cy="907828"/>
          </a:xfrm>
          <a:prstGeom prst="straightConnector1">
            <a:avLst/>
          </a:prstGeom>
          <a:noFill/>
          <a:ln w="38100" cap="flat" cmpd="sng" algn="ctr">
            <a:solidFill>
              <a:srgbClr val="4F81BD">
                <a:shade val="95000"/>
                <a:satMod val="105000"/>
              </a:srgbClr>
            </a:solidFill>
            <a:prstDash val="solid"/>
          </a:ln>
          <a:effectLst/>
        </p:spPr>
      </p:cxnSp>
      <p:cxnSp>
        <p:nvCxnSpPr>
          <p:cNvPr id="90" name="コネクタ: カギ線 89">
            <a:extLst>
              <a:ext uri="{FF2B5EF4-FFF2-40B4-BE49-F238E27FC236}">
                <a16:creationId xmlns:a16="http://schemas.microsoft.com/office/drawing/2014/main" id="{EEAF286C-E1EA-4C7C-A456-F5C199C52578}"/>
              </a:ext>
            </a:extLst>
          </p:cNvPr>
          <p:cNvCxnSpPr>
            <a:cxnSpLocks/>
          </p:cNvCxnSpPr>
          <p:nvPr/>
        </p:nvCxnSpPr>
        <p:spPr>
          <a:xfrm flipV="1">
            <a:off x="4580690" y="1117452"/>
            <a:ext cx="1243012" cy="144000"/>
          </a:xfrm>
          <a:prstGeom prst="bentConnector2">
            <a:avLst/>
          </a:prstGeom>
          <a:noFill/>
          <a:ln w="38100" cap="flat" cmpd="sng" algn="ctr">
            <a:solidFill>
              <a:srgbClr val="4F81BD">
                <a:shade val="95000"/>
                <a:satMod val="105000"/>
              </a:srgbClr>
            </a:solidFill>
            <a:prstDash val="solid"/>
          </a:ln>
          <a:effectLst/>
        </p:spPr>
      </p:cxnSp>
      <p:cxnSp>
        <p:nvCxnSpPr>
          <p:cNvPr id="91" name="コネクタ: カギ線 90">
            <a:extLst>
              <a:ext uri="{FF2B5EF4-FFF2-40B4-BE49-F238E27FC236}">
                <a16:creationId xmlns:a16="http://schemas.microsoft.com/office/drawing/2014/main" id="{C1DC56DB-AED6-46C4-86D6-9AA7C9D7F0B4}"/>
              </a:ext>
            </a:extLst>
          </p:cNvPr>
          <p:cNvCxnSpPr>
            <a:cxnSpLocks/>
            <a:stCxn id="103" idx="2"/>
            <a:endCxn id="104" idx="0"/>
          </p:cNvCxnSpPr>
          <p:nvPr/>
        </p:nvCxnSpPr>
        <p:spPr>
          <a:xfrm rot="5400000">
            <a:off x="3246433" y="1613333"/>
            <a:ext cx="666217" cy="2014224"/>
          </a:xfrm>
          <a:prstGeom prst="bentConnector3">
            <a:avLst>
              <a:gd name="adj1" fmla="val 50000"/>
            </a:avLst>
          </a:prstGeom>
          <a:noFill/>
          <a:ln w="38100" cap="flat" cmpd="sng" algn="ctr">
            <a:solidFill>
              <a:srgbClr val="4F81BD">
                <a:shade val="95000"/>
                <a:satMod val="105000"/>
              </a:srgbClr>
            </a:solidFill>
            <a:prstDash val="solid"/>
          </a:ln>
          <a:effectLst/>
        </p:spPr>
      </p:cxnSp>
      <p:cxnSp>
        <p:nvCxnSpPr>
          <p:cNvPr id="92" name="コネクタ: カギ線 91">
            <a:extLst>
              <a:ext uri="{FF2B5EF4-FFF2-40B4-BE49-F238E27FC236}">
                <a16:creationId xmlns:a16="http://schemas.microsoft.com/office/drawing/2014/main" id="{FD27FD2B-0DDB-4EF8-BA65-31DBCEBA3552}"/>
              </a:ext>
            </a:extLst>
          </p:cNvPr>
          <p:cNvCxnSpPr>
            <a:cxnSpLocks/>
            <a:stCxn id="103" idx="2"/>
            <a:endCxn id="105" idx="0"/>
          </p:cNvCxnSpPr>
          <p:nvPr/>
        </p:nvCxnSpPr>
        <p:spPr>
          <a:xfrm rot="16200000" flipH="1">
            <a:off x="4255858" y="2618132"/>
            <a:ext cx="666217" cy="4626"/>
          </a:xfrm>
          <a:prstGeom prst="bentConnector3">
            <a:avLst>
              <a:gd name="adj1" fmla="val 50000"/>
            </a:avLst>
          </a:prstGeom>
          <a:noFill/>
          <a:ln w="38100" cap="flat" cmpd="sng" algn="ctr">
            <a:solidFill>
              <a:srgbClr val="4F81BD">
                <a:shade val="95000"/>
                <a:satMod val="105000"/>
              </a:srgbClr>
            </a:solidFill>
            <a:prstDash val="solid"/>
          </a:ln>
          <a:effectLst/>
        </p:spPr>
      </p:cxnSp>
      <p:cxnSp>
        <p:nvCxnSpPr>
          <p:cNvPr id="93" name="コネクタ: カギ線 92">
            <a:extLst>
              <a:ext uri="{FF2B5EF4-FFF2-40B4-BE49-F238E27FC236}">
                <a16:creationId xmlns:a16="http://schemas.microsoft.com/office/drawing/2014/main" id="{E993635E-390A-4A53-89D0-29ADE97887D4}"/>
              </a:ext>
            </a:extLst>
          </p:cNvPr>
          <p:cNvCxnSpPr>
            <a:cxnSpLocks/>
            <a:stCxn id="103" idx="2"/>
            <a:endCxn id="106" idx="0"/>
          </p:cNvCxnSpPr>
          <p:nvPr/>
        </p:nvCxnSpPr>
        <p:spPr>
          <a:xfrm rot="16200000" flipH="1">
            <a:off x="5265057" y="1608932"/>
            <a:ext cx="666218" cy="2023028"/>
          </a:xfrm>
          <a:prstGeom prst="bentConnector3">
            <a:avLst>
              <a:gd name="adj1" fmla="val 50000"/>
            </a:avLst>
          </a:prstGeom>
          <a:noFill/>
          <a:ln w="38100" cap="flat" cmpd="sng" algn="ctr">
            <a:solidFill>
              <a:srgbClr val="4F81BD">
                <a:shade val="95000"/>
                <a:satMod val="105000"/>
              </a:srgbClr>
            </a:solidFill>
            <a:prstDash val="solid"/>
          </a:ln>
          <a:effectLst/>
        </p:spPr>
      </p:cxnSp>
      <p:cxnSp>
        <p:nvCxnSpPr>
          <p:cNvPr id="94" name="直線コネクタ 93">
            <a:extLst>
              <a:ext uri="{FF2B5EF4-FFF2-40B4-BE49-F238E27FC236}">
                <a16:creationId xmlns:a16="http://schemas.microsoft.com/office/drawing/2014/main" id="{6A6C21D4-E1AC-4B63-B3C9-3F20DC992D6F}"/>
              </a:ext>
            </a:extLst>
          </p:cNvPr>
          <p:cNvCxnSpPr>
            <a:cxnSpLocks/>
            <a:stCxn id="104" idx="2"/>
            <a:endCxn id="107" idx="0"/>
          </p:cNvCxnSpPr>
          <p:nvPr/>
        </p:nvCxnSpPr>
        <p:spPr>
          <a:xfrm flipH="1">
            <a:off x="1211846" y="3853554"/>
            <a:ext cx="1360582" cy="624746"/>
          </a:xfrm>
          <a:prstGeom prst="line">
            <a:avLst/>
          </a:prstGeom>
          <a:noFill/>
          <a:ln w="38100" cap="flat" cmpd="sng" algn="ctr">
            <a:solidFill>
              <a:srgbClr val="4F81BD">
                <a:shade val="95000"/>
                <a:satMod val="105000"/>
              </a:srgbClr>
            </a:solidFill>
            <a:prstDash val="solid"/>
          </a:ln>
          <a:effectLst/>
        </p:spPr>
      </p:cxnSp>
      <p:cxnSp>
        <p:nvCxnSpPr>
          <p:cNvPr id="95" name="直線コネクタ 94">
            <a:extLst>
              <a:ext uri="{FF2B5EF4-FFF2-40B4-BE49-F238E27FC236}">
                <a16:creationId xmlns:a16="http://schemas.microsoft.com/office/drawing/2014/main" id="{F093C455-8146-45BE-91DA-5EB8CD54F057}"/>
              </a:ext>
            </a:extLst>
          </p:cNvPr>
          <p:cNvCxnSpPr>
            <a:cxnSpLocks/>
            <a:stCxn id="105" idx="2"/>
            <a:endCxn id="109" idx="0"/>
          </p:cNvCxnSpPr>
          <p:nvPr/>
        </p:nvCxnSpPr>
        <p:spPr>
          <a:xfrm>
            <a:off x="4591279" y="3853554"/>
            <a:ext cx="815455" cy="624746"/>
          </a:xfrm>
          <a:prstGeom prst="line">
            <a:avLst/>
          </a:prstGeom>
          <a:noFill/>
          <a:ln w="38100" cap="flat" cmpd="sng" algn="ctr">
            <a:solidFill>
              <a:srgbClr val="4F81BD">
                <a:shade val="95000"/>
                <a:satMod val="105000"/>
              </a:srgbClr>
            </a:solidFill>
            <a:prstDash val="solid"/>
          </a:ln>
          <a:effectLst/>
        </p:spPr>
      </p:cxnSp>
      <p:cxnSp>
        <p:nvCxnSpPr>
          <p:cNvPr id="96" name="直線コネクタ 95">
            <a:extLst>
              <a:ext uri="{FF2B5EF4-FFF2-40B4-BE49-F238E27FC236}">
                <a16:creationId xmlns:a16="http://schemas.microsoft.com/office/drawing/2014/main" id="{371ABD1A-E598-4489-84C9-B56396EDEBF6}"/>
              </a:ext>
            </a:extLst>
          </p:cNvPr>
          <p:cNvCxnSpPr>
            <a:cxnSpLocks/>
            <a:stCxn id="106" idx="2"/>
            <a:endCxn id="109" idx="0"/>
          </p:cNvCxnSpPr>
          <p:nvPr/>
        </p:nvCxnSpPr>
        <p:spPr>
          <a:xfrm flipH="1">
            <a:off x="5406734" y="3853556"/>
            <a:ext cx="1202947" cy="624745"/>
          </a:xfrm>
          <a:prstGeom prst="line">
            <a:avLst/>
          </a:prstGeom>
          <a:noFill/>
          <a:ln w="38100" cap="flat" cmpd="sng" algn="ctr">
            <a:solidFill>
              <a:srgbClr val="4F81BD">
                <a:shade val="95000"/>
                <a:satMod val="105000"/>
              </a:srgbClr>
            </a:solidFill>
            <a:prstDash val="solid"/>
          </a:ln>
          <a:effectLst/>
        </p:spPr>
      </p:cxnSp>
      <p:cxnSp>
        <p:nvCxnSpPr>
          <p:cNvPr id="97" name="直線コネクタ 96">
            <a:extLst>
              <a:ext uri="{FF2B5EF4-FFF2-40B4-BE49-F238E27FC236}">
                <a16:creationId xmlns:a16="http://schemas.microsoft.com/office/drawing/2014/main" id="{908CAF9C-9074-4D79-991F-2BA25B34D776}"/>
              </a:ext>
            </a:extLst>
          </p:cNvPr>
          <p:cNvCxnSpPr>
            <a:cxnSpLocks/>
            <a:stCxn id="105" idx="2"/>
            <a:endCxn id="107" idx="0"/>
          </p:cNvCxnSpPr>
          <p:nvPr/>
        </p:nvCxnSpPr>
        <p:spPr>
          <a:xfrm flipH="1">
            <a:off x="1211846" y="3853554"/>
            <a:ext cx="3379432" cy="624746"/>
          </a:xfrm>
          <a:prstGeom prst="line">
            <a:avLst/>
          </a:prstGeom>
          <a:noFill/>
          <a:ln w="38100" cap="flat" cmpd="sng" algn="ctr">
            <a:solidFill>
              <a:srgbClr val="4F81BD">
                <a:shade val="95000"/>
                <a:satMod val="105000"/>
              </a:srgbClr>
            </a:solidFill>
            <a:prstDash val="solid"/>
          </a:ln>
          <a:effectLst/>
        </p:spPr>
      </p:cxnSp>
      <p:cxnSp>
        <p:nvCxnSpPr>
          <p:cNvPr id="98" name="直線コネクタ 97">
            <a:extLst>
              <a:ext uri="{FF2B5EF4-FFF2-40B4-BE49-F238E27FC236}">
                <a16:creationId xmlns:a16="http://schemas.microsoft.com/office/drawing/2014/main" id="{7C70752D-FC44-4B4C-97DC-01C0D6076D92}"/>
              </a:ext>
            </a:extLst>
          </p:cNvPr>
          <p:cNvCxnSpPr>
            <a:cxnSpLocks/>
            <a:stCxn id="104" idx="2"/>
            <a:endCxn id="108" idx="0"/>
          </p:cNvCxnSpPr>
          <p:nvPr/>
        </p:nvCxnSpPr>
        <p:spPr>
          <a:xfrm>
            <a:off x="2572429" y="3853554"/>
            <a:ext cx="728223" cy="622744"/>
          </a:xfrm>
          <a:prstGeom prst="line">
            <a:avLst/>
          </a:prstGeom>
          <a:noFill/>
          <a:ln w="38100" cap="flat" cmpd="sng" algn="ctr">
            <a:solidFill>
              <a:srgbClr val="4F81BD">
                <a:shade val="95000"/>
                <a:satMod val="105000"/>
              </a:srgbClr>
            </a:solidFill>
            <a:prstDash val="solid"/>
          </a:ln>
          <a:effectLst/>
        </p:spPr>
      </p:cxnSp>
      <p:cxnSp>
        <p:nvCxnSpPr>
          <p:cNvPr id="99" name="直線コネクタ 98">
            <a:extLst>
              <a:ext uri="{FF2B5EF4-FFF2-40B4-BE49-F238E27FC236}">
                <a16:creationId xmlns:a16="http://schemas.microsoft.com/office/drawing/2014/main" id="{BDF37575-0309-4981-AA66-187E4B8AF4CE}"/>
              </a:ext>
            </a:extLst>
          </p:cNvPr>
          <p:cNvCxnSpPr>
            <a:cxnSpLocks/>
            <a:stCxn id="106" idx="2"/>
            <a:endCxn id="108" idx="0"/>
          </p:cNvCxnSpPr>
          <p:nvPr/>
        </p:nvCxnSpPr>
        <p:spPr>
          <a:xfrm flipH="1">
            <a:off x="3300652" y="3853556"/>
            <a:ext cx="3309029" cy="622743"/>
          </a:xfrm>
          <a:prstGeom prst="line">
            <a:avLst/>
          </a:prstGeom>
          <a:noFill/>
          <a:ln w="38100" cap="flat" cmpd="sng" algn="ctr">
            <a:solidFill>
              <a:srgbClr val="4F81BD">
                <a:shade val="95000"/>
                <a:satMod val="105000"/>
              </a:srgbClr>
            </a:solidFill>
            <a:prstDash val="solid"/>
          </a:ln>
          <a:effectLst/>
        </p:spPr>
      </p:cxnSp>
      <p:cxnSp>
        <p:nvCxnSpPr>
          <p:cNvPr id="100" name="直線コネクタ 99">
            <a:extLst>
              <a:ext uri="{FF2B5EF4-FFF2-40B4-BE49-F238E27FC236}">
                <a16:creationId xmlns:a16="http://schemas.microsoft.com/office/drawing/2014/main" id="{A0535DCE-2AEA-443A-B3B6-EE4C411E9D1F}"/>
              </a:ext>
            </a:extLst>
          </p:cNvPr>
          <p:cNvCxnSpPr>
            <a:cxnSpLocks/>
            <a:stCxn id="106" idx="2"/>
            <a:endCxn id="110" idx="0"/>
          </p:cNvCxnSpPr>
          <p:nvPr/>
        </p:nvCxnSpPr>
        <p:spPr>
          <a:xfrm>
            <a:off x="6609680" y="3853556"/>
            <a:ext cx="965274" cy="622743"/>
          </a:xfrm>
          <a:prstGeom prst="line">
            <a:avLst/>
          </a:prstGeom>
          <a:noFill/>
          <a:ln w="38100" cap="flat" cmpd="sng" algn="ctr">
            <a:solidFill>
              <a:srgbClr val="4F81BD">
                <a:shade val="95000"/>
                <a:satMod val="105000"/>
              </a:srgbClr>
            </a:solidFill>
            <a:prstDash val="solid"/>
          </a:ln>
          <a:effectLst/>
        </p:spPr>
      </p:cxnSp>
      <p:sp>
        <p:nvSpPr>
          <p:cNvPr id="101" name="四角形: 角を丸くする 100">
            <a:extLst>
              <a:ext uri="{FF2B5EF4-FFF2-40B4-BE49-F238E27FC236}">
                <a16:creationId xmlns:a16="http://schemas.microsoft.com/office/drawing/2014/main" id="{C44BC5BA-A8BB-4D08-BB6E-17C0BAC20770}"/>
              </a:ext>
            </a:extLst>
          </p:cNvPr>
          <p:cNvSpPr/>
          <p:nvPr/>
        </p:nvSpPr>
        <p:spPr>
          <a:xfrm>
            <a:off x="1524244" y="2548286"/>
            <a:ext cx="6585663" cy="1415058"/>
          </a:xfrm>
          <a:prstGeom prst="roundRect">
            <a:avLst>
              <a:gd name="adj" fmla="val 11057"/>
            </a:avLst>
          </a:prstGeom>
          <a:solidFill>
            <a:srgbClr val="F79646">
              <a:lumMod val="20000"/>
              <a:lumOff val="80000"/>
              <a:alpha val="67843"/>
            </a:srgbClr>
          </a:solidFill>
          <a:ln w="25400" cap="flat" cmpd="sng" algn="ctr">
            <a:noFill/>
            <a:prstDash val="solid"/>
          </a:ln>
          <a:effectLst/>
        </p:spPr>
        <p:txBody>
          <a:bodyPr rtlCol="0" anchor="t" anchorCtr="0"/>
          <a:lstStyle/>
          <a:p>
            <a:pPr eaLnBrk="0" fontAlgn="base" hangingPunct="0">
              <a:spcBef>
                <a:spcPct val="0"/>
              </a:spcBef>
              <a:spcAft>
                <a:spcPct val="0"/>
              </a:spcAft>
              <a:defRPr/>
            </a:pPr>
            <a:r>
              <a:rPr kumimoji="0" lang="ja-JP" altLang="en-US" b="1" kern="0" dirty="0">
                <a:solidFill>
                  <a:prstClr val="black"/>
                </a:solidFill>
                <a:latin typeface="Meiryo UI" panose="020B0604030504040204" pitchFamily="50" charset="-128"/>
                <a:ea typeface="Meiryo UI" panose="020B0604030504040204" pitchFamily="50" charset="-128"/>
              </a:rPr>
              <a:t>■ターゲット</a:t>
            </a:r>
          </a:p>
        </p:txBody>
      </p:sp>
      <p:sp>
        <p:nvSpPr>
          <p:cNvPr id="102" name="四角形: 角を丸くする 101">
            <a:extLst>
              <a:ext uri="{FF2B5EF4-FFF2-40B4-BE49-F238E27FC236}">
                <a16:creationId xmlns:a16="http://schemas.microsoft.com/office/drawing/2014/main" id="{75EE4578-FF3F-4987-8556-3D2064DD0554}"/>
              </a:ext>
            </a:extLst>
          </p:cNvPr>
          <p:cNvSpPr/>
          <p:nvPr/>
        </p:nvSpPr>
        <p:spPr>
          <a:xfrm>
            <a:off x="192947" y="4030449"/>
            <a:ext cx="8758106" cy="2542928"/>
          </a:xfrm>
          <a:prstGeom prst="roundRect">
            <a:avLst>
              <a:gd name="adj" fmla="val 11057"/>
            </a:avLst>
          </a:prstGeom>
          <a:solidFill>
            <a:srgbClr val="4F81BD">
              <a:lumMod val="20000"/>
              <a:lumOff val="80000"/>
              <a:alpha val="52000"/>
            </a:srgbClr>
          </a:solidFill>
          <a:ln w="25400" cap="flat" cmpd="sng" algn="ctr">
            <a:noFill/>
            <a:prstDash val="solid"/>
          </a:ln>
          <a:effectLst/>
        </p:spPr>
        <p:txBody>
          <a:bodyPr rtlCol="0" anchor="t" anchorCtr="0"/>
          <a:lstStyle/>
          <a:p>
            <a:pPr eaLnBrk="0" fontAlgn="base" hangingPunct="0">
              <a:spcBef>
                <a:spcPct val="0"/>
              </a:spcBef>
              <a:spcAft>
                <a:spcPct val="0"/>
              </a:spcAft>
              <a:defRPr/>
            </a:pPr>
            <a:r>
              <a:rPr kumimoji="0" lang="ja-JP" altLang="en-US" b="1" kern="0" dirty="0">
                <a:solidFill>
                  <a:prstClr val="black"/>
                </a:solidFill>
                <a:latin typeface="Meiryo UI" panose="020B0604030504040204" pitchFamily="50" charset="-128"/>
                <a:ea typeface="Meiryo UI" panose="020B0604030504040204" pitchFamily="50" charset="-128"/>
              </a:rPr>
              <a:t>■研究開発課題</a:t>
            </a:r>
          </a:p>
        </p:txBody>
      </p:sp>
      <p:sp>
        <p:nvSpPr>
          <p:cNvPr id="103" name="四角形: 角を丸くする 102">
            <a:extLst>
              <a:ext uri="{FF2B5EF4-FFF2-40B4-BE49-F238E27FC236}">
                <a16:creationId xmlns:a16="http://schemas.microsoft.com/office/drawing/2014/main" id="{6DF23D46-7060-47A2-99F2-98912B9D5710}"/>
              </a:ext>
            </a:extLst>
          </p:cNvPr>
          <p:cNvSpPr/>
          <p:nvPr/>
        </p:nvSpPr>
        <p:spPr>
          <a:xfrm>
            <a:off x="1825188" y="1812033"/>
            <a:ext cx="5522928" cy="475305"/>
          </a:xfrm>
          <a:prstGeom prst="roundRect">
            <a:avLst>
              <a:gd name="adj" fmla="val 7576"/>
            </a:avLst>
          </a:prstGeom>
          <a:solidFill>
            <a:srgbClr val="C0504D">
              <a:lumMod val="40000"/>
              <a:lumOff val="60000"/>
            </a:srgbClr>
          </a:solidFill>
          <a:ln w="25400" cap="flat" cmpd="sng" algn="ctr">
            <a:solidFill>
              <a:srgbClr val="4F81BD">
                <a:lumMod val="75000"/>
              </a:srgbClr>
            </a:solidFill>
            <a:prstDash val="solid"/>
          </a:ln>
          <a:effectLst/>
        </p:spPr>
        <p:txBody>
          <a:bodyPr rtlCol="0" anchor="ctr"/>
          <a:lstStyle/>
          <a:p>
            <a:pPr algn="ctr" eaLnBrk="0" fontAlgn="base" hangingPunct="0">
              <a:spcBef>
                <a:spcPct val="0"/>
              </a:spcBef>
              <a:spcAft>
                <a:spcPct val="0"/>
              </a:spcAft>
              <a:defRPr/>
            </a:pPr>
            <a:r>
              <a:rPr kumimoji="0" lang="ja-JP" altLang="en-US" b="1" kern="0" dirty="0">
                <a:solidFill>
                  <a:prstClr val="black"/>
                </a:solidFill>
                <a:latin typeface="Meiryo UI" panose="020B0604030504040204" pitchFamily="50" charset="-128"/>
                <a:ea typeface="Meiryo UI" panose="020B0604030504040204" pitchFamily="50" charset="-128"/>
              </a:rPr>
              <a:t>ビジョン：〇〇が〇〇する〇〇な社会の実現</a:t>
            </a:r>
            <a:endParaRPr kumimoji="0" lang="en-US" altLang="ja-JP" b="1" kern="0" dirty="0">
              <a:solidFill>
                <a:prstClr val="black"/>
              </a:solidFill>
              <a:latin typeface="Meiryo UI" panose="020B0604030504040204" pitchFamily="50" charset="-128"/>
              <a:ea typeface="Meiryo UI" panose="020B0604030504040204" pitchFamily="50" charset="-128"/>
            </a:endParaRPr>
          </a:p>
        </p:txBody>
      </p:sp>
      <p:sp>
        <p:nvSpPr>
          <p:cNvPr id="104" name="四角形: 角を丸くする 103">
            <a:extLst>
              <a:ext uri="{FF2B5EF4-FFF2-40B4-BE49-F238E27FC236}">
                <a16:creationId xmlns:a16="http://schemas.microsoft.com/office/drawing/2014/main" id="{B964E89C-E37C-46CE-9BFE-91CD7B61154C}"/>
              </a:ext>
            </a:extLst>
          </p:cNvPr>
          <p:cNvSpPr/>
          <p:nvPr/>
        </p:nvSpPr>
        <p:spPr>
          <a:xfrm>
            <a:off x="1556877" y="2953554"/>
            <a:ext cx="2031102" cy="900000"/>
          </a:xfrm>
          <a:prstGeom prst="roundRect">
            <a:avLst>
              <a:gd name="adj" fmla="val 7576"/>
            </a:avLst>
          </a:prstGeom>
          <a:solidFill>
            <a:srgbClr val="F79646">
              <a:lumMod val="40000"/>
              <a:lumOff val="60000"/>
            </a:srgbClr>
          </a:solidFill>
          <a:ln w="25400" cap="flat" cmpd="sng" algn="ctr">
            <a:solidFill>
              <a:srgbClr val="4F81BD">
                <a:shade val="50000"/>
              </a:srgbClr>
            </a:solidFill>
            <a:prstDash val="solid"/>
          </a:ln>
          <a:effectLst/>
        </p:spPr>
        <p:txBody>
          <a:bodyPr rtlCol="0" anchor="ctr"/>
          <a:lstStyle/>
          <a:p>
            <a:pPr algn="ctr" eaLnBrk="0" fontAlgn="base" hangingPunct="0">
              <a:spcBef>
                <a:spcPct val="0"/>
              </a:spcBef>
              <a:spcAft>
                <a:spcPct val="0"/>
              </a:spcAft>
              <a:defRPr/>
            </a:pPr>
            <a:r>
              <a:rPr kumimoji="0" lang="en-US" altLang="ja-JP" sz="1600" kern="0" dirty="0">
                <a:solidFill>
                  <a:prstClr val="black"/>
                </a:solidFill>
                <a:latin typeface="Meiryo UI" panose="020B0604030504040204" pitchFamily="50" charset="-128"/>
                <a:ea typeface="Meiryo UI" panose="020B0604030504040204" pitchFamily="50" charset="-128"/>
              </a:rPr>
              <a:t>1. </a:t>
            </a:r>
            <a:r>
              <a:rPr kumimoji="0" lang="ja-JP" altLang="en-US" sz="1600" kern="0" dirty="0">
                <a:solidFill>
                  <a:prstClr val="black"/>
                </a:solidFill>
                <a:latin typeface="Meiryo UI" panose="020B0604030504040204" pitchFamily="50" charset="-128"/>
                <a:ea typeface="Meiryo UI" panose="020B0604030504040204" pitchFamily="50" charset="-128"/>
              </a:rPr>
              <a:t>〇〇を実現する共通基盤技術の確立</a:t>
            </a:r>
            <a:endParaRPr kumimoji="0" lang="en-US" altLang="ja-JP" sz="1600" kern="0" dirty="0">
              <a:solidFill>
                <a:prstClr val="black"/>
              </a:solidFill>
              <a:latin typeface="Meiryo UI" panose="020B0604030504040204" pitchFamily="50" charset="-128"/>
              <a:ea typeface="Meiryo UI" panose="020B0604030504040204" pitchFamily="50" charset="-128"/>
            </a:endParaRPr>
          </a:p>
        </p:txBody>
      </p:sp>
      <p:sp>
        <p:nvSpPr>
          <p:cNvPr id="105" name="四角形: 角を丸くする 104">
            <a:extLst>
              <a:ext uri="{FF2B5EF4-FFF2-40B4-BE49-F238E27FC236}">
                <a16:creationId xmlns:a16="http://schemas.microsoft.com/office/drawing/2014/main" id="{0DA358FD-2F16-460C-8491-D22498D981B0}"/>
              </a:ext>
            </a:extLst>
          </p:cNvPr>
          <p:cNvSpPr/>
          <p:nvPr/>
        </p:nvSpPr>
        <p:spPr>
          <a:xfrm>
            <a:off x="3644476" y="2953554"/>
            <a:ext cx="1893604" cy="900000"/>
          </a:xfrm>
          <a:prstGeom prst="roundRect">
            <a:avLst>
              <a:gd name="adj" fmla="val 7576"/>
            </a:avLst>
          </a:prstGeom>
          <a:solidFill>
            <a:srgbClr val="F79646">
              <a:lumMod val="40000"/>
              <a:lumOff val="60000"/>
            </a:srgbClr>
          </a:solidFill>
          <a:ln w="25400" cap="flat" cmpd="sng" algn="ctr">
            <a:solidFill>
              <a:srgbClr val="4F81BD">
                <a:shade val="50000"/>
              </a:srgbClr>
            </a:solidFill>
            <a:prstDash val="solid"/>
          </a:ln>
          <a:effectLst/>
        </p:spPr>
        <p:txBody>
          <a:bodyPr rtlCol="0" anchor="ctr"/>
          <a:lstStyle/>
          <a:p>
            <a:pPr algn="ctr" eaLnBrk="0" fontAlgn="base" hangingPunct="0">
              <a:spcBef>
                <a:spcPct val="0"/>
              </a:spcBef>
              <a:spcAft>
                <a:spcPct val="0"/>
              </a:spcAft>
              <a:defRPr/>
            </a:pPr>
            <a:r>
              <a:rPr kumimoji="0" lang="en-US" altLang="ja-JP" sz="1600" kern="0" dirty="0">
                <a:solidFill>
                  <a:prstClr val="black"/>
                </a:solidFill>
                <a:latin typeface="Meiryo UI" panose="020B0604030504040204" pitchFamily="50" charset="-128"/>
                <a:ea typeface="Meiryo UI" panose="020B0604030504040204" pitchFamily="50" charset="-128"/>
              </a:rPr>
              <a:t>2. </a:t>
            </a:r>
            <a:r>
              <a:rPr kumimoji="0" lang="ja-JP" altLang="en-US" sz="1600" kern="0" dirty="0">
                <a:solidFill>
                  <a:prstClr val="black"/>
                </a:solidFill>
                <a:latin typeface="Meiryo UI" panose="020B0604030504040204" pitchFamily="50" charset="-128"/>
                <a:ea typeface="Meiryo UI" panose="020B0604030504040204" pitchFamily="50" charset="-128"/>
              </a:rPr>
              <a:t>〇〇のための〇〇サービスの実現</a:t>
            </a:r>
            <a:endParaRPr kumimoji="0" lang="en-US" altLang="ja-JP" sz="1600" kern="0" dirty="0">
              <a:solidFill>
                <a:prstClr val="black"/>
              </a:solidFill>
              <a:latin typeface="Meiryo UI" panose="020B0604030504040204" pitchFamily="50" charset="-128"/>
              <a:ea typeface="Meiryo UI" panose="020B0604030504040204" pitchFamily="50" charset="-128"/>
            </a:endParaRPr>
          </a:p>
        </p:txBody>
      </p:sp>
      <p:sp>
        <p:nvSpPr>
          <p:cNvPr id="106" name="四角形: 角を丸くする 105">
            <a:extLst>
              <a:ext uri="{FF2B5EF4-FFF2-40B4-BE49-F238E27FC236}">
                <a16:creationId xmlns:a16="http://schemas.microsoft.com/office/drawing/2014/main" id="{B55E426A-9F1A-4166-AA07-F81FD68E33D6}"/>
              </a:ext>
            </a:extLst>
          </p:cNvPr>
          <p:cNvSpPr/>
          <p:nvPr/>
        </p:nvSpPr>
        <p:spPr>
          <a:xfrm>
            <a:off x="5585704" y="2953555"/>
            <a:ext cx="2047953" cy="900000"/>
          </a:xfrm>
          <a:prstGeom prst="roundRect">
            <a:avLst>
              <a:gd name="adj" fmla="val 7576"/>
            </a:avLst>
          </a:prstGeom>
          <a:solidFill>
            <a:srgbClr val="F79646">
              <a:lumMod val="40000"/>
              <a:lumOff val="60000"/>
            </a:srgbClr>
          </a:solidFill>
          <a:ln w="25400" cap="flat" cmpd="sng" algn="ctr">
            <a:solidFill>
              <a:srgbClr val="4F81BD">
                <a:shade val="50000"/>
              </a:srgbClr>
            </a:solidFill>
            <a:prstDash val="solid"/>
          </a:ln>
          <a:effectLst/>
        </p:spPr>
        <p:txBody>
          <a:bodyPr rtlCol="0" anchor="ctr"/>
          <a:lstStyle/>
          <a:p>
            <a:pPr algn="ctr" eaLnBrk="0" fontAlgn="base" hangingPunct="0">
              <a:spcBef>
                <a:spcPct val="0"/>
              </a:spcBef>
              <a:spcAft>
                <a:spcPct val="0"/>
              </a:spcAft>
              <a:defRPr/>
            </a:pPr>
            <a:r>
              <a:rPr kumimoji="0" lang="en-US" altLang="ja-JP" sz="1600" kern="0" dirty="0">
                <a:solidFill>
                  <a:prstClr val="black"/>
                </a:solidFill>
                <a:latin typeface="Meiryo UI" panose="020B0604030504040204" pitchFamily="50" charset="-128"/>
                <a:ea typeface="Meiryo UI" panose="020B0604030504040204" pitchFamily="50" charset="-128"/>
              </a:rPr>
              <a:t>3. </a:t>
            </a:r>
            <a:r>
              <a:rPr kumimoji="0" lang="ja-JP" altLang="en-US" sz="1600" kern="0" dirty="0">
                <a:solidFill>
                  <a:prstClr val="black"/>
                </a:solidFill>
                <a:latin typeface="Meiryo UI" panose="020B0604030504040204" pitchFamily="50" charset="-128"/>
                <a:ea typeface="Meiryo UI" panose="020B0604030504040204" pitchFamily="50" charset="-128"/>
              </a:rPr>
              <a:t>〇〇を可能とする</a:t>
            </a:r>
            <a:endParaRPr kumimoji="0" lang="en-US" altLang="ja-JP" sz="1600" kern="0" dirty="0">
              <a:solidFill>
                <a:prstClr val="black"/>
              </a:solidFill>
              <a:latin typeface="Meiryo UI" panose="020B0604030504040204" pitchFamily="50" charset="-128"/>
              <a:ea typeface="Meiryo UI" panose="020B0604030504040204" pitchFamily="50" charset="-128"/>
            </a:endParaRPr>
          </a:p>
          <a:p>
            <a:pPr algn="ctr" eaLnBrk="0" fontAlgn="base" hangingPunct="0">
              <a:spcBef>
                <a:spcPct val="0"/>
              </a:spcBef>
              <a:spcAft>
                <a:spcPct val="0"/>
              </a:spcAft>
              <a:defRPr/>
            </a:pPr>
            <a:r>
              <a:rPr kumimoji="0" lang="ja-JP" altLang="en-US" sz="1600" kern="0" dirty="0">
                <a:solidFill>
                  <a:prstClr val="black"/>
                </a:solidFill>
                <a:latin typeface="Meiryo UI" panose="020B0604030504040204" pitchFamily="50" charset="-128"/>
                <a:ea typeface="Meiryo UI" panose="020B0604030504040204" pitchFamily="50" charset="-128"/>
              </a:rPr>
              <a:t>〇〇の製品化</a:t>
            </a:r>
            <a:endParaRPr kumimoji="0" lang="en-US" altLang="ja-JP" sz="1600" kern="0" dirty="0">
              <a:solidFill>
                <a:prstClr val="black"/>
              </a:solidFill>
              <a:latin typeface="Meiryo UI" panose="020B0604030504040204" pitchFamily="50" charset="-128"/>
              <a:ea typeface="Meiryo UI" panose="020B0604030504040204" pitchFamily="50" charset="-128"/>
            </a:endParaRPr>
          </a:p>
        </p:txBody>
      </p:sp>
      <p:sp>
        <p:nvSpPr>
          <p:cNvPr id="107" name="四角形: 角を丸くする 106">
            <a:extLst>
              <a:ext uri="{FF2B5EF4-FFF2-40B4-BE49-F238E27FC236}">
                <a16:creationId xmlns:a16="http://schemas.microsoft.com/office/drawing/2014/main" id="{4AD56293-9C55-4529-B242-DFA15D36FC5F}"/>
              </a:ext>
            </a:extLst>
          </p:cNvPr>
          <p:cNvSpPr/>
          <p:nvPr/>
        </p:nvSpPr>
        <p:spPr>
          <a:xfrm>
            <a:off x="192947" y="4478301"/>
            <a:ext cx="2037799" cy="1907123"/>
          </a:xfrm>
          <a:prstGeom prst="roundRect">
            <a:avLst>
              <a:gd name="adj" fmla="val 7576"/>
            </a:avLst>
          </a:prstGeom>
          <a:solidFill>
            <a:srgbClr val="4F81BD">
              <a:lumMod val="20000"/>
              <a:lumOff val="80000"/>
            </a:srgbClr>
          </a:solidFill>
          <a:ln w="25400" cap="flat" cmpd="sng" algn="ctr">
            <a:solidFill>
              <a:srgbClr val="4F81BD">
                <a:shade val="50000"/>
              </a:srgbClr>
            </a:solidFill>
            <a:prstDash val="solid"/>
          </a:ln>
          <a:effectLst/>
        </p:spPr>
        <p:txBody>
          <a:bodyPr rtlCol="0" anchor="ctr"/>
          <a:lstStyle/>
          <a:p>
            <a:pPr algn="ctr" eaLnBrk="0" fontAlgn="base" hangingPunct="0">
              <a:spcBef>
                <a:spcPct val="0"/>
              </a:spcBef>
              <a:spcAft>
                <a:spcPct val="0"/>
              </a:spcAft>
              <a:defRPr/>
            </a:pPr>
            <a:r>
              <a:rPr kumimoji="0" lang="en-US" altLang="ja-JP" sz="1200" kern="0" dirty="0">
                <a:solidFill>
                  <a:prstClr val="black"/>
                </a:solidFill>
                <a:latin typeface="Meiryo UI" panose="020B0604030504040204" pitchFamily="50" charset="-128"/>
                <a:ea typeface="Meiryo UI" panose="020B0604030504040204" pitchFamily="50" charset="-128"/>
              </a:rPr>
              <a:t>1. </a:t>
            </a:r>
            <a:r>
              <a:rPr kumimoji="0" lang="ja-JP" altLang="en-US" sz="1200" kern="0" dirty="0">
                <a:solidFill>
                  <a:prstClr val="black"/>
                </a:solidFill>
                <a:latin typeface="Meiryo UI" panose="020B0604030504040204" pitchFamily="50" charset="-128"/>
                <a:ea typeface="Meiryo UI" panose="020B0604030504040204" pitchFamily="50" charset="-128"/>
              </a:rPr>
              <a:t>〇〇の構築</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・中間目標</a:t>
            </a:r>
            <a:r>
              <a:rPr kumimoji="0" lang="en-US" altLang="ja-JP" sz="1200" kern="0" dirty="0">
                <a:solidFill>
                  <a:prstClr val="black"/>
                </a:solidFill>
                <a:latin typeface="Meiryo UI" panose="020B0604030504040204" pitchFamily="50" charset="-128"/>
                <a:ea typeface="Meiryo UI" panose="020B0604030504040204" pitchFamily="50" charset="-128"/>
              </a:rPr>
              <a:t>1</a:t>
            </a:r>
            <a:r>
              <a:rPr kumimoji="0" lang="ja-JP" altLang="en-US" sz="1200" kern="0" dirty="0">
                <a:solidFill>
                  <a:prstClr val="black"/>
                </a:solidFill>
                <a:latin typeface="Meiryo UI" panose="020B0604030504040204" pitchFamily="50" charset="-128"/>
                <a:ea typeface="Meiryo UI" panose="020B0604030504040204" pitchFamily="50" charset="-128"/>
              </a:rPr>
              <a:t>（</a:t>
            </a:r>
            <a:r>
              <a:rPr kumimoji="0" lang="en-US" altLang="ja-JP" sz="1200" kern="0" dirty="0">
                <a:solidFill>
                  <a:prstClr val="black"/>
                </a:solidFill>
                <a:latin typeface="Meiryo UI" panose="020B0604030504040204" pitchFamily="50" charset="-128"/>
                <a:ea typeface="Meiryo UI" panose="020B0604030504040204" pitchFamily="50" charset="-128"/>
              </a:rPr>
              <a:t>2</a:t>
            </a:r>
            <a:r>
              <a:rPr kumimoji="0" lang="ja-JP" altLang="en-US" sz="1200" kern="0" dirty="0">
                <a:solidFill>
                  <a:prstClr val="black"/>
                </a:solidFill>
                <a:latin typeface="Meiryo UI" panose="020B0604030504040204" pitchFamily="50" charset="-128"/>
                <a:ea typeface="Meiryo UI" panose="020B0604030504040204" pitchFamily="50" charset="-128"/>
              </a:rPr>
              <a:t>年目）</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　〇〇</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・中間目標</a:t>
            </a:r>
            <a:r>
              <a:rPr kumimoji="0" lang="en-US" altLang="ja-JP" sz="1200" kern="0" dirty="0">
                <a:solidFill>
                  <a:prstClr val="black"/>
                </a:solidFill>
                <a:latin typeface="Meiryo UI" panose="020B0604030504040204" pitchFamily="50" charset="-128"/>
                <a:ea typeface="Meiryo UI" panose="020B0604030504040204" pitchFamily="50" charset="-128"/>
              </a:rPr>
              <a:t>2</a:t>
            </a:r>
            <a:r>
              <a:rPr kumimoji="0" lang="ja-JP" altLang="en-US" sz="1200" kern="0" dirty="0">
                <a:solidFill>
                  <a:prstClr val="black"/>
                </a:solidFill>
                <a:latin typeface="Meiryo UI" panose="020B0604030504040204" pitchFamily="50" charset="-128"/>
                <a:ea typeface="Meiryo UI" panose="020B0604030504040204" pitchFamily="50" charset="-128"/>
              </a:rPr>
              <a:t>（</a:t>
            </a:r>
            <a:r>
              <a:rPr kumimoji="0" lang="en-US" altLang="ja-JP" sz="1200" kern="0" dirty="0">
                <a:solidFill>
                  <a:prstClr val="black"/>
                </a:solidFill>
                <a:latin typeface="Meiryo UI" panose="020B0604030504040204" pitchFamily="50" charset="-128"/>
                <a:ea typeface="Meiryo UI" panose="020B0604030504040204" pitchFamily="50" charset="-128"/>
              </a:rPr>
              <a:t>4</a:t>
            </a:r>
            <a:r>
              <a:rPr kumimoji="0" lang="ja-JP" altLang="en-US" sz="1200" kern="0" dirty="0">
                <a:solidFill>
                  <a:prstClr val="black"/>
                </a:solidFill>
                <a:latin typeface="Meiryo UI" panose="020B0604030504040204" pitchFamily="50" charset="-128"/>
                <a:ea typeface="Meiryo UI" panose="020B0604030504040204" pitchFamily="50" charset="-128"/>
              </a:rPr>
              <a:t>年目）</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　〇〇</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a:t>
            </a:r>
            <a:r>
              <a:rPr kumimoji="0" lang="en-US" altLang="ja-JP" sz="1200" b="1" kern="0" dirty="0">
                <a:solidFill>
                  <a:prstClr val="black"/>
                </a:solidFill>
                <a:latin typeface="Meiryo UI" panose="020B0604030504040204" pitchFamily="50" charset="-128"/>
                <a:ea typeface="Meiryo UI" panose="020B0604030504040204" pitchFamily="50" charset="-128"/>
              </a:rPr>
              <a:t>PoC</a:t>
            </a:r>
            <a:r>
              <a:rPr kumimoji="0" lang="ja-JP" altLang="en-US" sz="1200" b="1" kern="0" dirty="0">
                <a:solidFill>
                  <a:prstClr val="black"/>
                </a:solidFill>
                <a:latin typeface="Meiryo UI" panose="020B0604030504040204" pitchFamily="50" charset="-128"/>
                <a:ea typeface="Meiryo UI" panose="020B0604030504040204" pitchFamily="50" charset="-128"/>
              </a:rPr>
              <a:t>達成目標</a:t>
            </a:r>
            <a:r>
              <a:rPr kumimoji="0" lang="ja-JP" altLang="en-US" sz="1200" kern="0" dirty="0">
                <a:solidFill>
                  <a:prstClr val="black"/>
                </a:solidFill>
                <a:latin typeface="Meiryo UI" panose="020B0604030504040204" pitchFamily="50" charset="-128"/>
                <a:ea typeface="Meiryo UI" panose="020B0604030504040204" pitchFamily="50" charset="-128"/>
              </a:rPr>
              <a:t>（</a:t>
            </a:r>
            <a:r>
              <a:rPr kumimoji="0" lang="en-US" altLang="ja-JP" sz="1200" kern="0" dirty="0">
                <a:solidFill>
                  <a:prstClr val="black"/>
                </a:solidFill>
                <a:latin typeface="Meiryo UI" panose="020B0604030504040204" pitchFamily="50" charset="-128"/>
                <a:ea typeface="Meiryo UI" panose="020B0604030504040204" pitchFamily="50" charset="-128"/>
              </a:rPr>
              <a:t>6</a:t>
            </a:r>
            <a:r>
              <a:rPr kumimoji="0" lang="ja-JP" altLang="en-US" sz="1200" kern="0" dirty="0">
                <a:solidFill>
                  <a:prstClr val="black"/>
                </a:solidFill>
                <a:latin typeface="Meiryo UI" panose="020B0604030504040204" pitchFamily="50" charset="-128"/>
                <a:ea typeface="Meiryo UI" panose="020B0604030504040204" pitchFamily="50" charset="-128"/>
              </a:rPr>
              <a:t>年目）</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　〇〇の達成</a:t>
            </a:r>
            <a:r>
              <a:rPr kumimoji="0" lang="en-US" altLang="ja-JP" sz="1200" kern="0" dirty="0">
                <a:solidFill>
                  <a:prstClr val="black"/>
                </a:solidFill>
                <a:latin typeface="Meiryo UI" panose="020B0604030504040204" pitchFamily="50" charset="-128"/>
                <a:ea typeface="Meiryo UI" panose="020B0604030504040204" pitchFamily="50" charset="-128"/>
              </a:rPr>
              <a:t>※</a:t>
            </a: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　</a:t>
            </a:r>
            <a:r>
              <a:rPr kumimoji="0" lang="en-US" altLang="ja-JP" sz="1200" kern="0" dirty="0">
                <a:solidFill>
                  <a:prstClr val="black"/>
                </a:solidFill>
                <a:latin typeface="Meiryo UI" panose="020B0604030504040204" pitchFamily="50" charset="-128"/>
                <a:ea typeface="Meiryo UI" panose="020B0604030504040204" pitchFamily="50" charset="-128"/>
              </a:rPr>
              <a:t>※</a:t>
            </a:r>
            <a:r>
              <a:rPr kumimoji="0" lang="en-US" altLang="ja-JP" sz="1200" kern="0" dirty="0" err="1">
                <a:solidFill>
                  <a:prstClr val="black"/>
                </a:solidFill>
                <a:latin typeface="Meiryo UI" panose="020B0604030504040204" pitchFamily="50" charset="-128"/>
                <a:ea typeface="Meiryo UI" panose="020B0604030504040204" pitchFamily="50" charset="-128"/>
              </a:rPr>
              <a:t>PoC</a:t>
            </a:r>
            <a:r>
              <a:rPr kumimoji="0" lang="ja-JP" altLang="en-US" sz="1200" kern="0" dirty="0">
                <a:solidFill>
                  <a:prstClr val="black"/>
                </a:solidFill>
                <a:latin typeface="Meiryo UI" panose="020B0604030504040204" pitchFamily="50" charset="-128"/>
                <a:ea typeface="Meiryo UI" panose="020B0604030504040204" pitchFamily="50" charset="-128"/>
              </a:rPr>
              <a:t>相当</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a:t>
            </a:r>
            <a:r>
              <a:rPr kumimoji="0" lang="ja-JP" altLang="en-US" sz="1200" b="1" kern="0" dirty="0">
                <a:solidFill>
                  <a:prstClr val="black"/>
                </a:solidFill>
                <a:latin typeface="Meiryo UI" panose="020B0604030504040204" pitchFamily="50" charset="-128"/>
                <a:ea typeface="Meiryo UI" panose="020B0604030504040204" pitchFamily="50" charset="-128"/>
              </a:rPr>
              <a:t>最終目標</a:t>
            </a:r>
            <a:r>
              <a:rPr kumimoji="0" lang="ja-JP" altLang="en-US" sz="1200" kern="0" dirty="0">
                <a:solidFill>
                  <a:prstClr val="black"/>
                </a:solidFill>
                <a:latin typeface="Meiryo UI" panose="020B0604030504040204" pitchFamily="50" charset="-128"/>
                <a:ea typeface="Meiryo UI" panose="020B0604030504040204" pitchFamily="50" charset="-128"/>
              </a:rPr>
              <a:t>（</a:t>
            </a:r>
            <a:r>
              <a:rPr kumimoji="0" lang="en-US" altLang="ja-JP" sz="1200" kern="0" dirty="0">
                <a:solidFill>
                  <a:prstClr val="black"/>
                </a:solidFill>
                <a:latin typeface="Meiryo UI" panose="020B0604030504040204" pitchFamily="50" charset="-128"/>
                <a:ea typeface="Meiryo UI" panose="020B0604030504040204" pitchFamily="50" charset="-128"/>
              </a:rPr>
              <a:t>8</a:t>
            </a:r>
            <a:r>
              <a:rPr kumimoji="0" lang="ja-JP" altLang="en-US" sz="1200" kern="0" dirty="0">
                <a:solidFill>
                  <a:prstClr val="black"/>
                </a:solidFill>
                <a:latin typeface="Meiryo UI" panose="020B0604030504040204" pitchFamily="50" charset="-128"/>
                <a:ea typeface="Meiryo UI" panose="020B0604030504040204" pitchFamily="50" charset="-128"/>
              </a:rPr>
              <a:t>年目）</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　〇〇の標準化</a:t>
            </a:r>
          </a:p>
        </p:txBody>
      </p:sp>
      <p:sp>
        <p:nvSpPr>
          <p:cNvPr id="108" name="四角形: 角を丸くする 107">
            <a:extLst>
              <a:ext uri="{FF2B5EF4-FFF2-40B4-BE49-F238E27FC236}">
                <a16:creationId xmlns:a16="http://schemas.microsoft.com/office/drawing/2014/main" id="{D6C023A0-9C47-43DD-B533-488BE143C080}"/>
              </a:ext>
            </a:extLst>
          </p:cNvPr>
          <p:cNvSpPr/>
          <p:nvPr/>
        </p:nvSpPr>
        <p:spPr>
          <a:xfrm>
            <a:off x="2288568" y="4476298"/>
            <a:ext cx="2024167" cy="1914914"/>
          </a:xfrm>
          <a:prstGeom prst="roundRect">
            <a:avLst>
              <a:gd name="adj" fmla="val 7576"/>
            </a:avLst>
          </a:prstGeom>
          <a:solidFill>
            <a:srgbClr val="4F81BD">
              <a:lumMod val="20000"/>
              <a:lumOff val="80000"/>
            </a:srgbClr>
          </a:solidFill>
          <a:ln w="25400" cap="flat" cmpd="sng" algn="ctr">
            <a:solidFill>
              <a:srgbClr val="4F81BD">
                <a:shade val="50000"/>
              </a:srgbClr>
            </a:solidFill>
            <a:prstDash val="solid"/>
          </a:ln>
          <a:effectLst/>
        </p:spPr>
        <p:txBody>
          <a:bodyPr rtlCol="0" anchor="ctr"/>
          <a:lstStyle/>
          <a:p>
            <a:pPr algn="ctr" eaLnBrk="0" fontAlgn="base" hangingPunct="0">
              <a:spcBef>
                <a:spcPct val="0"/>
              </a:spcBef>
              <a:spcAft>
                <a:spcPct val="0"/>
              </a:spcAft>
              <a:defRPr/>
            </a:pPr>
            <a:r>
              <a:rPr kumimoji="0" lang="en-US" altLang="ja-JP" sz="1200" kern="0" dirty="0">
                <a:solidFill>
                  <a:prstClr val="black"/>
                </a:solidFill>
                <a:latin typeface="Meiryo UI" panose="020B0604030504040204" pitchFamily="50" charset="-128"/>
                <a:ea typeface="Meiryo UI" panose="020B0604030504040204" pitchFamily="50" charset="-128"/>
              </a:rPr>
              <a:t>2.</a:t>
            </a:r>
            <a:r>
              <a:rPr kumimoji="0" lang="ja-JP" altLang="en-US" sz="1200" kern="0" dirty="0">
                <a:solidFill>
                  <a:prstClr val="black"/>
                </a:solidFill>
                <a:latin typeface="Meiryo UI" panose="020B0604030504040204" pitchFamily="50" charset="-128"/>
                <a:ea typeface="Meiryo UI" panose="020B0604030504040204" pitchFamily="50" charset="-128"/>
              </a:rPr>
              <a:t> △△△の実用化</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・中間目標〇（</a:t>
            </a:r>
            <a:r>
              <a:rPr kumimoji="0" lang="en-US" altLang="ja-JP" sz="1200" kern="0" dirty="0">
                <a:solidFill>
                  <a:prstClr val="black"/>
                </a:solidFill>
                <a:latin typeface="Meiryo UI" panose="020B0604030504040204" pitchFamily="50" charset="-128"/>
                <a:ea typeface="Meiryo UI" panose="020B0604030504040204" pitchFamily="50" charset="-128"/>
              </a:rPr>
              <a:t>3</a:t>
            </a:r>
            <a:r>
              <a:rPr kumimoji="0" lang="ja-JP" altLang="en-US" sz="1200" kern="0" dirty="0">
                <a:solidFill>
                  <a:prstClr val="black"/>
                </a:solidFill>
                <a:latin typeface="Meiryo UI" panose="020B0604030504040204" pitchFamily="50" charset="-128"/>
                <a:ea typeface="Meiryo UI" panose="020B0604030504040204" pitchFamily="50" charset="-128"/>
              </a:rPr>
              <a:t>年目）</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　〇〇</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・中間目標〇（</a:t>
            </a:r>
            <a:r>
              <a:rPr kumimoji="0" lang="en-US" altLang="ja-JP" sz="1200" kern="0" dirty="0">
                <a:solidFill>
                  <a:prstClr val="black"/>
                </a:solidFill>
                <a:latin typeface="Meiryo UI" panose="020B0604030504040204" pitchFamily="50" charset="-128"/>
                <a:ea typeface="Meiryo UI" panose="020B0604030504040204" pitchFamily="50" charset="-128"/>
              </a:rPr>
              <a:t>5</a:t>
            </a:r>
            <a:r>
              <a:rPr kumimoji="0" lang="ja-JP" altLang="en-US" sz="1200" kern="0" dirty="0">
                <a:solidFill>
                  <a:prstClr val="black"/>
                </a:solidFill>
                <a:latin typeface="Meiryo UI" panose="020B0604030504040204" pitchFamily="50" charset="-128"/>
                <a:ea typeface="Meiryo UI" panose="020B0604030504040204" pitchFamily="50" charset="-128"/>
              </a:rPr>
              <a:t>年目）</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　〇〇</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a:t>
            </a:r>
            <a:r>
              <a:rPr kumimoji="0" lang="en-US" altLang="ja-JP" sz="1200" b="1" kern="0" dirty="0">
                <a:solidFill>
                  <a:prstClr val="black"/>
                </a:solidFill>
                <a:latin typeface="Meiryo UI" panose="020B0604030504040204" pitchFamily="50" charset="-128"/>
                <a:ea typeface="Meiryo UI" panose="020B0604030504040204" pitchFamily="50" charset="-128"/>
              </a:rPr>
              <a:t>PoC</a:t>
            </a:r>
            <a:r>
              <a:rPr kumimoji="0" lang="ja-JP" altLang="en-US" sz="1200" b="1" kern="0" dirty="0">
                <a:solidFill>
                  <a:prstClr val="black"/>
                </a:solidFill>
                <a:latin typeface="Meiryo UI" panose="020B0604030504040204" pitchFamily="50" charset="-128"/>
                <a:ea typeface="Meiryo UI" panose="020B0604030504040204" pitchFamily="50" charset="-128"/>
              </a:rPr>
              <a:t>達成目標</a:t>
            </a:r>
            <a:r>
              <a:rPr kumimoji="0" lang="ja-JP" altLang="en-US" sz="1200" kern="0" dirty="0">
                <a:solidFill>
                  <a:prstClr val="black"/>
                </a:solidFill>
                <a:latin typeface="Meiryo UI" panose="020B0604030504040204" pitchFamily="50" charset="-128"/>
                <a:ea typeface="Meiryo UI" panose="020B0604030504040204" pitchFamily="50" charset="-128"/>
              </a:rPr>
              <a:t>（</a:t>
            </a:r>
            <a:r>
              <a:rPr kumimoji="0" lang="en-US" altLang="ja-JP" sz="1200" kern="0" dirty="0">
                <a:solidFill>
                  <a:prstClr val="black"/>
                </a:solidFill>
                <a:latin typeface="Meiryo UI" panose="020B0604030504040204" pitchFamily="50" charset="-128"/>
                <a:ea typeface="Meiryo UI" panose="020B0604030504040204" pitchFamily="50" charset="-128"/>
              </a:rPr>
              <a:t>7</a:t>
            </a:r>
            <a:r>
              <a:rPr kumimoji="0" lang="ja-JP" altLang="en-US" sz="1200" kern="0" dirty="0">
                <a:solidFill>
                  <a:prstClr val="black"/>
                </a:solidFill>
                <a:latin typeface="Meiryo UI" panose="020B0604030504040204" pitchFamily="50" charset="-128"/>
                <a:ea typeface="Meiryo UI" panose="020B0604030504040204" pitchFamily="50" charset="-128"/>
              </a:rPr>
              <a:t>年目）</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　〇〇の達成</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a:t>
            </a:r>
            <a:r>
              <a:rPr lang="ja-JP" altLang="en-US" sz="1200" b="1" kern="0" dirty="0">
                <a:solidFill>
                  <a:prstClr val="black"/>
                </a:solidFill>
                <a:latin typeface="Meiryo UI" panose="020B0604030504040204" pitchFamily="50" charset="-128"/>
                <a:ea typeface="Meiryo UI" panose="020B0604030504040204" pitchFamily="50" charset="-128"/>
              </a:rPr>
              <a:t>最終</a:t>
            </a:r>
            <a:r>
              <a:rPr kumimoji="0" lang="ja-JP" altLang="en-US" sz="1200" b="1" kern="0" dirty="0">
                <a:solidFill>
                  <a:prstClr val="black"/>
                </a:solidFill>
                <a:latin typeface="Meiryo UI" panose="020B0604030504040204" pitchFamily="50" charset="-128"/>
                <a:ea typeface="Meiryo UI" panose="020B0604030504040204" pitchFamily="50" charset="-128"/>
              </a:rPr>
              <a:t>目標</a:t>
            </a:r>
            <a:r>
              <a:rPr kumimoji="0" lang="ja-JP" altLang="en-US" sz="1200" kern="0" dirty="0">
                <a:solidFill>
                  <a:prstClr val="black"/>
                </a:solidFill>
                <a:latin typeface="Meiryo UI" panose="020B0604030504040204" pitchFamily="50" charset="-128"/>
                <a:ea typeface="Meiryo UI" panose="020B0604030504040204" pitchFamily="50" charset="-128"/>
              </a:rPr>
              <a:t>（</a:t>
            </a:r>
            <a:r>
              <a:rPr kumimoji="0" lang="en-US" altLang="ja-JP" sz="1200" kern="0" dirty="0">
                <a:solidFill>
                  <a:prstClr val="black"/>
                </a:solidFill>
                <a:latin typeface="Meiryo UI" panose="020B0604030504040204" pitchFamily="50" charset="-128"/>
                <a:ea typeface="Meiryo UI" panose="020B0604030504040204" pitchFamily="50" charset="-128"/>
              </a:rPr>
              <a:t>9</a:t>
            </a:r>
            <a:r>
              <a:rPr kumimoji="0" lang="ja-JP" altLang="en-US" sz="1200" kern="0" dirty="0">
                <a:solidFill>
                  <a:prstClr val="black"/>
                </a:solidFill>
                <a:latin typeface="Meiryo UI" panose="020B0604030504040204" pitchFamily="50" charset="-128"/>
                <a:ea typeface="Meiryo UI" panose="020B0604030504040204" pitchFamily="50" charset="-128"/>
              </a:rPr>
              <a:t>年目）</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　〇〇のデータ利活用システムの構築</a:t>
            </a:r>
            <a:endParaRPr kumimoji="0" lang="en-US" altLang="ja-JP" sz="1200" kern="0" dirty="0">
              <a:solidFill>
                <a:prstClr val="black"/>
              </a:solidFill>
              <a:latin typeface="Meiryo UI" panose="020B0604030504040204" pitchFamily="50" charset="-128"/>
              <a:ea typeface="Meiryo UI" panose="020B0604030504040204" pitchFamily="50" charset="-128"/>
            </a:endParaRPr>
          </a:p>
        </p:txBody>
      </p:sp>
      <p:sp>
        <p:nvSpPr>
          <p:cNvPr id="109" name="四角形: 角を丸くする 108">
            <a:extLst>
              <a:ext uri="{FF2B5EF4-FFF2-40B4-BE49-F238E27FC236}">
                <a16:creationId xmlns:a16="http://schemas.microsoft.com/office/drawing/2014/main" id="{DF67B744-FBFD-4ED4-BD7D-2EB917C93CEE}"/>
              </a:ext>
            </a:extLst>
          </p:cNvPr>
          <p:cNvSpPr/>
          <p:nvPr/>
        </p:nvSpPr>
        <p:spPr>
          <a:xfrm>
            <a:off x="4359705" y="4478301"/>
            <a:ext cx="2094056" cy="1914913"/>
          </a:xfrm>
          <a:prstGeom prst="roundRect">
            <a:avLst>
              <a:gd name="adj" fmla="val 8767"/>
            </a:avLst>
          </a:prstGeom>
          <a:solidFill>
            <a:srgbClr val="4F81BD">
              <a:lumMod val="20000"/>
              <a:lumOff val="80000"/>
            </a:srgbClr>
          </a:solidFill>
          <a:ln w="25400" cap="flat" cmpd="sng" algn="ctr">
            <a:solidFill>
              <a:srgbClr val="4F81BD">
                <a:shade val="50000"/>
              </a:srgbClr>
            </a:solidFill>
            <a:prstDash val="solid"/>
          </a:ln>
          <a:effectLst/>
        </p:spPr>
        <p:txBody>
          <a:bodyPr rtlCol="0" anchor="ctr"/>
          <a:lstStyle/>
          <a:p>
            <a:pPr algn="ctr" eaLnBrk="0" fontAlgn="base" hangingPunct="0">
              <a:spcBef>
                <a:spcPct val="0"/>
              </a:spcBef>
              <a:spcAft>
                <a:spcPct val="0"/>
              </a:spcAft>
              <a:defRPr/>
            </a:pPr>
            <a:r>
              <a:rPr kumimoji="0" lang="en-US" altLang="ja-JP" sz="1200" kern="0" dirty="0">
                <a:solidFill>
                  <a:prstClr val="black"/>
                </a:solidFill>
                <a:latin typeface="Meiryo UI" panose="020B0604030504040204" pitchFamily="50" charset="-128"/>
                <a:ea typeface="Meiryo UI" panose="020B0604030504040204" pitchFamily="50" charset="-128"/>
              </a:rPr>
              <a:t>3. ×××</a:t>
            </a:r>
            <a:r>
              <a:rPr kumimoji="0" lang="ja-JP" altLang="en-US" sz="1200" kern="0" dirty="0">
                <a:solidFill>
                  <a:prstClr val="black"/>
                </a:solidFill>
                <a:latin typeface="Meiryo UI" panose="020B0604030504040204" pitchFamily="50" charset="-128"/>
                <a:ea typeface="Meiryo UI" panose="020B0604030504040204" pitchFamily="50" charset="-128"/>
              </a:rPr>
              <a:t>の社会実装</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・中間目標〇（〇年目）</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　〇〇</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・中間目標〇（〇年目）</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　〇〇</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a:t>
            </a:r>
            <a:r>
              <a:rPr kumimoji="0" lang="en-US" altLang="ja-JP" sz="1200" b="1" kern="0" dirty="0">
                <a:solidFill>
                  <a:prstClr val="black"/>
                </a:solidFill>
                <a:latin typeface="Meiryo UI" panose="020B0604030504040204" pitchFamily="50" charset="-128"/>
                <a:ea typeface="Meiryo UI" panose="020B0604030504040204" pitchFamily="50" charset="-128"/>
              </a:rPr>
              <a:t>PoC</a:t>
            </a:r>
            <a:r>
              <a:rPr kumimoji="0" lang="ja-JP" altLang="en-US" sz="1200" b="1" kern="0" dirty="0">
                <a:solidFill>
                  <a:prstClr val="black"/>
                </a:solidFill>
                <a:latin typeface="Meiryo UI" panose="020B0604030504040204" pitchFamily="50" charset="-128"/>
                <a:ea typeface="Meiryo UI" panose="020B0604030504040204" pitchFamily="50" charset="-128"/>
              </a:rPr>
              <a:t>達成目標</a:t>
            </a:r>
            <a:r>
              <a:rPr kumimoji="0" lang="ja-JP" altLang="en-US" sz="1200" kern="0" dirty="0">
                <a:solidFill>
                  <a:prstClr val="black"/>
                </a:solidFill>
                <a:latin typeface="Meiryo UI" panose="020B0604030504040204" pitchFamily="50" charset="-128"/>
                <a:ea typeface="Meiryo UI" panose="020B0604030504040204" pitchFamily="50" charset="-128"/>
              </a:rPr>
              <a:t>（〇年目）</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　〇〇</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a:t>
            </a:r>
            <a:r>
              <a:rPr lang="ja-JP" altLang="en-US" sz="1200" b="1" kern="0" dirty="0">
                <a:solidFill>
                  <a:prstClr val="black"/>
                </a:solidFill>
                <a:latin typeface="Meiryo UI" panose="020B0604030504040204" pitchFamily="50" charset="-128"/>
                <a:ea typeface="Meiryo UI" panose="020B0604030504040204" pitchFamily="50" charset="-128"/>
              </a:rPr>
              <a:t>最終</a:t>
            </a:r>
            <a:r>
              <a:rPr kumimoji="0" lang="ja-JP" altLang="en-US" sz="1200" b="1" kern="0" dirty="0">
                <a:solidFill>
                  <a:prstClr val="black"/>
                </a:solidFill>
                <a:latin typeface="Meiryo UI" panose="020B0604030504040204" pitchFamily="50" charset="-128"/>
                <a:ea typeface="Meiryo UI" panose="020B0604030504040204" pitchFamily="50" charset="-128"/>
              </a:rPr>
              <a:t>目標</a:t>
            </a:r>
            <a:r>
              <a:rPr kumimoji="0" lang="ja-JP" altLang="en-US" sz="1200" kern="0" dirty="0">
                <a:solidFill>
                  <a:prstClr val="black"/>
                </a:solidFill>
                <a:latin typeface="Meiryo UI" panose="020B0604030504040204" pitchFamily="50" charset="-128"/>
                <a:ea typeface="Meiryo UI" panose="020B0604030504040204" pitchFamily="50" charset="-128"/>
              </a:rPr>
              <a:t>（〇年目）</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　〇〇〇〇</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endParaRPr kumimoji="0" lang="en-US" altLang="ja-JP" sz="1200" kern="0" dirty="0">
              <a:solidFill>
                <a:prstClr val="black"/>
              </a:solidFill>
              <a:latin typeface="Meiryo UI" panose="020B0604030504040204" pitchFamily="50" charset="-128"/>
              <a:ea typeface="Meiryo UI" panose="020B0604030504040204" pitchFamily="50" charset="-128"/>
            </a:endParaRPr>
          </a:p>
        </p:txBody>
      </p:sp>
      <p:sp>
        <p:nvSpPr>
          <p:cNvPr id="110" name="四角形: 角を丸くする 109">
            <a:extLst>
              <a:ext uri="{FF2B5EF4-FFF2-40B4-BE49-F238E27FC236}">
                <a16:creationId xmlns:a16="http://schemas.microsoft.com/office/drawing/2014/main" id="{615EF5F8-52FD-4F1F-99EC-5644DF8D951C}"/>
              </a:ext>
            </a:extLst>
          </p:cNvPr>
          <p:cNvSpPr/>
          <p:nvPr/>
        </p:nvSpPr>
        <p:spPr>
          <a:xfrm>
            <a:off x="6527926" y="4476299"/>
            <a:ext cx="2094056" cy="1914913"/>
          </a:xfrm>
          <a:prstGeom prst="roundRect">
            <a:avLst>
              <a:gd name="adj" fmla="val 8767"/>
            </a:avLst>
          </a:prstGeom>
          <a:solidFill>
            <a:srgbClr val="4F81BD">
              <a:lumMod val="20000"/>
              <a:lumOff val="80000"/>
            </a:srgbClr>
          </a:solidFill>
          <a:ln w="25400" cap="flat" cmpd="sng" algn="ctr">
            <a:solidFill>
              <a:srgbClr val="4F81BD">
                <a:shade val="50000"/>
              </a:srgbClr>
            </a:solidFill>
            <a:prstDash val="solid"/>
          </a:ln>
          <a:effectLst/>
        </p:spPr>
        <p:txBody>
          <a:bodyPr rtlCol="0" anchor="ctr"/>
          <a:lstStyle/>
          <a:p>
            <a:pPr algn="ctr" eaLnBrk="0" fontAlgn="base" hangingPunct="0">
              <a:spcBef>
                <a:spcPct val="0"/>
              </a:spcBef>
              <a:spcAft>
                <a:spcPct val="0"/>
              </a:spcAft>
              <a:defRPr/>
            </a:pPr>
            <a:r>
              <a:rPr kumimoji="0" lang="en-US" altLang="ja-JP" sz="1200" kern="0" dirty="0">
                <a:solidFill>
                  <a:prstClr val="black"/>
                </a:solidFill>
                <a:latin typeface="Meiryo UI" panose="020B0604030504040204" pitchFamily="50" charset="-128"/>
                <a:ea typeface="Meiryo UI" panose="020B0604030504040204" pitchFamily="50" charset="-128"/>
              </a:rPr>
              <a:t>4. </a:t>
            </a:r>
            <a:r>
              <a:rPr kumimoji="0" lang="ja-JP" altLang="en-US" sz="1200" kern="0" dirty="0">
                <a:solidFill>
                  <a:prstClr val="black"/>
                </a:solidFill>
                <a:latin typeface="Meiryo UI" panose="020B0604030504040204" pitchFamily="50" charset="-128"/>
                <a:ea typeface="Meiryo UI" panose="020B0604030504040204" pitchFamily="50" charset="-128"/>
              </a:rPr>
              <a:t>・・・</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・中間目標〇（〇年目）</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　〇〇</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・中間目標〇（〇年目）</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　〇〇</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a:t>
            </a:r>
            <a:r>
              <a:rPr kumimoji="0" lang="en-US" altLang="ja-JP" sz="1200" b="1" kern="0" dirty="0">
                <a:solidFill>
                  <a:prstClr val="black"/>
                </a:solidFill>
                <a:latin typeface="Meiryo UI" panose="020B0604030504040204" pitchFamily="50" charset="-128"/>
                <a:ea typeface="Meiryo UI" panose="020B0604030504040204" pitchFamily="50" charset="-128"/>
              </a:rPr>
              <a:t>PoC</a:t>
            </a:r>
            <a:r>
              <a:rPr kumimoji="0" lang="ja-JP" altLang="en-US" sz="1200" b="1" kern="0" dirty="0">
                <a:solidFill>
                  <a:prstClr val="black"/>
                </a:solidFill>
                <a:latin typeface="Meiryo UI" panose="020B0604030504040204" pitchFamily="50" charset="-128"/>
                <a:ea typeface="Meiryo UI" panose="020B0604030504040204" pitchFamily="50" charset="-128"/>
              </a:rPr>
              <a:t>達成目標</a:t>
            </a:r>
            <a:r>
              <a:rPr kumimoji="0" lang="ja-JP" altLang="en-US" sz="1200" kern="0" dirty="0">
                <a:solidFill>
                  <a:prstClr val="black"/>
                </a:solidFill>
                <a:latin typeface="Meiryo UI" panose="020B0604030504040204" pitchFamily="50" charset="-128"/>
                <a:ea typeface="Meiryo UI" panose="020B0604030504040204" pitchFamily="50" charset="-128"/>
              </a:rPr>
              <a:t>（〇年目）</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　〇〇</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a:t>
            </a:r>
            <a:r>
              <a:rPr kumimoji="0" lang="ja-JP" altLang="en-US" sz="1200" b="1" kern="0" dirty="0">
                <a:solidFill>
                  <a:prstClr val="black"/>
                </a:solidFill>
                <a:latin typeface="Meiryo UI" panose="020B0604030504040204" pitchFamily="50" charset="-128"/>
                <a:ea typeface="Meiryo UI" panose="020B0604030504040204" pitchFamily="50" charset="-128"/>
              </a:rPr>
              <a:t>最終目標</a:t>
            </a:r>
            <a:r>
              <a:rPr kumimoji="0" lang="ja-JP" altLang="en-US" sz="1200" kern="0" dirty="0">
                <a:solidFill>
                  <a:prstClr val="black"/>
                </a:solidFill>
                <a:latin typeface="Meiryo UI" panose="020B0604030504040204" pitchFamily="50" charset="-128"/>
                <a:ea typeface="Meiryo UI" panose="020B0604030504040204" pitchFamily="50" charset="-128"/>
              </a:rPr>
              <a:t>（〇年目）</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　〇〇〇〇</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endParaRPr kumimoji="0" lang="en-US" altLang="ja-JP" sz="1200" kern="0" dirty="0">
              <a:solidFill>
                <a:prstClr val="black"/>
              </a:solidFill>
              <a:latin typeface="Meiryo UI" panose="020B0604030504040204" pitchFamily="50" charset="-128"/>
              <a:ea typeface="Meiryo UI" panose="020B0604030504040204" pitchFamily="50" charset="-128"/>
            </a:endParaRPr>
          </a:p>
        </p:txBody>
      </p:sp>
      <p:sp>
        <p:nvSpPr>
          <p:cNvPr id="111" name="テキスト ボックス 110">
            <a:extLst>
              <a:ext uri="{FF2B5EF4-FFF2-40B4-BE49-F238E27FC236}">
                <a16:creationId xmlns:a16="http://schemas.microsoft.com/office/drawing/2014/main" id="{9C996F8F-2A20-4C54-B751-10EE94DC1078}"/>
              </a:ext>
            </a:extLst>
          </p:cNvPr>
          <p:cNvSpPr txBox="1"/>
          <p:nvPr/>
        </p:nvSpPr>
        <p:spPr>
          <a:xfrm>
            <a:off x="8536506" y="5117463"/>
            <a:ext cx="530915" cy="369332"/>
          </a:xfrm>
          <a:prstGeom prst="rect">
            <a:avLst/>
          </a:prstGeom>
          <a:noFill/>
        </p:spPr>
        <p:txBody>
          <a:bodyPr wrap="none" rtlCol="0">
            <a:spAutoFit/>
          </a:bodyPr>
          <a:lstStyle/>
          <a:p>
            <a:pPr eaLnBrk="0" fontAlgn="base" hangingPunct="0">
              <a:spcBef>
                <a:spcPct val="0"/>
              </a:spcBef>
              <a:spcAft>
                <a:spcPct val="0"/>
              </a:spcAft>
              <a:defRPr/>
            </a:pPr>
            <a:r>
              <a:rPr lang="ja-JP" altLang="en-US" b="1" dirty="0">
                <a:solidFill>
                  <a:prstClr val="black"/>
                </a:solidFill>
                <a:latin typeface="Calibri" panose="020F0502020204030204" pitchFamily="34" charset="0"/>
                <a:ea typeface="ＭＳ Ｐゴシック" panose="020B0600070205080204" pitchFamily="50" charset="-128"/>
              </a:rPr>
              <a:t>・・・</a:t>
            </a:r>
          </a:p>
        </p:txBody>
      </p:sp>
      <p:sp>
        <p:nvSpPr>
          <p:cNvPr id="112" name="四角形: 角を丸くする 111">
            <a:extLst>
              <a:ext uri="{FF2B5EF4-FFF2-40B4-BE49-F238E27FC236}">
                <a16:creationId xmlns:a16="http://schemas.microsoft.com/office/drawing/2014/main" id="{CCDB74FF-AD17-459F-9388-48DE410042D8}"/>
              </a:ext>
            </a:extLst>
          </p:cNvPr>
          <p:cNvSpPr/>
          <p:nvPr/>
        </p:nvSpPr>
        <p:spPr>
          <a:xfrm>
            <a:off x="7740758" y="1801119"/>
            <a:ext cx="1210295" cy="493635"/>
          </a:xfrm>
          <a:prstGeom prst="roundRect">
            <a:avLst>
              <a:gd name="adj" fmla="val 7576"/>
            </a:avLst>
          </a:prstGeom>
          <a:solidFill>
            <a:sysClr val="window" lastClr="FFFFFF"/>
          </a:solidFill>
          <a:ln w="25400" cap="flat" cmpd="sng" algn="ctr">
            <a:solidFill>
              <a:srgbClr val="4F81BD">
                <a:shade val="50000"/>
              </a:srgbClr>
            </a:solidFill>
            <a:prstDash val="solid"/>
          </a:ln>
          <a:effectLst/>
        </p:spPr>
        <p:txBody>
          <a:bodyPr rtlCol="0" anchor="ctr"/>
          <a:lstStyle/>
          <a:p>
            <a:pPr algn="ct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プロジェクト外の</a:t>
            </a:r>
            <a:endParaRPr kumimoji="0" lang="en-US" altLang="ja-JP" sz="1200" kern="0" dirty="0">
              <a:solidFill>
                <a:prstClr val="black"/>
              </a:solidFill>
              <a:latin typeface="Meiryo UI" panose="020B0604030504040204" pitchFamily="50" charset="-128"/>
              <a:ea typeface="Meiryo UI" panose="020B0604030504040204" pitchFamily="50" charset="-128"/>
            </a:endParaRPr>
          </a:p>
          <a:p>
            <a:pPr algn="ct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取り組み等</a:t>
            </a:r>
            <a:endParaRPr kumimoji="0" lang="en-US" altLang="ja-JP" sz="1200" kern="0" dirty="0">
              <a:solidFill>
                <a:prstClr val="black"/>
              </a:solidFill>
              <a:latin typeface="Meiryo UI" panose="020B0604030504040204" pitchFamily="50" charset="-128"/>
              <a:ea typeface="Meiryo UI" panose="020B0604030504040204" pitchFamily="50" charset="-128"/>
            </a:endParaRPr>
          </a:p>
        </p:txBody>
      </p:sp>
      <p:sp>
        <p:nvSpPr>
          <p:cNvPr id="113" name="四角形: 角を丸くする 112">
            <a:extLst>
              <a:ext uri="{FF2B5EF4-FFF2-40B4-BE49-F238E27FC236}">
                <a16:creationId xmlns:a16="http://schemas.microsoft.com/office/drawing/2014/main" id="{25F20549-EF2B-4C2B-9806-23E7007A37EB}"/>
              </a:ext>
            </a:extLst>
          </p:cNvPr>
          <p:cNvSpPr/>
          <p:nvPr/>
        </p:nvSpPr>
        <p:spPr>
          <a:xfrm>
            <a:off x="153662" y="1807553"/>
            <a:ext cx="1365476" cy="477738"/>
          </a:xfrm>
          <a:prstGeom prst="roundRect">
            <a:avLst>
              <a:gd name="adj" fmla="val 7576"/>
            </a:avLst>
          </a:prstGeom>
          <a:solidFill>
            <a:sysClr val="window" lastClr="FFFFFF"/>
          </a:solidFill>
          <a:ln w="25400" cap="flat" cmpd="sng" algn="ctr">
            <a:solidFill>
              <a:srgbClr val="4F81BD">
                <a:shade val="50000"/>
              </a:srgbClr>
            </a:solidFill>
            <a:prstDash val="solid"/>
          </a:ln>
          <a:effectLst/>
        </p:spPr>
        <p:txBody>
          <a:bodyPr rtlCol="0" anchor="ctr"/>
          <a:lstStyle/>
          <a:p>
            <a:pPr algn="ctr" eaLnBrk="0" fontAlgn="base" hangingPunct="0">
              <a:spcBef>
                <a:spcPct val="0"/>
              </a:spcBef>
              <a:spcAft>
                <a:spcPct val="0"/>
              </a:spcAft>
              <a:defRPr/>
            </a:pPr>
            <a:r>
              <a:rPr kumimoji="0" lang="ja-JP" altLang="en-US" sz="1200" kern="0" dirty="0">
                <a:solidFill>
                  <a:prstClr val="black"/>
                </a:solidFill>
                <a:latin typeface="Meiryo UI" panose="020B0604030504040204" pitchFamily="50" charset="-128"/>
                <a:ea typeface="Meiryo UI" panose="020B0604030504040204" pitchFamily="50" charset="-128"/>
              </a:rPr>
              <a:t>プロジェクト外の要素</a:t>
            </a:r>
            <a:r>
              <a:rPr kumimoji="0" lang="en-US" altLang="ja-JP" sz="1200" kern="0" dirty="0">
                <a:solidFill>
                  <a:prstClr val="black"/>
                </a:solidFill>
                <a:latin typeface="Meiryo UI" panose="020B0604030504040204" pitchFamily="50" charset="-128"/>
                <a:ea typeface="Meiryo UI" panose="020B0604030504040204" pitchFamily="50" charset="-128"/>
              </a:rPr>
              <a:t>(</a:t>
            </a:r>
            <a:r>
              <a:rPr kumimoji="0" lang="ja-JP" altLang="en-US" sz="1200" kern="0" dirty="0">
                <a:solidFill>
                  <a:prstClr val="black"/>
                </a:solidFill>
                <a:latin typeface="Meiryo UI" panose="020B0604030504040204" pitchFamily="50" charset="-128"/>
                <a:ea typeface="Meiryo UI" panose="020B0604030504040204" pitchFamily="50" charset="-128"/>
              </a:rPr>
              <a:t>社会動向等</a:t>
            </a:r>
            <a:r>
              <a:rPr kumimoji="0" lang="en-US" altLang="ja-JP" sz="1200" kern="0" dirty="0">
                <a:solidFill>
                  <a:prstClr val="black"/>
                </a:solidFill>
                <a:latin typeface="Meiryo UI" panose="020B0604030504040204" pitchFamily="50" charset="-128"/>
                <a:ea typeface="Meiryo UI" panose="020B0604030504040204" pitchFamily="50" charset="-128"/>
              </a:rPr>
              <a:t>)</a:t>
            </a:r>
          </a:p>
        </p:txBody>
      </p:sp>
      <p:sp>
        <p:nvSpPr>
          <p:cNvPr id="114" name="四角形: 角を丸くする 113">
            <a:extLst>
              <a:ext uri="{FF2B5EF4-FFF2-40B4-BE49-F238E27FC236}">
                <a16:creationId xmlns:a16="http://schemas.microsoft.com/office/drawing/2014/main" id="{F5027F1F-51EF-4710-B81A-A19986CE07A7}"/>
              </a:ext>
            </a:extLst>
          </p:cNvPr>
          <p:cNvSpPr/>
          <p:nvPr/>
        </p:nvSpPr>
        <p:spPr>
          <a:xfrm>
            <a:off x="4028270" y="712684"/>
            <a:ext cx="1101437" cy="418022"/>
          </a:xfrm>
          <a:prstGeom prst="roundRect">
            <a:avLst>
              <a:gd name="adj" fmla="val 7576"/>
            </a:avLst>
          </a:prstGeom>
          <a:solidFill>
            <a:srgbClr val="9BBB59">
              <a:lumMod val="40000"/>
              <a:lumOff val="60000"/>
            </a:srgbClr>
          </a:solidFill>
          <a:ln w="25400" cap="flat" cmpd="sng" algn="ctr">
            <a:solidFill>
              <a:srgbClr val="4F81BD">
                <a:shade val="50000"/>
              </a:srgbClr>
            </a:solidFill>
            <a:prstDash val="solid"/>
          </a:ln>
          <a:effectLst/>
        </p:spPr>
        <p:txBody>
          <a:bodyPr rtlCol="0" anchor="ctr"/>
          <a:lstStyle/>
          <a:p>
            <a:pPr algn="ctr" eaLnBrk="0" fontAlgn="base" hangingPunct="0">
              <a:spcBef>
                <a:spcPct val="0"/>
              </a:spcBef>
              <a:spcAft>
                <a:spcPct val="0"/>
              </a:spcAft>
              <a:defRPr/>
            </a:pPr>
            <a:r>
              <a:rPr kumimoji="0" lang="en-US" altLang="ja-JP" sz="1600" kern="0" dirty="0">
                <a:solidFill>
                  <a:prstClr val="black"/>
                </a:solidFill>
                <a:latin typeface="Meiryo UI" panose="020B0604030504040204" pitchFamily="50" charset="-128"/>
                <a:ea typeface="Meiryo UI" panose="020B0604030504040204" pitchFamily="50" charset="-128"/>
              </a:rPr>
              <a:t>SDG</a:t>
            </a:r>
            <a:r>
              <a:rPr kumimoji="0" lang="ja-JP" altLang="en-US" sz="1600" kern="0" dirty="0">
                <a:solidFill>
                  <a:prstClr val="black"/>
                </a:solidFill>
                <a:latin typeface="Meiryo UI" panose="020B0604030504040204" pitchFamily="50" charset="-128"/>
                <a:ea typeface="Meiryo UI" panose="020B0604030504040204" pitchFamily="50" charset="-128"/>
              </a:rPr>
              <a:t>〇</a:t>
            </a:r>
            <a:endParaRPr kumimoji="0" lang="en-US" altLang="ja-JP" sz="1600" kern="0" dirty="0">
              <a:solidFill>
                <a:prstClr val="black"/>
              </a:solidFill>
              <a:latin typeface="Meiryo UI" panose="020B0604030504040204" pitchFamily="50" charset="-128"/>
              <a:ea typeface="Meiryo UI" panose="020B0604030504040204" pitchFamily="50" charset="-128"/>
            </a:endParaRPr>
          </a:p>
        </p:txBody>
      </p:sp>
      <p:sp>
        <p:nvSpPr>
          <p:cNvPr id="115" name="四角形: 角を丸くする 114">
            <a:extLst>
              <a:ext uri="{FF2B5EF4-FFF2-40B4-BE49-F238E27FC236}">
                <a16:creationId xmlns:a16="http://schemas.microsoft.com/office/drawing/2014/main" id="{3E5337AF-FD6C-493B-9D10-982460A1618B}"/>
              </a:ext>
            </a:extLst>
          </p:cNvPr>
          <p:cNvSpPr/>
          <p:nvPr/>
        </p:nvSpPr>
        <p:spPr>
          <a:xfrm>
            <a:off x="5272985" y="712684"/>
            <a:ext cx="1101437" cy="418022"/>
          </a:xfrm>
          <a:prstGeom prst="roundRect">
            <a:avLst>
              <a:gd name="adj" fmla="val 7576"/>
            </a:avLst>
          </a:prstGeom>
          <a:solidFill>
            <a:srgbClr val="9BBB59">
              <a:lumMod val="40000"/>
              <a:lumOff val="60000"/>
            </a:srgbClr>
          </a:solidFill>
          <a:ln w="25400" cap="flat" cmpd="sng" algn="ctr">
            <a:solidFill>
              <a:srgbClr val="4F81BD">
                <a:shade val="50000"/>
              </a:srgbClr>
            </a:solidFill>
            <a:prstDash val="solid"/>
          </a:ln>
          <a:effectLst/>
        </p:spPr>
        <p:txBody>
          <a:bodyPr rtlCol="0" anchor="ctr"/>
          <a:lstStyle/>
          <a:p>
            <a:pPr algn="ctr" eaLnBrk="0" fontAlgn="base" hangingPunct="0">
              <a:spcBef>
                <a:spcPct val="0"/>
              </a:spcBef>
              <a:spcAft>
                <a:spcPct val="0"/>
              </a:spcAft>
              <a:defRPr/>
            </a:pPr>
            <a:r>
              <a:rPr kumimoji="0" lang="en-US" altLang="ja-JP" sz="1600" kern="0" dirty="0">
                <a:solidFill>
                  <a:prstClr val="black"/>
                </a:solidFill>
                <a:latin typeface="Meiryo UI" panose="020B0604030504040204" pitchFamily="50" charset="-128"/>
                <a:ea typeface="Meiryo UI" panose="020B0604030504040204" pitchFamily="50" charset="-128"/>
              </a:rPr>
              <a:t>SDG</a:t>
            </a:r>
            <a:r>
              <a:rPr kumimoji="0" lang="ja-JP" altLang="en-US" sz="1600" kern="0" dirty="0">
                <a:solidFill>
                  <a:prstClr val="black"/>
                </a:solidFill>
                <a:latin typeface="Meiryo UI" panose="020B0604030504040204" pitchFamily="50" charset="-128"/>
                <a:ea typeface="Meiryo UI" panose="020B0604030504040204" pitchFamily="50" charset="-128"/>
              </a:rPr>
              <a:t>〇</a:t>
            </a:r>
            <a:endParaRPr kumimoji="0" lang="en-US" altLang="ja-JP" sz="1600" kern="0" dirty="0">
              <a:solidFill>
                <a:prstClr val="black"/>
              </a:solidFill>
              <a:latin typeface="Meiryo UI" panose="020B0604030504040204" pitchFamily="50" charset="-128"/>
              <a:ea typeface="Meiryo UI" panose="020B0604030504040204" pitchFamily="50" charset="-128"/>
            </a:endParaRPr>
          </a:p>
        </p:txBody>
      </p:sp>
      <p:sp>
        <p:nvSpPr>
          <p:cNvPr id="116" name="四角形: 角を丸くする 115">
            <a:extLst>
              <a:ext uri="{FF2B5EF4-FFF2-40B4-BE49-F238E27FC236}">
                <a16:creationId xmlns:a16="http://schemas.microsoft.com/office/drawing/2014/main" id="{37110E76-BE03-42EF-A18C-A276F6355C0E}"/>
              </a:ext>
            </a:extLst>
          </p:cNvPr>
          <p:cNvSpPr/>
          <p:nvPr/>
        </p:nvSpPr>
        <p:spPr>
          <a:xfrm>
            <a:off x="142993" y="2428377"/>
            <a:ext cx="8877063" cy="4014000"/>
          </a:xfrm>
          <a:prstGeom prst="roundRect">
            <a:avLst>
              <a:gd name="adj" fmla="val 4781"/>
            </a:avLst>
          </a:prstGeom>
          <a:noFill/>
          <a:ln w="38100" cap="flat" cmpd="sng" algn="ctr">
            <a:solidFill>
              <a:srgbClr val="FF0000"/>
            </a:solidFill>
            <a:prstDash val="solid"/>
          </a:ln>
          <a:effectLst/>
        </p:spPr>
        <p:txBody>
          <a:bodyPr rtlCol="0" anchor="ctr"/>
          <a:lstStyle/>
          <a:p>
            <a:pPr algn="ctr" eaLnBrk="0" fontAlgn="base" hangingPunct="0">
              <a:spcBef>
                <a:spcPct val="0"/>
              </a:spcBef>
              <a:spcAft>
                <a:spcPct val="0"/>
              </a:spcAft>
              <a:defRPr/>
            </a:pPr>
            <a:endParaRPr kumimoji="0" lang="ja-JP" altLang="en-US" kern="0">
              <a:solidFill>
                <a:prstClr val="white"/>
              </a:solidFill>
              <a:latin typeface="Calibri"/>
              <a:ea typeface="ＭＳ Ｐゴシック" panose="020B0600070205080204" pitchFamily="50" charset="-128"/>
            </a:endParaRPr>
          </a:p>
        </p:txBody>
      </p:sp>
      <p:sp>
        <p:nvSpPr>
          <p:cNvPr id="117" name="テキスト ボックス 116">
            <a:extLst>
              <a:ext uri="{FF2B5EF4-FFF2-40B4-BE49-F238E27FC236}">
                <a16:creationId xmlns:a16="http://schemas.microsoft.com/office/drawing/2014/main" id="{2AF9409C-1036-4102-BBEA-21DA010884A1}"/>
              </a:ext>
            </a:extLst>
          </p:cNvPr>
          <p:cNvSpPr txBox="1"/>
          <p:nvPr/>
        </p:nvSpPr>
        <p:spPr>
          <a:xfrm>
            <a:off x="7611194" y="3251332"/>
            <a:ext cx="571009" cy="369332"/>
          </a:xfrm>
          <a:prstGeom prst="rect">
            <a:avLst/>
          </a:prstGeom>
          <a:noFill/>
        </p:spPr>
        <p:txBody>
          <a:bodyPr wrap="square" rtlCol="0">
            <a:spAutoFit/>
          </a:bodyPr>
          <a:lstStyle/>
          <a:p>
            <a:pPr eaLnBrk="0" fontAlgn="base" hangingPunct="0">
              <a:spcBef>
                <a:spcPct val="0"/>
              </a:spcBef>
              <a:spcAft>
                <a:spcPct val="0"/>
              </a:spcAft>
              <a:defRPr/>
            </a:pPr>
            <a:r>
              <a:rPr lang="ja-JP" altLang="en-US" b="1" dirty="0">
                <a:solidFill>
                  <a:prstClr val="black"/>
                </a:solidFill>
                <a:latin typeface="Calibri" panose="020F0502020204030204" pitchFamily="34" charset="0"/>
                <a:ea typeface="ＭＳ Ｐゴシック" panose="020B0600070205080204" pitchFamily="50" charset="-128"/>
              </a:rPr>
              <a:t>・・・</a:t>
            </a:r>
          </a:p>
        </p:txBody>
      </p:sp>
      <p:sp>
        <p:nvSpPr>
          <p:cNvPr id="118" name="テキスト ボックス 117">
            <a:extLst>
              <a:ext uri="{FF2B5EF4-FFF2-40B4-BE49-F238E27FC236}">
                <a16:creationId xmlns:a16="http://schemas.microsoft.com/office/drawing/2014/main" id="{96EBFD62-A18A-430D-9810-3D60A94D45E3}"/>
              </a:ext>
            </a:extLst>
          </p:cNvPr>
          <p:cNvSpPr txBox="1"/>
          <p:nvPr/>
        </p:nvSpPr>
        <p:spPr>
          <a:xfrm>
            <a:off x="6395161" y="765617"/>
            <a:ext cx="530915" cy="369332"/>
          </a:xfrm>
          <a:prstGeom prst="rect">
            <a:avLst/>
          </a:prstGeom>
          <a:noFill/>
        </p:spPr>
        <p:txBody>
          <a:bodyPr wrap="none" rtlCol="0">
            <a:spAutoFit/>
          </a:bodyPr>
          <a:lstStyle/>
          <a:p>
            <a:pPr eaLnBrk="0" fontAlgn="base" hangingPunct="0">
              <a:spcBef>
                <a:spcPct val="0"/>
              </a:spcBef>
              <a:spcAft>
                <a:spcPct val="0"/>
              </a:spcAft>
              <a:defRPr/>
            </a:pPr>
            <a:r>
              <a:rPr lang="ja-JP" altLang="en-US" b="1" dirty="0">
                <a:solidFill>
                  <a:prstClr val="black"/>
                </a:solidFill>
                <a:latin typeface="Calibri" panose="020F0502020204030204" pitchFamily="34" charset="0"/>
                <a:ea typeface="ＭＳ Ｐゴシック" panose="020B0600070205080204" pitchFamily="50" charset="-128"/>
              </a:rPr>
              <a:t>・・・</a:t>
            </a:r>
          </a:p>
        </p:txBody>
      </p:sp>
      <p:sp>
        <p:nvSpPr>
          <p:cNvPr id="119" name="四角形: 角を丸くする 118">
            <a:extLst>
              <a:ext uri="{FF2B5EF4-FFF2-40B4-BE49-F238E27FC236}">
                <a16:creationId xmlns:a16="http://schemas.microsoft.com/office/drawing/2014/main" id="{1D203A86-DE6C-4320-97C4-DDA565A62EEA}"/>
              </a:ext>
            </a:extLst>
          </p:cNvPr>
          <p:cNvSpPr/>
          <p:nvPr/>
        </p:nvSpPr>
        <p:spPr>
          <a:xfrm>
            <a:off x="82932" y="1343954"/>
            <a:ext cx="8996532" cy="5165528"/>
          </a:xfrm>
          <a:prstGeom prst="roundRect">
            <a:avLst>
              <a:gd name="adj" fmla="val 5445"/>
            </a:avLst>
          </a:prstGeom>
          <a:noFill/>
          <a:ln w="38100" cap="flat" cmpd="sng" algn="ctr">
            <a:solidFill>
              <a:srgbClr val="0000FF"/>
            </a:solidFill>
            <a:prstDash val="solid"/>
          </a:ln>
          <a:effectLst/>
        </p:spPr>
        <p:txBody>
          <a:bodyPr rtlCol="0" anchor="ctr"/>
          <a:lstStyle/>
          <a:p>
            <a:pPr algn="ctr" eaLnBrk="0" fontAlgn="base" hangingPunct="0">
              <a:spcBef>
                <a:spcPct val="0"/>
              </a:spcBef>
              <a:spcAft>
                <a:spcPct val="0"/>
              </a:spcAft>
              <a:defRPr/>
            </a:pPr>
            <a:endParaRPr kumimoji="0" lang="ja-JP" altLang="en-US" kern="0">
              <a:solidFill>
                <a:prstClr val="white"/>
              </a:solidFill>
              <a:latin typeface="Calibri"/>
              <a:ea typeface="ＭＳ Ｐゴシック" panose="020B0600070205080204" pitchFamily="50" charset="-128"/>
            </a:endParaRPr>
          </a:p>
        </p:txBody>
      </p:sp>
      <p:sp>
        <p:nvSpPr>
          <p:cNvPr id="120" name="テキスト ボックス 119">
            <a:extLst>
              <a:ext uri="{FF2B5EF4-FFF2-40B4-BE49-F238E27FC236}">
                <a16:creationId xmlns:a16="http://schemas.microsoft.com/office/drawing/2014/main" id="{0FF77CE7-0953-4DF0-84FD-B626E872E420}"/>
              </a:ext>
            </a:extLst>
          </p:cNvPr>
          <p:cNvSpPr txBox="1"/>
          <p:nvPr/>
        </p:nvSpPr>
        <p:spPr>
          <a:xfrm>
            <a:off x="64536" y="1327062"/>
            <a:ext cx="3011450" cy="338554"/>
          </a:xfrm>
          <a:prstGeom prst="rect">
            <a:avLst/>
          </a:prstGeom>
          <a:solidFill>
            <a:srgbClr val="0000FF"/>
          </a:solidFill>
        </p:spPr>
        <p:txBody>
          <a:bodyPr wrap="square" rtlCol="0">
            <a:spAutoFit/>
          </a:bodyPr>
          <a:lstStyle/>
          <a:p>
            <a:pPr eaLnBrk="0" fontAlgn="base" hangingPunct="0">
              <a:spcBef>
                <a:spcPct val="0"/>
              </a:spcBef>
              <a:spcAft>
                <a:spcPct val="0"/>
              </a:spcAft>
              <a:defRPr/>
            </a:pPr>
            <a:r>
              <a:rPr lang="ja-JP" altLang="en-US" sz="1600" b="1" dirty="0">
                <a:solidFill>
                  <a:prstClr val="white"/>
                </a:solidFill>
                <a:latin typeface="Meiryo UI" panose="020B0604030504040204" pitchFamily="50" charset="-128"/>
                <a:ea typeface="Meiryo UI" panose="020B0604030504040204" pitchFamily="50" charset="-128"/>
              </a:rPr>
              <a:t>拠点名：〇〇の社会実現拠点</a:t>
            </a:r>
          </a:p>
        </p:txBody>
      </p:sp>
      <p:sp>
        <p:nvSpPr>
          <p:cNvPr id="121" name="テキスト ボックス 120">
            <a:extLst>
              <a:ext uri="{FF2B5EF4-FFF2-40B4-BE49-F238E27FC236}">
                <a16:creationId xmlns:a16="http://schemas.microsoft.com/office/drawing/2014/main" id="{83735B93-178A-40AF-9208-587301CD2892}"/>
              </a:ext>
            </a:extLst>
          </p:cNvPr>
          <p:cNvSpPr txBox="1"/>
          <p:nvPr/>
        </p:nvSpPr>
        <p:spPr>
          <a:xfrm>
            <a:off x="123944" y="2409329"/>
            <a:ext cx="1391923" cy="584775"/>
          </a:xfrm>
          <a:prstGeom prst="rect">
            <a:avLst/>
          </a:prstGeom>
          <a:solidFill>
            <a:srgbClr val="FF0000"/>
          </a:solidFill>
        </p:spPr>
        <p:txBody>
          <a:bodyPr wrap="square" rtlCol="0">
            <a:spAutoFit/>
          </a:bodyPr>
          <a:lstStyle/>
          <a:p>
            <a:pPr eaLnBrk="0" fontAlgn="base" hangingPunct="0">
              <a:spcBef>
                <a:spcPct val="0"/>
              </a:spcBef>
              <a:spcAft>
                <a:spcPct val="0"/>
              </a:spcAft>
              <a:defRPr/>
            </a:pPr>
            <a:r>
              <a:rPr lang="ja-JP" altLang="en-US" sz="1600" b="1" dirty="0">
                <a:solidFill>
                  <a:prstClr val="white"/>
                </a:solidFill>
                <a:latin typeface="Meiryo UI" panose="020B0604030504040204" pitchFamily="50" charset="-128"/>
                <a:ea typeface="Meiryo UI" panose="020B0604030504040204" pitchFamily="50" charset="-128"/>
              </a:rPr>
              <a:t>「プロジェクト」</a:t>
            </a:r>
            <a:endParaRPr lang="en-US" altLang="ja-JP" sz="1600" b="1" dirty="0">
              <a:solidFill>
                <a:prstClr val="white"/>
              </a:solidFill>
              <a:latin typeface="Meiryo UI" panose="020B0604030504040204" pitchFamily="50" charset="-128"/>
              <a:ea typeface="Meiryo UI" panose="020B0604030504040204" pitchFamily="50" charset="-128"/>
            </a:endParaRPr>
          </a:p>
          <a:p>
            <a:pPr eaLnBrk="0" fontAlgn="base" hangingPunct="0">
              <a:spcBef>
                <a:spcPct val="0"/>
              </a:spcBef>
              <a:spcAft>
                <a:spcPct val="0"/>
              </a:spcAft>
              <a:defRPr/>
            </a:pPr>
            <a:r>
              <a:rPr lang="ja-JP" altLang="en-US" sz="1600" b="1" dirty="0">
                <a:solidFill>
                  <a:prstClr val="white"/>
                </a:solidFill>
                <a:latin typeface="Meiryo UI" panose="020B0604030504040204" pitchFamily="50" charset="-128"/>
                <a:ea typeface="Meiryo UI" panose="020B0604030504040204" pitchFamily="50" charset="-128"/>
              </a:rPr>
              <a:t>の活動範囲</a:t>
            </a:r>
          </a:p>
        </p:txBody>
      </p:sp>
      <p:sp>
        <p:nvSpPr>
          <p:cNvPr id="122" name="Rectangle 218">
            <a:extLst>
              <a:ext uri="{FF2B5EF4-FFF2-40B4-BE49-F238E27FC236}">
                <a16:creationId xmlns:a16="http://schemas.microsoft.com/office/drawing/2014/main" id="{C3132EBF-DF95-42D3-AAAC-CAFBEF218049}"/>
              </a:ext>
            </a:extLst>
          </p:cNvPr>
          <p:cNvSpPr>
            <a:spLocks noChangeArrowheads="1"/>
          </p:cNvSpPr>
          <p:nvPr/>
        </p:nvSpPr>
        <p:spPr bwMode="auto">
          <a:xfrm>
            <a:off x="265656" y="772672"/>
            <a:ext cx="826128" cy="243363"/>
          </a:xfrm>
          <a:prstGeom prst="rect">
            <a:avLst/>
          </a:prstGeom>
          <a:noFill/>
          <a:ln w="12700">
            <a:noFill/>
            <a:prstDash val="dash"/>
            <a:miter lim="800000"/>
            <a:headEnd/>
            <a:tailEnd/>
          </a:ln>
        </p:spPr>
        <p:txBody>
          <a:bodyPr vert="horz" wrap="square" lIns="91440" tIns="45720" rIns="91440" bIns="45720" numCol="1" anchor="t" anchorCtr="0" compatLnSpc="1">
            <a:prstTxWarp prst="textNoShape">
              <a:avLst/>
            </a:prstTxWarp>
          </a:bodyPr>
          <a:lstStyle/>
          <a:p>
            <a:pPr algn="ctr"/>
            <a:r>
              <a:rPr lang="ja-JP" altLang="en-US" sz="1200" dirty="0">
                <a:solidFill>
                  <a:srgbClr val="0000FF"/>
                </a:solidFill>
                <a:latin typeface="Meiryo UI" panose="020B0604030504040204" pitchFamily="50" charset="-128"/>
                <a:ea typeface="Meiryo UI" panose="020B0604030504040204" pitchFamily="50" charset="-128"/>
                <a:cs typeface="ＭＳ Ｐゴシック" pitchFamily="50" charset="-128"/>
              </a:rPr>
              <a:t>（例示）</a:t>
            </a:r>
            <a:endParaRPr lang="ja-JP" altLang="ja-JP" sz="1200" dirty="0">
              <a:solidFill>
                <a:srgbClr val="0000FF"/>
              </a:solidFill>
              <a:latin typeface="Meiryo UI" panose="020B0604030504040204" pitchFamily="50" charset="-128"/>
              <a:ea typeface="Meiryo UI" panose="020B0604030504040204" pitchFamily="50" charset="-128"/>
              <a:cs typeface="ＭＳ Ｐゴシック" pitchFamily="50" charset="-128"/>
            </a:endParaRPr>
          </a:p>
        </p:txBody>
      </p:sp>
      <p:cxnSp>
        <p:nvCxnSpPr>
          <p:cNvPr id="123" name="コネクタ: カギ線 122">
            <a:extLst>
              <a:ext uri="{FF2B5EF4-FFF2-40B4-BE49-F238E27FC236}">
                <a16:creationId xmlns:a16="http://schemas.microsoft.com/office/drawing/2014/main" id="{51D988CE-D7EC-4CA1-8486-E68992C6A274}"/>
              </a:ext>
            </a:extLst>
          </p:cNvPr>
          <p:cNvCxnSpPr>
            <a:cxnSpLocks/>
          </p:cNvCxnSpPr>
          <p:nvPr/>
        </p:nvCxnSpPr>
        <p:spPr>
          <a:xfrm flipH="1" flipV="1">
            <a:off x="3352358" y="1117452"/>
            <a:ext cx="1243012" cy="144000"/>
          </a:xfrm>
          <a:prstGeom prst="bentConnector2">
            <a:avLst/>
          </a:prstGeom>
          <a:noFill/>
          <a:ln w="38100" cap="flat" cmpd="sng" algn="ctr">
            <a:solidFill>
              <a:srgbClr val="4F81BD">
                <a:shade val="95000"/>
                <a:satMod val="105000"/>
              </a:srgbClr>
            </a:solidFill>
            <a:prstDash val="solid"/>
          </a:ln>
          <a:effectLst/>
        </p:spPr>
      </p:cxnSp>
      <p:sp>
        <p:nvSpPr>
          <p:cNvPr id="124" name="四角形: 角を丸くする 123">
            <a:extLst>
              <a:ext uri="{FF2B5EF4-FFF2-40B4-BE49-F238E27FC236}">
                <a16:creationId xmlns:a16="http://schemas.microsoft.com/office/drawing/2014/main" id="{D1223571-C2C1-4D64-AE95-CC24E14ABD67}"/>
              </a:ext>
            </a:extLst>
          </p:cNvPr>
          <p:cNvSpPr/>
          <p:nvPr/>
        </p:nvSpPr>
        <p:spPr>
          <a:xfrm>
            <a:off x="2791221" y="717387"/>
            <a:ext cx="1101437" cy="418022"/>
          </a:xfrm>
          <a:prstGeom prst="roundRect">
            <a:avLst>
              <a:gd name="adj" fmla="val 7576"/>
            </a:avLst>
          </a:prstGeom>
          <a:solidFill>
            <a:srgbClr val="9BBB59">
              <a:lumMod val="40000"/>
              <a:lumOff val="60000"/>
            </a:srgbClr>
          </a:solidFill>
          <a:ln w="25400" cap="flat" cmpd="sng" algn="ctr">
            <a:solidFill>
              <a:srgbClr val="4F81BD">
                <a:shade val="50000"/>
              </a:srgbClr>
            </a:solidFill>
            <a:prstDash val="solid"/>
          </a:ln>
          <a:effectLst/>
        </p:spPr>
        <p:txBody>
          <a:bodyPr rtlCol="0" anchor="ctr"/>
          <a:lstStyle/>
          <a:p>
            <a:pPr algn="ctr" eaLnBrk="0" fontAlgn="base" hangingPunct="0">
              <a:spcBef>
                <a:spcPct val="0"/>
              </a:spcBef>
              <a:spcAft>
                <a:spcPct val="0"/>
              </a:spcAft>
              <a:defRPr/>
            </a:pPr>
            <a:r>
              <a:rPr kumimoji="0" lang="en-US" altLang="ja-JP" sz="1600" kern="0" dirty="0">
                <a:solidFill>
                  <a:prstClr val="black"/>
                </a:solidFill>
                <a:latin typeface="Meiryo UI" panose="020B0604030504040204" pitchFamily="50" charset="-128"/>
                <a:ea typeface="Meiryo UI" panose="020B0604030504040204" pitchFamily="50" charset="-128"/>
              </a:rPr>
              <a:t>SDG</a:t>
            </a:r>
            <a:r>
              <a:rPr kumimoji="0" lang="ja-JP" altLang="en-US" sz="1600" kern="0" dirty="0">
                <a:solidFill>
                  <a:prstClr val="black"/>
                </a:solidFill>
                <a:latin typeface="Meiryo UI" panose="020B0604030504040204" pitchFamily="50" charset="-128"/>
                <a:ea typeface="Meiryo UI" panose="020B0604030504040204" pitchFamily="50" charset="-128"/>
              </a:rPr>
              <a:t>〇</a:t>
            </a:r>
            <a:endParaRPr kumimoji="0" lang="en-US" altLang="ja-JP" sz="1600" kern="0" dirty="0">
              <a:solidFill>
                <a:prstClr val="black"/>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716745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四角形: 角を丸くする 8">
            <a:extLst>
              <a:ext uri="{FF2B5EF4-FFF2-40B4-BE49-F238E27FC236}">
                <a16:creationId xmlns:a16="http://schemas.microsoft.com/office/drawing/2014/main" id="{2D9AABFF-6070-496D-9A8C-D50172668F42}"/>
              </a:ext>
            </a:extLst>
          </p:cNvPr>
          <p:cNvSpPr/>
          <p:nvPr/>
        </p:nvSpPr>
        <p:spPr>
          <a:xfrm>
            <a:off x="106703" y="389803"/>
            <a:ext cx="5754806" cy="523169"/>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ja-JP" altLang="en-US" b="1" kern="0" dirty="0">
                <a:solidFill>
                  <a:schemeClr val="tx1"/>
                </a:solidFill>
                <a:latin typeface="Meiryo UI" panose="020B0604030504040204" pitchFamily="50" charset="-128"/>
                <a:ea typeface="Meiryo UI" panose="020B0604030504040204" pitchFamily="50" charset="-128"/>
              </a:rPr>
              <a:t>〇〇が〇〇する〇〇な社会の実現</a:t>
            </a:r>
            <a:endParaRPr lang="ja-JP" altLang="en-US" dirty="0">
              <a:solidFill>
                <a:schemeClr val="tx1"/>
              </a:solidFill>
              <a:latin typeface="Meiryo UI" panose="020B0604030504040204" pitchFamily="50" charset="-128"/>
              <a:ea typeface="Meiryo UI" panose="020B0604030504040204" pitchFamily="50" charset="-128"/>
            </a:endParaRPr>
          </a:p>
        </p:txBody>
      </p:sp>
      <p:graphicFrame>
        <p:nvGraphicFramePr>
          <p:cNvPr id="10" name="表 50">
            <a:extLst>
              <a:ext uri="{FF2B5EF4-FFF2-40B4-BE49-F238E27FC236}">
                <a16:creationId xmlns:a16="http://schemas.microsoft.com/office/drawing/2014/main" id="{9F2C71EC-E772-450A-9F34-0B0088DB35D4}"/>
              </a:ext>
            </a:extLst>
          </p:cNvPr>
          <p:cNvGraphicFramePr>
            <a:graphicFrameLocks noGrp="1"/>
          </p:cNvGraphicFramePr>
          <p:nvPr>
            <p:extLst>
              <p:ext uri="{D42A27DB-BD31-4B8C-83A1-F6EECF244321}">
                <p14:modId xmlns:p14="http://schemas.microsoft.com/office/powerpoint/2010/main" val="525437973"/>
              </p:ext>
            </p:extLst>
          </p:nvPr>
        </p:nvGraphicFramePr>
        <p:xfrm>
          <a:off x="208303" y="1326075"/>
          <a:ext cx="8668997" cy="4663440"/>
        </p:xfrm>
        <a:graphic>
          <a:graphicData uri="http://schemas.openxmlformats.org/drawingml/2006/table">
            <a:tbl>
              <a:tblPr firstRow="1" bandRow="1">
                <a:tableStyleId>{5C22544A-7EE6-4342-B048-85BDC9FD1C3A}</a:tableStyleId>
              </a:tblPr>
              <a:tblGrid>
                <a:gridCol w="1283913">
                  <a:extLst>
                    <a:ext uri="{9D8B030D-6E8A-4147-A177-3AD203B41FA5}">
                      <a16:colId xmlns:a16="http://schemas.microsoft.com/office/drawing/2014/main" val="2974013213"/>
                    </a:ext>
                  </a:extLst>
                </a:gridCol>
                <a:gridCol w="7385084">
                  <a:extLst>
                    <a:ext uri="{9D8B030D-6E8A-4147-A177-3AD203B41FA5}">
                      <a16:colId xmlns:a16="http://schemas.microsoft.com/office/drawing/2014/main" val="3178391626"/>
                    </a:ext>
                  </a:extLst>
                </a:gridCol>
              </a:tblGrid>
              <a:tr h="252000">
                <a:tc gridSpan="2">
                  <a:txBody>
                    <a:bodyPr/>
                    <a:lstStyle/>
                    <a:p>
                      <a:r>
                        <a:rPr kumimoji="1" lang="ja-JP" altLang="en-US" sz="1200" dirty="0">
                          <a:solidFill>
                            <a:schemeClr val="tx1"/>
                          </a:solidFill>
                        </a:rPr>
                        <a:t>研究開発課題</a:t>
                      </a:r>
                      <a:r>
                        <a:rPr kumimoji="1" lang="en-US" altLang="ja-JP" sz="1200" dirty="0">
                          <a:solidFill>
                            <a:schemeClr val="tx1"/>
                          </a:solidFill>
                        </a:rPr>
                        <a:t>1</a:t>
                      </a:r>
                      <a:r>
                        <a:rPr kumimoji="1" lang="ja-JP" altLang="en-US" sz="1200" dirty="0">
                          <a:solidFill>
                            <a:schemeClr val="tx1"/>
                          </a:solidFill>
                        </a:rPr>
                        <a:t>「</a:t>
                      </a:r>
                      <a:r>
                        <a:rPr kumimoji="1" lang="en-US" altLang="ja-JP" sz="1200" dirty="0">
                          <a:solidFill>
                            <a:schemeClr val="tx1"/>
                          </a:solidFill>
                        </a:rPr>
                        <a:t>○○</a:t>
                      </a:r>
                      <a:r>
                        <a:rPr kumimoji="1" lang="ja-JP" altLang="en-US" sz="1200" dirty="0">
                          <a:solidFill>
                            <a:schemeClr val="tx1"/>
                          </a:solidFill>
                        </a:rPr>
                        <a:t>の構築」の目標</a:t>
                      </a:r>
                      <a:endParaRPr kumimoji="1" lang="en-US" altLang="ja-JP"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0328254"/>
                  </a:ext>
                </a:extLst>
              </a:tr>
              <a:tr h="252000">
                <a:tc>
                  <a:txBody>
                    <a:bodyPr/>
                    <a:lstStyle/>
                    <a:p>
                      <a:r>
                        <a:rPr kumimoji="1" lang="ja-JP" altLang="en-US" sz="1200" dirty="0">
                          <a:solidFill>
                            <a:schemeClr val="tx1"/>
                          </a:solidFill>
                        </a:rPr>
                        <a:t>中間目標</a:t>
                      </a:r>
                      <a:r>
                        <a:rPr kumimoji="1" lang="en-US" altLang="ja-JP" sz="1200" dirty="0">
                          <a:solidFill>
                            <a:schemeClr val="tx1"/>
                          </a:solidFill>
                        </a:rPr>
                        <a:t>1</a:t>
                      </a:r>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5445778"/>
                  </a:ext>
                </a:extLst>
              </a:tr>
              <a:tr h="252000">
                <a:tc>
                  <a:txBody>
                    <a:bodyPr/>
                    <a:lstStyle/>
                    <a:p>
                      <a:r>
                        <a:rPr kumimoji="1" lang="ja-JP" altLang="en-US" sz="1200" dirty="0">
                          <a:solidFill>
                            <a:schemeClr val="tx1"/>
                          </a:solidFill>
                        </a:rPr>
                        <a:t>中間目標</a:t>
                      </a:r>
                      <a:r>
                        <a:rPr kumimoji="1" lang="en-US" altLang="ja-JP" sz="1200" dirty="0">
                          <a:solidFill>
                            <a:schemeClr val="tx1"/>
                          </a:solidFill>
                        </a:rPr>
                        <a:t>2</a:t>
                      </a:r>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24987453"/>
                  </a:ext>
                </a:extLst>
              </a:tr>
              <a:tr h="252000">
                <a:tc>
                  <a:txBody>
                    <a:bodyPr/>
                    <a:lstStyle/>
                    <a:p>
                      <a:r>
                        <a:rPr kumimoji="1" lang="en-US" altLang="ja-JP" sz="1200" dirty="0">
                          <a:solidFill>
                            <a:schemeClr val="tx1"/>
                          </a:solidFill>
                        </a:rPr>
                        <a:t>PoC</a:t>
                      </a:r>
                      <a:r>
                        <a:rPr kumimoji="1" lang="ja-JP" altLang="en-US" sz="1200" dirty="0">
                          <a:solidFill>
                            <a:schemeClr val="tx1"/>
                          </a:solidFill>
                        </a:rPr>
                        <a:t>達成目標</a:t>
                      </a:r>
                      <a:r>
                        <a:rPr kumimoji="1" lang="en-US" altLang="ja-JP" sz="1200" dirty="0">
                          <a:solidFill>
                            <a:schemeClr val="tx1"/>
                          </a:solidFill>
                        </a:rPr>
                        <a:t>1</a:t>
                      </a:r>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20203946"/>
                  </a:ext>
                </a:extLst>
              </a:tr>
              <a:tr h="252000">
                <a:tc>
                  <a:txBody>
                    <a:bodyPr/>
                    <a:lstStyle/>
                    <a:p>
                      <a:r>
                        <a:rPr kumimoji="1" lang="ja-JP" altLang="en-US" sz="1200" dirty="0">
                          <a:solidFill>
                            <a:schemeClr val="tx1"/>
                          </a:solidFill>
                        </a:rPr>
                        <a:t>最終目標</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31387990"/>
                  </a:ext>
                </a:extLst>
              </a:tr>
              <a:tr h="252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tx1"/>
                          </a:solidFill>
                          <a:effectLst/>
                          <a:uLnTx/>
                          <a:uFillTx/>
                          <a:latin typeface="+mn-lt"/>
                          <a:ea typeface="+mn-ea"/>
                          <a:cs typeface="+mn-cs"/>
                        </a:rPr>
                        <a:t>研究開発課題</a:t>
                      </a:r>
                      <a:r>
                        <a:rPr kumimoji="1" lang="en-US" altLang="ja-JP" sz="1200" b="1" i="0" u="none" strike="noStrike" kern="1200" cap="none" spc="0" normalizeH="0" baseline="0" noProof="0" dirty="0">
                          <a:ln>
                            <a:noFill/>
                          </a:ln>
                          <a:solidFill>
                            <a:schemeClr val="tx1"/>
                          </a:solidFill>
                          <a:effectLst/>
                          <a:uLnTx/>
                          <a:uFillTx/>
                          <a:latin typeface="+mn-lt"/>
                          <a:ea typeface="+mn-ea"/>
                          <a:cs typeface="+mn-cs"/>
                        </a:rPr>
                        <a:t>2</a:t>
                      </a:r>
                      <a:r>
                        <a:rPr kumimoji="1" lang="ja-JP" altLang="en-US" sz="1200" b="1" i="0" u="none" strike="noStrike" kern="1200" cap="none" spc="0" normalizeH="0" baseline="0" noProof="0" dirty="0">
                          <a:ln>
                            <a:noFill/>
                          </a:ln>
                          <a:solidFill>
                            <a:schemeClr val="tx1"/>
                          </a:solidFill>
                          <a:effectLst/>
                          <a:uLnTx/>
                          <a:uFillTx/>
                          <a:latin typeface="+mn-lt"/>
                          <a:ea typeface="+mn-ea"/>
                          <a:cs typeface="+mn-cs"/>
                        </a:rPr>
                        <a:t>「△△△の実用化」の目標</a:t>
                      </a:r>
                      <a:endParaRPr kumimoji="1" lang="en-US" altLang="ja-JP" sz="1200" b="1" i="0" u="none" strike="noStrike" kern="1200" cap="none" spc="0" normalizeH="0" baseline="0" noProof="0" dirty="0">
                        <a:ln>
                          <a:noFill/>
                        </a:ln>
                        <a:solidFill>
                          <a:schemeClr val="tx1"/>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72835682"/>
                  </a:ext>
                </a:extLst>
              </a:tr>
              <a:tr h="252000">
                <a:tc>
                  <a:txBody>
                    <a:bodyPr/>
                    <a:lstStyle/>
                    <a:p>
                      <a:r>
                        <a:rPr kumimoji="1" lang="ja-JP" altLang="en-US" sz="1200" dirty="0">
                          <a:solidFill>
                            <a:schemeClr val="tx1"/>
                          </a:solidFill>
                        </a:rPr>
                        <a:t>中間目標〇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416785"/>
                  </a:ext>
                </a:extLst>
              </a:tr>
              <a:tr h="252000">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58821218"/>
                  </a:ext>
                </a:extLst>
              </a:tr>
              <a:tr h="252000">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80626268"/>
                  </a:ext>
                </a:extLst>
              </a:tr>
              <a:tr h="252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tx1"/>
                          </a:solidFill>
                          <a:effectLst/>
                          <a:uLnTx/>
                          <a:uFillTx/>
                          <a:latin typeface="+mn-lt"/>
                          <a:ea typeface="+mn-ea"/>
                          <a:cs typeface="+mn-cs"/>
                        </a:rPr>
                        <a:t>研究開発課題</a:t>
                      </a:r>
                      <a:r>
                        <a:rPr kumimoji="1" lang="en-US" altLang="ja-JP" sz="1200" b="1" i="0" u="none" strike="noStrike" kern="1200" cap="none" spc="0" normalizeH="0" baseline="0" noProof="0" dirty="0">
                          <a:ln>
                            <a:noFill/>
                          </a:ln>
                          <a:solidFill>
                            <a:schemeClr val="tx1"/>
                          </a:solidFill>
                          <a:effectLst/>
                          <a:uLnTx/>
                          <a:uFillTx/>
                          <a:latin typeface="+mn-lt"/>
                          <a:ea typeface="+mn-ea"/>
                          <a:cs typeface="+mn-cs"/>
                        </a:rPr>
                        <a:t>3</a:t>
                      </a:r>
                      <a:r>
                        <a:rPr kumimoji="1" lang="ja-JP" altLang="en-US" sz="1200" b="1" i="0" u="none" strike="noStrike" kern="1200" cap="none" spc="0" normalizeH="0" baseline="0" noProof="0" dirty="0">
                          <a:ln>
                            <a:noFill/>
                          </a:ln>
                          <a:solidFill>
                            <a:schemeClr val="tx1"/>
                          </a:solidFill>
                          <a:effectLst/>
                          <a:uLnTx/>
                          <a:uFillTx/>
                          <a:latin typeface="+mn-lt"/>
                          <a:ea typeface="+mn-ea"/>
                          <a:cs typeface="+mn-cs"/>
                        </a:rPr>
                        <a:t>「</a:t>
                      </a:r>
                      <a:r>
                        <a:rPr kumimoji="1" lang="en-US" altLang="ja-JP" sz="1200" b="1" i="0" u="none" strike="noStrike" kern="1200" cap="none" spc="0" normalizeH="0" baseline="0" noProof="0" dirty="0">
                          <a:ln>
                            <a:noFill/>
                          </a:ln>
                          <a:solidFill>
                            <a:schemeClr val="tx1"/>
                          </a:solidFill>
                          <a:effectLst/>
                          <a:uLnTx/>
                          <a:uFillTx/>
                          <a:latin typeface="+mn-lt"/>
                          <a:ea typeface="+mn-ea"/>
                          <a:cs typeface="+mn-cs"/>
                        </a:rPr>
                        <a:t>×××</a:t>
                      </a:r>
                      <a:r>
                        <a:rPr kumimoji="1" lang="ja-JP" altLang="en-US" sz="1200" b="1" i="0" u="none" strike="noStrike" kern="1200" cap="none" spc="0" normalizeH="0" baseline="0" noProof="0" dirty="0">
                          <a:ln>
                            <a:noFill/>
                          </a:ln>
                          <a:solidFill>
                            <a:schemeClr val="tx1"/>
                          </a:solidFill>
                          <a:effectLst/>
                          <a:uLnTx/>
                          <a:uFillTx/>
                          <a:latin typeface="+mn-lt"/>
                          <a:ea typeface="+mn-ea"/>
                          <a:cs typeface="+mn-cs"/>
                        </a:rPr>
                        <a:t>の社会実装」の目標</a:t>
                      </a:r>
                      <a:endParaRPr kumimoji="1" lang="en-US" altLang="ja-JP" sz="1200" b="1" i="0" u="none" strike="noStrike" kern="1200" cap="none" spc="0" normalizeH="0" baseline="0" noProof="0" dirty="0">
                        <a:ln>
                          <a:noFill/>
                        </a:ln>
                        <a:solidFill>
                          <a:schemeClr val="tx1"/>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81302475"/>
                  </a:ext>
                </a:extLst>
              </a:tr>
              <a:tr h="252000">
                <a:tc>
                  <a:txBody>
                    <a:bodyPr/>
                    <a:lstStyle/>
                    <a:p>
                      <a:r>
                        <a:rPr kumimoji="1" lang="ja-JP" altLang="en-US" sz="1200" dirty="0">
                          <a:solidFill>
                            <a:schemeClr val="tx1"/>
                          </a:solidFill>
                        </a:rPr>
                        <a:t>中間目標〇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31537958"/>
                  </a:ext>
                </a:extLst>
              </a:tr>
              <a:tr h="252000">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97512517"/>
                  </a:ext>
                </a:extLst>
              </a:tr>
              <a:tr h="252000">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95608066"/>
                  </a:ext>
                </a:extLst>
              </a:tr>
              <a:tr h="252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tx1"/>
                          </a:solidFill>
                          <a:effectLst/>
                          <a:uLnTx/>
                          <a:uFillTx/>
                          <a:latin typeface="+mn-lt"/>
                          <a:ea typeface="+mn-ea"/>
                          <a:cs typeface="+mn-cs"/>
                        </a:rPr>
                        <a:t>研究開発課題</a:t>
                      </a:r>
                      <a:r>
                        <a:rPr kumimoji="1" lang="en-US" altLang="ja-JP" sz="1200" b="1" i="0" u="none" strike="noStrike" kern="1200" cap="none" spc="0" normalizeH="0" baseline="0" noProof="0" dirty="0">
                          <a:ln>
                            <a:noFill/>
                          </a:ln>
                          <a:solidFill>
                            <a:schemeClr val="tx1"/>
                          </a:solidFill>
                          <a:effectLst/>
                          <a:uLnTx/>
                          <a:uFillTx/>
                          <a:latin typeface="+mn-lt"/>
                          <a:ea typeface="+mn-ea"/>
                          <a:cs typeface="+mn-cs"/>
                        </a:rPr>
                        <a:t>4</a:t>
                      </a:r>
                      <a:r>
                        <a:rPr kumimoji="1" lang="ja-JP" altLang="en-US" sz="1200" b="1" i="0" u="none" strike="noStrike" kern="1200" cap="none" spc="0" normalizeH="0" baseline="0" noProof="0" dirty="0">
                          <a:ln>
                            <a:noFill/>
                          </a:ln>
                          <a:solidFill>
                            <a:schemeClr val="tx1"/>
                          </a:solidFill>
                          <a:effectLst/>
                          <a:uLnTx/>
                          <a:uFillTx/>
                          <a:latin typeface="+mn-lt"/>
                          <a:ea typeface="+mn-ea"/>
                          <a:cs typeface="+mn-cs"/>
                        </a:rPr>
                        <a:t>「・・・」の目標</a:t>
                      </a:r>
                      <a:endParaRPr kumimoji="1" lang="en-US" altLang="ja-JP" sz="1200" b="1" i="0" u="none" strike="noStrike" kern="1200" cap="none" spc="0" normalizeH="0" baseline="0" noProof="0" dirty="0">
                        <a:ln>
                          <a:noFill/>
                        </a:ln>
                        <a:solidFill>
                          <a:schemeClr val="tx1"/>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0287009"/>
                  </a:ext>
                </a:extLst>
              </a:tr>
              <a:tr h="252000">
                <a:tc>
                  <a:txBody>
                    <a:bodyPr/>
                    <a:lstStyle/>
                    <a:p>
                      <a:r>
                        <a:rPr kumimoji="1" lang="ja-JP" altLang="en-US" sz="1200" dirty="0">
                          <a:solidFill>
                            <a:schemeClr val="tx1"/>
                          </a:solidFill>
                        </a:rPr>
                        <a:t>中間目標〇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52118373"/>
                  </a:ext>
                </a:extLst>
              </a:tr>
              <a:tr h="252000">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33447"/>
                  </a:ext>
                </a:extLst>
              </a:tr>
              <a:tr h="252000">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325987"/>
                  </a:ext>
                </a:extLst>
              </a:tr>
            </a:tbl>
          </a:graphicData>
        </a:graphic>
      </p:graphicFrame>
      <p:sp>
        <p:nvSpPr>
          <p:cNvPr id="14" name="テキスト ボックス 13">
            <a:extLst>
              <a:ext uri="{FF2B5EF4-FFF2-40B4-BE49-F238E27FC236}">
                <a16:creationId xmlns:a16="http://schemas.microsoft.com/office/drawing/2014/main" id="{DCEB58C1-0482-44E8-B5AD-2EF044D36097}"/>
              </a:ext>
            </a:extLst>
          </p:cNvPr>
          <p:cNvSpPr txBox="1"/>
          <p:nvPr/>
        </p:nvSpPr>
        <p:spPr>
          <a:xfrm>
            <a:off x="1533018" y="1638186"/>
            <a:ext cx="1910006" cy="461665"/>
          </a:xfrm>
          <a:prstGeom prst="rect">
            <a:avLst/>
          </a:prstGeom>
          <a:solidFill>
            <a:schemeClr val="bg1"/>
          </a:solidFill>
          <a:ln>
            <a:solidFill>
              <a:srgbClr val="0000FF"/>
            </a:solidFill>
            <a:prstDash val="dash"/>
          </a:ln>
        </p:spPr>
        <p:txBody>
          <a:bodyPr wrap="square" rtlCol="0">
            <a:spAutoFit/>
          </a:bodyPr>
          <a:lstStyle/>
          <a:p>
            <a:r>
              <a:rPr lang="ja-JP" altLang="en-US" sz="1200" dirty="0">
                <a:solidFill>
                  <a:srgbClr val="0000FF"/>
                </a:solidFill>
                <a:latin typeface="Meiryo UI" panose="020B0604030504040204" pitchFamily="50" charset="-128"/>
                <a:ea typeface="Meiryo UI" panose="020B0604030504040204" pitchFamily="50" charset="-128"/>
              </a:rPr>
              <a:t>目標の内容を</a:t>
            </a:r>
            <a:endParaRPr lang="en-US" altLang="ja-JP" sz="1200" dirty="0">
              <a:solidFill>
                <a:srgbClr val="0000FF"/>
              </a:solidFill>
              <a:latin typeface="Meiryo UI" panose="020B0604030504040204" pitchFamily="50" charset="-128"/>
              <a:ea typeface="Meiryo UI" panose="020B0604030504040204" pitchFamily="50" charset="-128"/>
            </a:endParaRPr>
          </a:p>
          <a:p>
            <a:r>
              <a:rPr lang="ja-JP" altLang="en-US" sz="1200" dirty="0">
                <a:solidFill>
                  <a:srgbClr val="0000FF"/>
                </a:solidFill>
                <a:latin typeface="Meiryo UI" panose="020B0604030504040204" pitchFamily="50" charset="-128"/>
                <a:ea typeface="Meiryo UI" panose="020B0604030504040204" pitchFamily="50" charset="-128"/>
              </a:rPr>
              <a:t>記載してください</a:t>
            </a:r>
          </a:p>
        </p:txBody>
      </p:sp>
      <p:sp>
        <p:nvSpPr>
          <p:cNvPr id="15" name="テキスト ボックス 14">
            <a:extLst>
              <a:ext uri="{FF2B5EF4-FFF2-40B4-BE49-F238E27FC236}">
                <a16:creationId xmlns:a16="http://schemas.microsoft.com/office/drawing/2014/main" id="{7D941554-7355-40F2-96C5-57C2CEC16E49}"/>
              </a:ext>
            </a:extLst>
          </p:cNvPr>
          <p:cNvSpPr txBox="1"/>
          <p:nvPr/>
        </p:nvSpPr>
        <p:spPr>
          <a:xfrm>
            <a:off x="106703" y="981024"/>
            <a:ext cx="506643" cy="276999"/>
          </a:xfrm>
          <a:prstGeom prst="rect">
            <a:avLst/>
          </a:prstGeom>
          <a:solidFill>
            <a:schemeClr val="bg1"/>
          </a:solidFill>
          <a:ln>
            <a:solidFill>
              <a:srgbClr val="0000FF"/>
            </a:solidFill>
            <a:prstDash val="dash"/>
          </a:ln>
        </p:spPr>
        <p:txBody>
          <a:bodyPr wrap="square" rtlCol="0">
            <a:spAutoFit/>
          </a:bodyPr>
          <a:lstStyle/>
          <a:p>
            <a:r>
              <a:rPr lang="ja-JP" altLang="en-US" sz="1200" dirty="0">
                <a:solidFill>
                  <a:srgbClr val="0000FF"/>
                </a:solidFill>
                <a:latin typeface="Meiryo UI" panose="020B0604030504040204" pitchFamily="50" charset="-128"/>
                <a:ea typeface="Meiryo UI" panose="020B0604030504040204" pitchFamily="50" charset="-128"/>
              </a:rPr>
              <a:t>例示</a:t>
            </a:r>
            <a:endParaRPr lang="en-US" altLang="ja-JP" sz="1200" dirty="0">
              <a:solidFill>
                <a:srgbClr val="0000FF"/>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C8E1C259-3058-4162-B005-13AB7981266A}"/>
              </a:ext>
            </a:extLst>
          </p:cNvPr>
          <p:cNvSpPr txBox="1"/>
          <p:nvPr/>
        </p:nvSpPr>
        <p:spPr>
          <a:xfrm>
            <a:off x="5134030" y="566989"/>
            <a:ext cx="3903267" cy="461665"/>
          </a:xfrm>
          <a:prstGeom prst="rect">
            <a:avLst/>
          </a:prstGeom>
          <a:solidFill>
            <a:schemeClr val="bg1"/>
          </a:solidFill>
          <a:ln>
            <a:solidFill>
              <a:srgbClr val="0000FF"/>
            </a:solidFill>
            <a:prstDash val="dash"/>
          </a:ln>
        </p:spPr>
        <p:txBody>
          <a:bodyPr wrap="square" rtlCol="0">
            <a:spAutoFit/>
          </a:bodyPr>
          <a:lstStyle/>
          <a:p>
            <a:r>
              <a:rPr lang="en-US" altLang="ja-JP" sz="1200" dirty="0">
                <a:solidFill>
                  <a:srgbClr val="0000FF"/>
                </a:solidFill>
                <a:latin typeface="Meiryo UI" panose="020B0604030504040204" pitchFamily="50" charset="-128"/>
                <a:ea typeface="Meiryo UI" panose="020B0604030504040204" pitchFamily="50" charset="-128"/>
              </a:rPr>
              <a:t>※</a:t>
            </a:r>
            <a:r>
              <a:rPr lang="ja-JP" altLang="en-US" sz="1200" dirty="0">
                <a:solidFill>
                  <a:srgbClr val="0000FF"/>
                </a:solidFill>
                <a:latin typeface="Meiryo UI" panose="020B0604030504040204" pitchFamily="50" charset="-128"/>
                <a:ea typeface="Meiryo UI" panose="020B0604030504040204" pitchFamily="50" charset="-128"/>
              </a:rPr>
              <a:t>拠点ビジョン（共創分野・政策重点分野）</a:t>
            </a:r>
            <a:r>
              <a:rPr lang="en-US" altLang="ja-JP" sz="1200" dirty="0">
                <a:solidFill>
                  <a:srgbClr val="0000FF"/>
                </a:solidFill>
                <a:latin typeface="Meiryo UI" panose="020B0604030504040204" pitchFamily="50" charset="-128"/>
                <a:ea typeface="Meiryo UI" panose="020B0604030504040204" pitchFamily="50" charset="-128"/>
              </a:rPr>
              <a:t>/</a:t>
            </a:r>
          </a:p>
          <a:p>
            <a:r>
              <a:rPr lang="ja-JP" altLang="en-US" sz="1200" dirty="0">
                <a:solidFill>
                  <a:srgbClr val="0000FF"/>
                </a:solidFill>
                <a:latin typeface="Meiryo UI" panose="020B0604030504040204" pitchFamily="50" charset="-128"/>
                <a:ea typeface="Meiryo UI" panose="020B0604030504040204" pitchFamily="50" charset="-128"/>
              </a:rPr>
              <a:t>　 地域拠点ビジョン（地域共創分野）を記載してください。</a:t>
            </a:r>
          </a:p>
        </p:txBody>
      </p:sp>
      <p:sp>
        <p:nvSpPr>
          <p:cNvPr id="17" name="テキスト ボックス 16">
            <a:extLst>
              <a:ext uri="{FF2B5EF4-FFF2-40B4-BE49-F238E27FC236}">
                <a16:creationId xmlns:a16="http://schemas.microsoft.com/office/drawing/2014/main" id="{00B59CAA-9AB0-446C-8C54-C17A2DC0A50B}"/>
              </a:ext>
            </a:extLst>
          </p:cNvPr>
          <p:cNvSpPr txBox="1"/>
          <p:nvPr/>
        </p:nvSpPr>
        <p:spPr>
          <a:xfrm>
            <a:off x="0" y="-2878"/>
            <a:ext cx="4976042"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共創の場形成支援プログラム　研究開発予定表　</a:t>
            </a:r>
            <a:r>
              <a:rPr lang="en-US" altLang="ja-JP" sz="1200" dirty="0">
                <a:latin typeface="Meiryo UI" panose="020B0604030504040204" pitchFamily="50" charset="-128"/>
                <a:ea typeface="Meiryo UI" panose="020B0604030504040204" pitchFamily="50" charset="-128"/>
              </a:rPr>
              <a:t>【20</a:t>
            </a:r>
            <a:r>
              <a:rPr lang="ja-JP" altLang="en-US" sz="1200" dirty="0">
                <a:latin typeface="Meiryo UI" panose="020B0604030504040204" pitchFamily="50" charset="-128"/>
                <a:ea typeface="Meiryo UI" panose="020B0604030504040204" pitchFamily="50" charset="-128"/>
              </a:rPr>
              <a:t>○○年○月○日作成</a:t>
            </a:r>
            <a:r>
              <a:rPr lang="en-US" altLang="ja-JP" sz="1200" dirty="0">
                <a:latin typeface="Meiryo UI" panose="020B0604030504040204" pitchFamily="50" charset="-128"/>
                <a:ea typeface="Meiryo UI" panose="020B0604030504040204" pitchFamily="50" charset="-128"/>
              </a:rPr>
              <a:t>】</a:t>
            </a:r>
            <a:endParaRPr lang="ja-JP" altLang="en-US" sz="1200" dirty="0">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6D9DB491-9A7A-5FB4-C71F-C7B2D32CCBB9}"/>
              </a:ext>
            </a:extLst>
          </p:cNvPr>
          <p:cNvSpPr txBox="1"/>
          <p:nvPr/>
        </p:nvSpPr>
        <p:spPr>
          <a:xfrm>
            <a:off x="8188289" y="41078"/>
            <a:ext cx="955711" cy="276999"/>
          </a:xfrm>
          <a:prstGeom prst="rect">
            <a:avLst/>
          </a:prstGeom>
          <a:noFill/>
        </p:spPr>
        <p:txBody>
          <a:bodyPr wrap="none" rtlCol="0">
            <a:spAutoFit/>
          </a:bodyPr>
          <a:lstStyle/>
          <a:p>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様式</a:t>
            </a:r>
            <a:r>
              <a:rPr lang="en-US" altLang="ja-JP" sz="1200" dirty="0">
                <a:latin typeface="Meiryo UI" panose="020B0604030504040204" pitchFamily="50" charset="-128"/>
                <a:ea typeface="Meiryo UI" panose="020B0604030504040204" pitchFamily="50" charset="-128"/>
              </a:rPr>
              <a:t>2-b 】</a:t>
            </a:r>
          </a:p>
        </p:txBody>
      </p:sp>
    </p:spTree>
    <p:extLst>
      <p:ext uri="{BB962C8B-B14F-4D97-AF65-F5344CB8AC3E}">
        <p14:creationId xmlns:p14="http://schemas.microsoft.com/office/powerpoint/2010/main" val="1476757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5" name="表 5">
            <a:extLst>
              <a:ext uri="{FF2B5EF4-FFF2-40B4-BE49-F238E27FC236}">
                <a16:creationId xmlns:a16="http://schemas.microsoft.com/office/drawing/2014/main" id="{5049BF8F-B9FE-44F4-AF4C-F3EA998F2C33}"/>
              </a:ext>
            </a:extLst>
          </p:cNvPr>
          <p:cNvGraphicFramePr>
            <a:graphicFrameLocks noGrp="1"/>
          </p:cNvGraphicFramePr>
          <p:nvPr/>
        </p:nvGraphicFramePr>
        <p:xfrm>
          <a:off x="73990" y="1290674"/>
          <a:ext cx="8371298" cy="4318586"/>
        </p:xfrm>
        <a:graphic>
          <a:graphicData uri="http://schemas.openxmlformats.org/drawingml/2006/table">
            <a:tbl>
              <a:tblPr firstRow="1" bandRow="1">
                <a:tableStyleId>{5C22544A-7EE6-4342-B048-85BDC9FD1C3A}</a:tableStyleId>
              </a:tblPr>
              <a:tblGrid>
                <a:gridCol w="1171298">
                  <a:extLst>
                    <a:ext uri="{9D8B030D-6E8A-4147-A177-3AD203B41FA5}">
                      <a16:colId xmlns:a16="http://schemas.microsoft.com/office/drawing/2014/main" val="2416774611"/>
                    </a:ext>
                  </a:extLst>
                </a:gridCol>
                <a:gridCol w="720000">
                  <a:extLst>
                    <a:ext uri="{9D8B030D-6E8A-4147-A177-3AD203B41FA5}">
                      <a16:colId xmlns:a16="http://schemas.microsoft.com/office/drawing/2014/main" val="1732185611"/>
                    </a:ext>
                  </a:extLst>
                </a:gridCol>
                <a:gridCol w="720000">
                  <a:extLst>
                    <a:ext uri="{9D8B030D-6E8A-4147-A177-3AD203B41FA5}">
                      <a16:colId xmlns:a16="http://schemas.microsoft.com/office/drawing/2014/main" val="3167000126"/>
                    </a:ext>
                  </a:extLst>
                </a:gridCol>
                <a:gridCol w="720000">
                  <a:extLst>
                    <a:ext uri="{9D8B030D-6E8A-4147-A177-3AD203B41FA5}">
                      <a16:colId xmlns:a16="http://schemas.microsoft.com/office/drawing/2014/main" val="3989374720"/>
                    </a:ext>
                  </a:extLst>
                </a:gridCol>
                <a:gridCol w="720000">
                  <a:extLst>
                    <a:ext uri="{9D8B030D-6E8A-4147-A177-3AD203B41FA5}">
                      <a16:colId xmlns:a16="http://schemas.microsoft.com/office/drawing/2014/main" val="2769022756"/>
                    </a:ext>
                  </a:extLst>
                </a:gridCol>
                <a:gridCol w="720000">
                  <a:extLst>
                    <a:ext uri="{9D8B030D-6E8A-4147-A177-3AD203B41FA5}">
                      <a16:colId xmlns:a16="http://schemas.microsoft.com/office/drawing/2014/main" val="2845680668"/>
                    </a:ext>
                  </a:extLst>
                </a:gridCol>
                <a:gridCol w="720000">
                  <a:extLst>
                    <a:ext uri="{9D8B030D-6E8A-4147-A177-3AD203B41FA5}">
                      <a16:colId xmlns:a16="http://schemas.microsoft.com/office/drawing/2014/main" val="3996605494"/>
                    </a:ext>
                  </a:extLst>
                </a:gridCol>
                <a:gridCol w="720000">
                  <a:extLst>
                    <a:ext uri="{9D8B030D-6E8A-4147-A177-3AD203B41FA5}">
                      <a16:colId xmlns:a16="http://schemas.microsoft.com/office/drawing/2014/main" val="2870933280"/>
                    </a:ext>
                  </a:extLst>
                </a:gridCol>
                <a:gridCol w="720000">
                  <a:extLst>
                    <a:ext uri="{9D8B030D-6E8A-4147-A177-3AD203B41FA5}">
                      <a16:colId xmlns:a16="http://schemas.microsoft.com/office/drawing/2014/main" val="91785829"/>
                    </a:ext>
                  </a:extLst>
                </a:gridCol>
                <a:gridCol w="720000">
                  <a:extLst>
                    <a:ext uri="{9D8B030D-6E8A-4147-A177-3AD203B41FA5}">
                      <a16:colId xmlns:a16="http://schemas.microsoft.com/office/drawing/2014/main" val="2734113967"/>
                    </a:ext>
                  </a:extLst>
                </a:gridCol>
                <a:gridCol w="720000">
                  <a:extLst>
                    <a:ext uri="{9D8B030D-6E8A-4147-A177-3AD203B41FA5}">
                      <a16:colId xmlns:a16="http://schemas.microsoft.com/office/drawing/2014/main" val="3040825860"/>
                    </a:ext>
                  </a:extLst>
                </a:gridCol>
              </a:tblGrid>
              <a:tr h="303051">
                <a:tc>
                  <a:txBody>
                    <a:bodyPr/>
                    <a:lstStyle/>
                    <a:p>
                      <a:pPr algn="ctr"/>
                      <a:r>
                        <a:rPr kumimoji="1" lang="ja-JP" altLang="en-US" sz="1200" dirty="0">
                          <a:solidFill>
                            <a:schemeClr val="tx1"/>
                          </a:solidFill>
                        </a:rPr>
                        <a:t>研究開発課題</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1</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2</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3</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4</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5</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6</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7</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8</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9</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1200" dirty="0">
                          <a:solidFill>
                            <a:schemeClr val="tx1"/>
                          </a:solidFill>
                        </a:rPr>
                        <a:t>最終</a:t>
                      </a:r>
                      <a:endParaRPr kumimoji="1" lang="en-US" altLang="ja-JP" sz="1200" dirty="0">
                        <a:solidFill>
                          <a:schemeClr val="tx1"/>
                        </a:solidFill>
                      </a:endParaRPr>
                    </a:p>
                    <a:p>
                      <a:pPr algn="ctr"/>
                      <a:r>
                        <a:rPr kumimoji="1" lang="ja-JP" altLang="en-US" sz="1200" dirty="0">
                          <a:solidFill>
                            <a:schemeClr val="tx1"/>
                          </a:solidFill>
                        </a:rPr>
                        <a:t>年度</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68742019"/>
                  </a:ext>
                </a:extLst>
              </a:tr>
              <a:tr h="733425">
                <a:tc>
                  <a:txBody>
                    <a:bodyPr/>
                    <a:lstStyle/>
                    <a:p>
                      <a:pPr algn="ctr"/>
                      <a:r>
                        <a:rPr kumimoji="1" lang="en-US" altLang="ja-JP" sz="1400" dirty="0">
                          <a:solidFill>
                            <a:schemeClr val="tx1"/>
                          </a:solidFill>
                        </a:rPr>
                        <a:t>1. </a:t>
                      </a:r>
                      <a:r>
                        <a:rPr kumimoji="1" lang="ja-JP" altLang="en-US" sz="1400" dirty="0">
                          <a:solidFill>
                            <a:schemeClr val="tx1"/>
                          </a:solidFill>
                        </a:rPr>
                        <a:t>○○の構築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34844017"/>
                  </a:ext>
                </a:extLst>
              </a:tr>
              <a:tr h="1611086">
                <a:tc>
                  <a:txBody>
                    <a:bodyPr/>
                    <a:lstStyle/>
                    <a:p>
                      <a:pPr algn="ctr"/>
                      <a:r>
                        <a:rPr kumimoji="1" lang="en-US" altLang="ja-JP" sz="1400" dirty="0">
                          <a:solidFill>
                            <a:schemeClr val="tx1"/>
                          </a:solidFill>
                        </a:rPr>
                        <a:t>2. </a:t>
                      </a:r>
                      <a:r>
                        <a:rPr kumimoji="1" lang="ja-JP" altLang="en-US" sz="1400" dirty="0">
                          <a:solidFill>
                            <a:schemeClr val="tx1"/>
                          </a:solidFill>
                        </a:rPr>
                        <a:t>△△△の実用化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28082534"/>
                  </a:ext>
                </a:extLst>
              </a:tr>
              <a:tr h="904875">
                <a:tc>
                  <a:txBody>
                    <a:bodyPr/>
                    <a:lstStyle/>
                    <a:p>
                      <a:pPr algn="ctr"/>
                      <a:r>
                        <a:rPr kumimoji="1" lang="en-US" altLang="ja-JP" sz="1400" dirty="0">
                          <a:solidFill>
                            <a:schemeClr val="tx1"/>
                          </a:solidFill>
                        </a:rPr>
                        <a:t>3.</a:t>
                      </a:r>
                      <a:r>
                        <a:rPr kumimoji="1" lang="ja-JP" altLang="en-US" sz="1400" dirty="0">
                          <a:solidFill>
                            <a:schemeClr val="tx1"/>
                          </a:solidFill>
                        </a:rPr>
                        <a:t> </a:t>
                      </a:r>
                      <a:r>
                        <a:rPr kumimoji="1" lang="en-US" altLang="ja-JP" sz="1400" dirty="0">
                          <a:solidFill>
                            <a:schemeClr val="tx1"/>
                          </a:solidFill>
                        </a:rPr>
                        <a:t>×××</a:t>
                      </a:r>
                      <a:r>
                        <a:rPr kumimoji="1" lang="ja-JP" altLang="en-US" sz="1400" dirty="0">
                          <a:solidFill>
                            <a:schemeClr val="tx1"/>
                          </a:solidFill>
                        </a:rPr>
                        <a:t>の社会実装</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7800654"/>
                  </a:ext>
                </a:extLst>
              </a:tr>
              <a:tr h="612000">
                <a:tc>
                  <a:txBody>
                    <a:bodyPr/>
                    <a:lstStyle/>
                    <a:p>
                      <a:pPr algn="ctr"/>
                      <a:r>
                        <a:rPr kumimoji="1" lang="en-US" altLang="ja-JP" sz="1400" dirty="0">
                          <a:solidFill>
                            <a:schemeClr val="tx1"/>
                          </a:solidFill>
                        </a:rPr>
                        <a:t>4. </a:t>
                      </a:r>
                      <a:r>
                        <a:rPr kumimoji="1" lang="ja-JP" altLang="en-US" sz="1400" dirty="0">
                          <a:solidFill>
                            <a:schemeClr val="tx1"/>
                          </a:solidFill>
                        </a:rPr>
                        <a:t>・・・</a:t>
                      </a:r>
                      <a:endParaRPr kumimoji="1" lang="en-US" altLang="ja-JP" sz="1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25099383"/>
                  </a:ext>
                </a:extLst>
              </a:tr>
            </a:tbl>
          </a:graphicData>
        </a:graphic>
      </p:graphicFrame>
      <p:sp>
        <p:nvSpPr>
          <p:cNvPr id="106" name="四角形: 角を丸くする 105">
            <a:extLst>
              <a:ext uri="{FF2B5EF4-FFF2-40B4-BE49-F238E27FC236}">
                <a16:creationId xmlns:a16="http://schemas.microsoft.com/office/drawing/2014/main" id="{F04F4D03-8112-4FCA-B402-03694FA65C7A}"/>
              </a:ext>
            </a:extLst>
          </p:cNvPr>
          <p:cNvSpPr/>
          <p:nvPr/>
        </p:nvSpPr>
        <p:spPr>
          <a:xfrm>
            <a:off x="8511099" y="1761847"/>
            <a:ext cx="189277" cy="1825785"/>
          </a:xfrm>
          <a:prstGeom prst="roundRect">
            <a:avLst/>
          </a:prstGeom>
          <a:solidFill>
            <a:srgbClr val="F8CBAD"/>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200" dirty="0">
                <a:solidFill>
                  <a:schemeClr val="tx1"/>
                </a:solidFill>
                <a:latin typeface="Meiryo UI" panose="020B0604030504040204" pitchFamily="50" charset="-128"/>
                <a:ea typeface="Meiryo UI" panose="020B0604030504040204" pitchFamily="50" charset="-128"/>
              </a:rPr>
              <a:t>ターゲット１の実現</a:t>
            </a:r>
          </a:p>
        </p:txBody>
      </p:sp>
      <p:sp>
        <p:nvSpPr>
          <p:cNvPr id="111" name="四角形: 角を丸くする 110">
            <a:extLst>
              <a:ext uri="{FF2B5EF4-FFF2-40B4-BE49-F238E27FC236}">
                <a16:creationId xmlns:a16="http://schemas.microsoft.com/office/drawing/2014/main" id="{E8C5AF75-625E-4B5F-A99B-F77C5B4AC818}"/>
              </a:ext>
            </a:extLst>
          </p:cNvPr>
          <p:cNvSpPr/>
          <p:nvPr/>
        </p:nvSpPr>
        <p:spPr>
          <a:xfrm>
            <a:off x="8511099" y="3633998"/>
            <a:ext cx="186210" cy="1986987"/>
          </a:xfrm>
          <a:prstGeom prst="roundRect">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200" dirty="0">
                <a:solidFill>
                  <a:schemeClr val="tx1"/>
                </a:solidFill>
                <a:latin typeface="Meiryo UI" panose="020B0604030504040204" pitchFamily="50" charset="-128"/>
                <a:ea typeface="Meiryo UI" panose="020B0604030504040204" pitchFamily="50" charset="-128"/>
              </a:rPr>
              <a:t>ターゲット３の実現</a:t>
            </a:r>
          </a:p>
        </p:txBody>
      </p:sp>
      <p:sp>
        <p:nvSpPr>
          <p:cNvPr id="113" name="Rectangle 206">
            <a:extLst>
              <a:ext uri="{FF2B5EF4-FFF2-40B4-BE49-F238E27FC236}">
                <a16:creationId xmlns:a16="http://schemas.microsoft.com/office/drawing/2014/main" id="{E166F3F3-1820-408C-B413-7C13F564D61A}"/>
              </a:ext>
            </a:extLst>
          </p:cNvPr>
          <p:cNvSpPr>
            <a:spLocks noChangeArrowheads="1"/>
          </p:cNvSpPr>
          <p:nvPr/>
        </p:nvSpPr>
        <p:spPr bwMode="auto">
          <a:xfrm>
            <a:off x="190755" y="5495637"/>
            <a:ext cx="1112735" cy="794177"/>
          </a:xfrm>
          <a:prstGeom prst="rect">
            <a:avLst/>
          </a:prstGeom>
          <a:solidFill>
            <a:srgbClr val="FFFFFF"/>
          </a:solidFill>
          <a:ln w="12700">
            <a:solidFill>
              <a:srgbClr val="0000FF"/>
            </a:solidFill>
            <a:prstDash val="dash"/>
            <a:miter lim="800000"/>
            <a:headEnd/>
            <a:tailEnd/>
          </a:ln>
        </p:spPr>
        <p:txBody>
          <a:bodyPr vert="horz" wrap="square" lIns="91440" tIns="45720" rIns="91440" bIns="45720" numCol="1" anchor="t" anchorCtr="0" compatLnSpc="1">
            <a:prstTxWarp prst="textNoShape">
              <a:avLst/>
            </a:prstTxWarp>
          </a:bodyPr>
          <a:lstStyle/>
          <a:p>
            <a:r>
              <a:rPr lang="ja-JP" altLang="en-US" sz="1200" dirty="0">
                <a:solidFill>
                  <a:srgbClr val="0000FF"/>
                </a:solidFill>
                <a:latin typeface="Meiryo UI" panose="020B0604030504040204" pitchFamily="50" charset="-128"/>
                <a:ea typeface="Meiryo UI" panose="020B0604030504040204" pitchFamily="50" charset="-128"/>
                <a:cs typeface="ＭＳ Ｐゴシック" pitchFamily="50" charset="-128"/>
              </a:rPr>
              <a:t>研究開発</a:t>
            </a:r>
            <a:r>
              <a:rPr lang="ja-JP" altLang="ja-JP" sz="1200" dirty="0">
                <a:solidFill>
                  <a:srgbClr val="0000FF"/>
                </a:solidFill>
                <a:latin typeface="Meiryo UI" panose="020B0604030504040204" pitchFamily="50" charset="-128"/>
                <a:ea typeface="Meiryo UI" panose="020B0604030504040204" pitchFamily="50" charset="-128"/>
                <a:cs typeface="ＭＳ Ｐゴシック" pitchFamily="50" charset="-128"/>
              </a:rPr>
              <a:t>課題</a:t>
            </a:r>
            <a:r>
              <a:rPr lang="ja-JP" altLang="en-US" sz="1200" dirty="0">
                <a:solidFill>
                  <a:srgbClr val="0000FF"/>
                </a:solidFill>
                <a:latin typeface="Meiryo UI" panose="020B0604030504040204" pitchFamily="50" charset="-128"/>
                <a:ea typeface="Meiryo UI" panose="020B0604030504040204" pitchFamily="50" charset="-128"/>
                <a:cs typeface="ＭＳ Ｐゴシック" pitchFamily="50" charset="-128"/>
              </a:rPr>
              <a:t>を項目ご</a:t>
            </a:r>
            <a:r>
              <a:rPr lang="ja-JP" altLang="ja-JP" sz="1200" dirty="0">
                <a:solidFill>
                  <a:srgbClr val="0000FF"/>
                </a:solidFill>
                <a:latin typeface="Meiryo UI" panose="020B0604030504040204" pitchFamily="50" charset="-128"/>
                <a:ea typeface="Meiryo UI" panose="020B0604030504040204" pitchFamily="50" charset="-128"/>
                <a:cs typeface="ＭＳ Ｐゴシック" pitchFamily="50" charset="-128"/>
              </a:rPr>
              <a:t>とに転記</a:t>
            </a:r>
            <a:r>
              <a:rPr lang="ja-JP" altLang="en-US" sz="1200" dirty="0">
                <a:solidFill>
                  <a:srgbClr val="0000FF"/>
                </a:solidFill>
                <a:latin typeface="Meiryo UI" panose="020B0604030504040204" pitchFamily="50" charset="-128"/>
                <a:ea typeface="Meiryo UI" panose="020B0604030504040204" pitchFamily="50" charset="-128"/>
                <a:cs typeface="ＭＳ Ｐゴシック" pitchFamily="50" charset="-128"/>
              </a:rPr>
              <a:t>してください。</a:t>
            </a:r>
            <a:endParaRPr lang="en-US" altLang="ja-JP" sz="1200" dirty="0">
              <a:solidFill>
                <a:srgbClr val="0000FF"/>
              </a:solidFill>
              <a:latin typeface="Meiryo UI" panose="020B0604030504040204" pitchFamily="50" charset="-128"/>
              <a:ea typeface="Meiryo UI" panose="020B0604030504040204" pitchFamily="50" charset="-128"/>
              <a:cs typeface="ＭＳ Ｐゴシック" pitchFamily="50" charset="-128"/>
            </a:endParaRPr>
          </a:p>
        </p:txBody>
      </p:sp>
      <p:sp>
        <p:nvSpPr>
          <p:cNvPr id="115" name="Rectangle 218">
            <a:extLst>
              <a:ext uri="{FF2B5EF4-FFF2-40B4-BE49-F238E27FC236}">
                <a16:creationId xmlns:a16="http://schemas.microsoft.com/office/drawing/2014/main" id="{D6F3A34A-B143-4743-ACBB-8102AFE8072C}"/>
              </a:ext>
            </a:extLst>
          </p:cNvPr>
          <p:cNvSpPr>
            <a:spLocks noChangeArrowheads="1"/>
          </p:cNvSpPr>
          <p:nvPr/>
        </p:nvSpPr>
        <p:spPr bwMode="auto">
          <a:xfrm>
            <a:off x="1578407" y="5751011"/>
            <a:ext cx="2811397" cy="540000"/>
          </a:xfrm>
          <a:prstGeom prst="rect">
            <a:avLst/>
          </a:prstGeom>
          <a:solidFill>
            <a:srgbClr val="FFFFFF"/>
          </a:solidFill>
          <a:ln w="12700">
            <a:solidFill>
              <a:srgbClr val="0000FF"/>
            </a:solidFill>
            <a:prstDash val="dash"/>
            <a:miter lim="800000"/>
            <a:headEnd/>
            <a:tailEnd/>
          </a:ln>
        </p:spPr>
        <p:txBody>
          <a:bodyPr vert="horz" wrap="square" lIns="91440" tIns="45720" rIns="91440" bIns="45720" numCol="1" anchor="t" anchorCtr="0" compatLnSpc="1">
            <a:prstTxWarp prst="textNoShape">
              <a:avLst/>
            </a:prstTxWarp>
          </a:bodyPr>
          <a:lstStyle/>
          <a:p>
            <a:pPr algn="ctr"/>
            <a:r>
              <a:rPr lang="ja-JP" altLang="ja-JP" sz="1200" dirty="0">
                <a:solidFill>
                  <a:srgbClr val="0000FF"/>
                </a:solidFill>
                <a:latin typeface="Meiryo UI" panose="020B0604030504040204" pitchFamily="50" charset="-128"/>
                <a:ea typeface="Meiryo UI" panose="020B0604030504040204" pitchFamily="50" charset="-128"/>
                <a:cs typeface="ＭＳ Ｐゴシック" pitchFamily="50" charset="-128"/>
              </a:rPr>
              <a:t>拠点で行う研究開発から社会実装までを大まかなフェーズに分けて記載してください。</a:t>
            </a:r>
          </a:p>
        </p:txBody>
      </p:sp>
      <p:sp>
        <p:nvSpPr>
          <p:cNvPr id="116" name="矢印: 五方向 115">
            <a:extLst>
              <a:ext uri="{FF2B5EF4-FFF2-40B4-BE49-F238E27FC236}">
                <a16:creationId xmlns:a16="http://schemas.microsoft.com/office/drawing/2014/main" id="{EFBCD0FB-542B-4A91-913C-3CA0FED6BF2E}"/>
              </a:ext>
            </a:extLst>
          </p:cNvPr>
          <p:cNvSpPr/>
          <p:nvPr/>
        </p:nvSpPr>
        <p:spPr>
          <a:xfrm>
            <a:off x="1270544" y="1858729"/>
            <a:ext cx="1342863"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latin typeface="Meiryo UI" panose="020B0604030504040204" pitchFamily="50" charset="-128"/>
              <a:ea typeface="Meiryo UI" panose="020B0604030504040204" pitchFamily="50" charset="-128"/>
            </a:endParaRPr>
          </a:p>
        </p:txBody>
      </p:sp>
      <p:sp>
        <p:nvSpPr>
          <p:cNvPr id="117" name="矢印: 五方向 116">
            <a:extLst>
              <a:ext uri="{FF2B5EF4-FFF2-40B4-BE49-F238E27FC236}">
                <a16:creationId xmlns:a16="http://schemas.microsoft.com/office/drawing/2014/main" id="{1A4B5E4B-93A8-46EC-9E0D-18FC085DF6B4}"/>
              </a:ext>
            </a:extLst>
          </p:cNvPr>
          <p:cNvSpPr/>
          <p:nvPr/>
        </p:nvSpPr>
        <p:spPr>
          <a:xfrm>
            <a:off x="2764184" y="1871992"/>
            <a:ext cx="1236800"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eiryo UI" panose="020B0604030504040204" pitchFamily="50" charset="-128"/>
              <a:ea typeface="Meiryo UI" panose="020B0604030504040204" pitchFamily="50" charset="-128"/>
            </a:endParaRPr>
          </a:p>
        </p:txBody>
      </p:sp>
      <p:sp>
        <p:nvSpPr>
          <p:cNvPr id="118" name="矢印: 五方向 117">
            <a:extLst>
              <a:ext uri="{FF2B5EF4-FFF2-40B4-BE49-F238E27FC236}">
                <a16:creationId xmlns:a16="http://schemas.microsoft.com/office/drawing/2014/main" id="{19256A9A-32D2-4AFF-8CD1-BC8D33EF5B72}"/>
              </a:ext>
            </a:extLst>
          </p:cNvPr>
          <p:cNvSpPr/>
          <p:nvPr/>
        </p:nvSpPr>
        <p:spPr>
          <a:xfrm>
            <a:off x="1270545" y="2666061"/>
            <a:ext cx="1686612"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chemeClr val="tx1"/>
              </a:solidFill>
              <a:latin typeface="Meiryo UI" panose="020B0604030504040204" pitchFamily="50" charset="-128"/>
              <a:ea typeface="Meiryo UI" panose="020B0604030504040204" pitchFamily="50" charset="-128"/>
            </a:endParaRPr>
          </a:p>
        </p:txBody>
      </p:sp>
      <p:sp>
        <p:nvSpPr>
          <p:cNvPr id="119" name="矢印: 五方向 118">
            <a:extLst>
              <a:ext uri="{FF2B5EF4-FFF2-40B4-BE49-F238E27FC236}">
                <a16:creationId xmlns:a16="http://schemas.microsoft.com/office/drawing/2014/main" id="{EADEF766-7C90-4F23-B8CC-734A9E49F1F8}"/>
              </a:ext>
            </a:extLst>
          </p:cNvPr>
          <p:cNvSpPr/>
          <p:nvPr/>
        </p:nvSpPr>
        <p:spPr>
          <a:xfrm>
            <a:off x="1270543" y="3463221"/>
            <a:ext cx="3333745"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chemeClr val="tx1"/>
              </a:solidFill>
              <a:latin typeface="Meiryo UI" panose="020B0604030504040204" pitchFamily="50" charset="-128"/>
              <a:ea typeface="Meiryo UI" panose="020B0604030504040204" pitchFamily="50" charset="-128"/>
            </a:endParaRPr>
          </a:p>
        </p:txBody>
      </p:sp>
      <p:sp>
        <p:nvSpPr>
          <p:cNvPr id="120" name="矢印: 五方向 119">
            <a:extLst>
              <a:ext uri="{FF2B5EF4-FFF2-40B4-BE49-F238E27FC236}">
                <a16:creationId xmlns:a16="http://schemas.microsoft.com/office/drawing/2014/main" id="{FB7FCEBB-BA80-4E22-A073-D9FE393CCD72}"/>
              </a:ext>
            </a:extLst>
          </p:cNvPr>
          <p:cNvSpPr/>
          <p:nvPr/>
        </p:nvSpPr>
        <p:spPr>
          <a:xfrm>
            <a:off x="4783500" y="2666061"/>
            <a:ext cx="857277" cy="122916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chemeClr val="tx1"/>
              </a:solidFill>
              <a:latin typeface="Meiryo UI" panose="020B0604030504040204" pitchFamily="50" charset="-128"/>
              <a:ea typeface="Meiryo UI" panose="020B0604030504040204" pitchFamily="50" charset="-128"/>
            </a:endParaRPr>
          </a:p>
        </p:txBody>
      </p:sp>
      <p:sp>
        <p:nvSpPr>
          <p:cNvPr id="123" name="矢印: 五方向 122">
            <a:extLst>
              <a:ext uri="{FF2B5EF4-FFF2-40B4-BE49-F238E27FC236}">
                <a16:creationId xmlns:a16="http://schemas.microsoft.com/office/drawing/2014/main" id="{9E27C1B6-CBAA-486D-81F7-670BAEC620E1}"/>
              </a:ext>
            </a:extLst>
          </p:cNvPr>
          <p:cNvSpPr/>
          <p:nvPr/>
        </p:nvSpPr>
        <p:spPr>
          <a:xfrm>
            <a:off x="6150283" y="2666061"/>
            <a:ext cx="1325947" cy="1208998"/>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chemeClr val="tx1"/>
              </a:solidFill>
              <a:latin typeface="Meiryo UI" panose="020B0604030504040204" pitchFamily="50" charset="-128"/>
              <a:ea typeface="Meiryo UI" panose="020B0604030504040204" pitchFamily="50" charset="-128"/>
            </a:endParaRPr>
          </a:p>
        </p:txBody>
      </p:sp>
      <p:sp>
        <p:nvSpPr>
          <p:cNvPr id="125" name="矢印: 五方向 124">
            <a:extLst>
              <a:ext uri="{FF2B5EF4-FFF2-40B4-BE49-F238E27FC236}">
                <a16:creationId xmlns:a16="http://schemas.microsoft.com/office/drawing/2014/main" id="{EC419D4D-1565-4F8B-BBDB-D986B95D7FCA}"/>
              </a:ext>
            </a:extLst>
          </p:cNvPr>
          <p:cNvSpPr/>
          <p:nvPr/>
        </p:nvSpPr>
        <p:spPr>
          <a:xfrm>
            <a:off x="1270543" y="4345460"/>
            <a:ext cx="1219076"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eiryo UI" panose="020B0604030504040204" pitchFamily="50" charset="-128"/>
              <a:ea typeface="Meiryo UI" panose="020B0604030504040204" pitchFamily="50" charset="-128"/>
            </a:endParaRPr>
          </a:p>
        </p:txBody>
      </p:sp>
      <p:sp>
        <p:nvSpPr>
          <p:cNvPr id="126" name="矢印: 五方向 125">
            <a:extLst>
              <a:ext uri="{FF2B5EF4-FFF2-40B4-BE49-F238E27FC236}">
                <a16:creationId xmlns:a16="http://schemas.microsoft.com/office/drawing/2014/main" id="{0DC57E48-1D9A-4EF3-A740-64825D07F826}"/>
              </a:ext>
            </a:extLst>
          </p:cNvPr>
          <p:cNvSpPr/>
          <p:nvPr/>
        </p:nvSpPr>
        <p:spPr>
          <a:xfrm>
            <a:off x="2585089" y="4345460"/>
            <a:ext cx="1085196"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eiryo UI" panose="020B0604030504040204" pitchFamily="50" charset="-128"/>
              <a:ea typeface="Meiryo UI" panose="020B0604030504040204" pitchFamily="50" charset="-128"/>
            </a:endParaRPr>
          </a:p>
        </p:txBody>
      </p:sp>
      <p:sp>
        <p:nvSpPr>
          <p:cNvPr id="128" name="矢印: 五方向 127">
            <a:extLst>
              <a:ext uri="{FF2B5EF4-FFF2-40B4-BE49-F238E27FC236}">
                <a16:creationId xmlns:a16="http://schemas.microsoft.com/office/drawing/2014/main" id="{79FBB364-5CD7-48E6-8E95-936F030EE55C}"/>
              </a:ext>
            </a:extLst>
          </p:cNvPr>
          <p:cNvSpPr/>
          <p:nvPr/>
        </p:nvSpPr>
        <p:spPr>
          <a:xfrm>
            <a:off x="4023554" y="4331253"/>
            <a:ext cx="1475974"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eiryo UI" panose="020B0604030504040204" pitchFamily="50" charset="-128"/>
              <a:ea typeface="Meiryo UI" panose="020B0604030504040204" pitchFamily="50" charset="-128"/>
            </a:endParaRPr>
          </a:p>
        </p:txBody>
      </p:sp>
      <p:sp>
        <p:nvSpPr>
          <p:cNvPr id="129" name="矢印: 五方向 128">
            <a:extLst>
              <a:ext uri="{FF2B5EF4-FFF2-40B4-BE49-F238E27FC236}">
                <a16:creationId xmlns:a16="http://schemas.microsoft.com/office/drawing/2014/main" id="{ADD3EA22-5200-4A62-9619-BE5CA34EC104}"/>
              </a:ext>
            </a:extLst>
          </p:cNvPr>
          <p:cNvSpPr/>
          <p:nvPr/>
        </p:nvSpPr>
        <p:spPr>
          <a:xfrm>
            <a:off x="5693929" y="4308342"/>
            <a:ext cx="1441681"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latin typeface="Meiryo UI" panose="020B0604030504040204" pitchFamily="50" charset="-128"/>
              <a:ea typeface="Meiryo UI" panose="020B0604030504040204" pitchFamily="50" charset="-128"/>
            </a:endParaRPr>
          </a:p>
        </p:txBody>
      </p:sp>
      <p:sp>
        <p:nvSpPr>
          <p:cNvPr id="131" name="四角形: 角を丸くする 130">
            <a:extLst>
              <a:ext uri="{FF2B5EF4-FFF2-40B4-BE49-F238E27FC236}">
                <a16:creationId xmlns:a16="http://schemas.microsoft.com/office/drawing/2014/main" id="{808B5EC6-6FC9-4813-A47B-3F2FA7CF1343}"/>
              </a:ext>
            </a:extLst>
          </p:cNvPr>
          <p:cNvSpPr/>
          <p:nvPr/>
        </p:nvSpPr>
        <p:spPr>
          <a:xfrm>
            <a:off x="5499529" y="4096791"/>
            <a:ext cx="194400" cy="893404"/>
          </a:xfrm>
          <a:prstGeom prst="roundRect">
            <a:avLst/>
          </a:prstGeom>
          <a:solidFill>
            <a:schemeClr val="bg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Meiryo UI" panose="020B0604030504040204" pitchFamily="50" charset="-128"/>
                <a:ea typeface="Meiryo UI" panose="020B0604030504040204" pitchFamily="50" charset="-128"/>
              </a:rPr>
              <a:t>事業化判断</a:t>
            </a:r>
          </a:p>
        </p:txBody>
      </p:sp>
      <p:sp>
        <p:nvSpPr>
          <p:cNvPr id="132" name="矢印: 五方向 131">
            <a:extLst>
              <a:ext uri="{FF2B5EF4-FFF2-40B4-BE49-F238E27FC236}">
                <a16:creationId xmlns:a16="http://schemas.microsoft.com/office/drawing/2014/main" id="{44E75E8A-CD17-4A40-9CEC-DF9C50C04064}"/>
              </a:ext>
            </a:extLst>
          </p:cNvPr>
          <p:cNvSpPr/>
          <p:nvPr/>
        </p:nvSpPr>
        <p:spPr>
          <a:xfrm>
            <a:off x="5759849" y="1877732"/>
            <a:ext cx="1154128"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ja-JP" altLang="en-US" sz="1400" dirty="0">
              <a:solidFill>
                <a:schemeClr val="tx1"/>
              </a:solidFill>
              <a:latin typeface="Meiryo UI" panose="020B0604030504040204" pitchFamily="50" charset="-128"/>
              <a:ea typeface="Meiryo UI" panose="020B0604030504040204" pitchFamily="50" charset="-128"/>
            </a:endParaRPr>
          </a:p>
        </p:txBody>
      </p:sp>
      <p:sp>
        <p:nvSpPr>
          <p:cNvPr id="136" name="矢印: 五方向 135">
            <a:extLst>
              <a:ext uri="{FF2B5EF4-FFF2-40B4-BE49-F238E27FC236}">
                <a16:creationId xmlns:a16="http://schemas.microsoft.com/office/drawing/2014/main" id="{3EDF5B24-8C52-4AB9-A064-B6EFCE392A14}"/>
              </a:ext>
            </a:extLst>
          </p:cNvPr>
          <p:cNvSpPr/>
          <p:nvPr/>
        </p:nvSpPr>
        <p:spPr>
          <a:xfrm>
            <a:off x="7632310" y="1873589"/>
            <a:ext cx="772748" cy="1655951"/>
          </a:xfrm>
          <a:prstGeom prst="homePlate">
            <a:avLst>
              <a:gd name="adj" fmla="val 32831"/>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ja-JP" altLang="en-US" sz="1200" dirty="0">
              <a:solidFill>
                <a:schemeClr val="tx1"/>
              </a:solidFill>
              <a:latin typeface="Meiryo UI" panose="020B0604030504040204" pitchFamily="50" charset="-128"/>
              <a:ea typeface="Meiryo UI" panose="020B0604030504040204" pitchFamily="50" charset="-128"/>
            </a:endParaRPr>
          </a:p>
        </p:txBody>
      </p:sp>
      <p:sp>
        <p:nvSpPr>
          <p:cNvPr id="137" name="矢印: 五方向 136">
            <a:extLst>
              <a:ext uri="{FF2B5EF4-FFF2-40B4-BE49-F238E27FC236}">
                <a16:creationId xmlns:a16="http://schemas.microsoft.com/office/drawing/2014/main" id="{A936D040-EF35-447F-BD9B-8BB1865A044C}"/>
              </a:ext>
            </a:extLst>
          </p:cNvPr>
          <p:cNvSpPr/>
          <p:nvPr/>
        </p:nvSpPr>
        <p:spPr>
          <a:xfrm>
            <a:off x="4174770" y="1873588"/>
            <a:ext cx="1039319"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eiryo UI" panose="020B0604030504040204" pitchFamily="50" charset="-128"/>
              <a:ea typeface="Meiryo UI" panose="020B0604030504040204" pitchFamily="50" charset="-128"/>
            </a:endParaRPr>
          </a:p>
        </p:txBody>
      </p:sp>
      <p:sp>
        <p:nvSpPr>
          <p:cNvPr id="139" name="矢印: 五方向 138">
            <a:extLst>
              <a:ext uri="{FF2B5EF4-FFF2-40B4-BE49-F238E27FC236}">
                <a16:creationId xmlns:a16="http://schemas.microsoft.com/office/drawing/2014/main" id="{06200F07-9FE8-4884-9957-D6622B9D3D9E}"/>
              </a:ext>
            </a:extLst>
          </p:cNvPr>
          <p:cNvSpPr/>
          <p:nvPr/>
        </p:nvSpPr>
        <p:spPr>
          <a:xfrm>
            <a:off x="3148827" y="2666061"/>
            <a:ext cx="1455462"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chemeClr val="tx1"/>
              </a:solidFill>
              <a:latin typeface="Meiryo UI" panose="020B0604030504040204" pitchFamily="50" charset="-128"/>
              <a:ea typeface="Meiryo UI" panose="020B0604030504040204" pitchFamily="50" charset="-128"/>
            </a:endParaRPr>
          </a:p>
        </p:txBody>
      </p:sp>
      <p:sp>
        <p:nvSpPr>
          <p:cNvPr id="145" name="矢印: 五方向 144">
            <a:extLst>
              <a:ext uri="{FF2B5EF4-FFF2-40B4-BE49-F238E27FC236}">
                <a16:creationId xmlns:a16="http://schemas.microsoft.com/office/drawing/2014/main" id="{E30EBDF5-E125-49F3-8D0C-45750B4FDDAF}"/>
              </a:ext>
            </a:extLst>
          </p:cNvPr>
          <p:cNvSpPr/>
          <p:nvPr/>
        </p:nvSpPr>
        <p:spPr>
          <a:xfrm>
            <a:off x="7645117" y="3646651"/>
            <a:ext cx="759942" cy="1244167"/>
          </a:xfrm>
          <a:prstGeom prst="homePlate">
            <a:avLst>
              <a:gd name="adj" fmla="val 32831"/>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ja-JP" altLang="en-US" sz="1200" dirty="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D0146C0B-375F-4BA1-AB84-4D2A1313BA6B}"/>
              </a:ext>
            </a:extLst>
          </p:cNvPr>
          <p:cNvSpPr/>
          <p:nvPr/>
        </p:nvSpPr>
        <p:spPr>
          <a:xfrm>
            <a:off x="2613407" y="1781610"/>
            <a:ext cx="192748" cy="653368"/>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800" dirty="0">
                <a:solidFill>
                  <a:schemeClr val="tx1"/>
                </a:solidFill>
                <a:latin typeface="Meiryo UI" panose="020B0604030504040204" pitchFamily="50" charset="-128"/>
                <a:ea typeface="Meiryo UI" panose="020B0604030504040204" pitchFamily="50" charset="-128"/>
              </a:rPr>
              <a:t>中間目標１</a:t>
            </a:r>
          </a:p>
        </p:txBody>
      </p:sp>
      <p:sp>
        <p:nvSpPr>
          <p:cNvPr id="146" name="正方形/長方形 145">
            <a:extLst>
              <a:ext uri="{FF2B5EF4-FFF2-40B4-BE49-F238E27FC236}">
                <a16:creationId xmlns:a16="http://schemas.microsoft.com/office/drawing/2014/main" id="{789F8162-6FD8-4AA1-B41E-10FF5AF8B06F}"/>
              </a:ext>
            </a:extLst>
          </p:cNvPr>
          <p:cNvSpPr/>
          <p:nvPr/>
        </p:nvSpPr>
        <p:spPr>
          <a:xfrm>
            <a:off x="4035888" y="1791728"/>
            <a:ext cx="194400" cy="653368"/>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800" dirty="0">
                <a:solidFill>
                  <a:schemeClr val="tx1"/>
                </a:solidFill>
                <a:latin typeface="Meiryo UI" panose="020B0604030504040204" pitchFamily="50" charset="-128"/>
                <a:ea typeface="Meiryo UI" panose="020B0604030504040204" pitchFamily="50" charset="-128"/>
              </a:rPr>
              <a:t>中間目標２</a:t>
            </a:r>
          </a:p>
        </p:txBody>
      </p:sp>
      <p:sp>
        <p:nvSpPr>
          <p:cNvPr id="147" name="正方形/長方形 146">
            <a:extLst>
              <a:ext uri="{FF2B5EF4-FFF2-40B4-BE49-F238E27FC236}">
                <a16:creationId xmlns:a16="http://schemas.microsoft.com/office/drawing/2014/main" id="{6AC68946-6C2D-4408-AA47-2B33761A3619}"/>
              </a:ext>
            </a:extLst>
          </p:cNvPr>
          <p:cNvSpPr/>
          <p:nvPr/>
        </p:nvSpPr>
        <p:spPr>
          <a:xfrm>
            <a:off x="6913976" y="1719836"/>
            <a:ext cx="194400" cy="790148"/>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最終目標</a:t>
            </a:r>
          </a:p>
        </p:txBody>
      </p:sp>
      <p:sp>
        <p:nvSpPr>
          <p:cNvPr id="154" name="正方形/長方形 153">
            <a:extLst>
              <a:ext uri="{FF2B5EF4-FFF2-40B4-BE49-F238E27FC236}">
                <a16:creationId xmlns:a16="http://schemas.microsoft.com/office/drawing/2014/main" id="{B87A00FF-245E-4DA8-B0D2-5AD9FD5EF5DF}"/>
              </a:ext>
            </a:extLst>
          </p:cNvPr>
          <p:cNvSpPr/>
          <p:nvPr/>
        </p:nvSpPr>
        <p:spPr>
          <a:xfrm>
            <a:off x="5248994" y="1779778"/>
            <a:ext cx="567498" cy="655200"/>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altLang="ja-JP" sz="800" dirty="0">
                <a:solidFill>
                  <a:schemeClr val="tx1"/>
                </a:solidFill>
                <a:latin typeface="Meiryo UI" panose="020B0604030504040204" pitchFamily="50" charset="-128"/>
                <a:ea typeface="Meiryo UI" panose="020B0604030504040204" pitchFamily="50" charset="-128"/>
              </a:rPr>
              <a:t>PoC</a:t>
            </a:r>
            <a:r>
              <a:rPr lang="ja-JP" altLang="en-US" sz="800" dirty="0">
                <a:solidFill>
                  <a:schemeClr val="tx1"/>
                </a:solidFill>
                <a:latin typeface="Meiryo UI" panose="020B0604030504040204" pitchFamily="50" charset="-128"/>
                <a:ea typeface="Meiryo UI" panose="020B0604030504040204" pitchFamily="50" charset="-128"/>
              </a:rPr>
              <a:t>達成目標</a:t>
            </a:r>
            <a:endParaRPr lang="en-US" altLang="ja-JP" sz="800" dirty="0">
              <a:solidFill>
                <a:schemeClr val="tx1"/>
              </a:solidFill>
              <a:latin typeface="Meiryo UI" panose="020B0604030504040204" pitchFamily="50" charset="-128"/>
              <a:ea typeface="Meiryo UI" panose="020B0604030504040204" pitchFamily="50" charset="-128"/>
            </a:endParaRPr>
          </a:p>
          <a:p>
            <a:pPr algn="ctr"/>
            <a:r>
              <a:rPr lang="ja-JP" altLang="en-US" sz="800" dirty="0">
                <a:solidFill>
                  <a:schemeClr val="tx1"/>
                </a:solidFill>
                <a:latin typeface="Meiryo UI" panose="020B0604030504040204" pitchFamily="50" charset="-128"/>
                <a:ea typeface="Meiryo UI" panose="020B0604030504040204" pitchFamily="50" charset="-128"/>
              </a:rPr>
              <a:t>１</a:t>
            </a:r>
            <a:endParaRPr lang="en-US" altLang="ja-JP" sz="800" dirty="0">
              <a:solidFill>
                <a:schemeClr val="tx1"/>
              </a:solidFill>
              <a:latin typeface="Meiryo UI" panose="020B0604030504040204" pitchFamily="50" charset="-128"/>
              <a:ea typeface="Meiryo UI" panose="020B0604030504040204" pitchFamily="50" charset="-128"/>
            </a:endParaRPr>
          </a:p>
        </p:txBody>
      </p:sp>
      <p:sp>
        <p:nvSpPr>
          <p:cNvPr id="155" name="正方形/長方形 154">
            <a:extLst>
              <a:ext uri="{FF2B5EF4-FFF2-40B4-BE49-F238E27FC236}">
                <a16:creationId xmlns:a16="http://schemas.microsoft.com/office/drawing/2014/main" id="{4FF0BB2F-EDC2-4F32-91BB-B6CD4FFFFB9C}"/>
              </a:ext>
            </a:extLst>
          </p:cNvPr>
          <p:cNvSpPr/>
          <p:nvPr/>
        </p:nvSpPr>
        <p:spPr>
          <a:xfrm>
            <a:off x="5640777" y="2578767"/>
            <a:ext cx="567498" cy="1452369"/>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PoC</a:t>
            </a:r>
            <a:r>
              <a:rPr kumimoji="0"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達成目標</a:t>
            </a:r>
            <a:endParaRPr kumimoji="0" lang="en-US" altLang="ja-JP"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57" name="正方形/長方形 156">
            <a:extLst>
              <a:ext uri="{FF2B5EF4-FFF2-40B4-BE49-F238E27FC236}">
                <a16:creationId xmlns:a16="http://schemas.microsoft.com/office/drawing/2014/main" id="{D34F05AA-A6AD-40A5-A55C-AF39C2557120}"/>
              </a:ext>
            </a:extLst>
          </p:cNvPr>
          <p:cNvSpPr/>
          <p:nvPr/>
        </p:nvSpPr>
        <p:spPr>
          <a:xfrm>
            <a:off x="3670285" y="4237449"/>
            <a:ext cx="496718" cy="655200"/>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PoC</a:t>
            </a:r>
            <a:r>
              <a:rPr kumimoji="0"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達成目標</a:t>
            </a:r>
            <a:endParaRPr kumimoji="0" lang="en-US" altLang="ja-JP"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１</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59" name="正方形/長方形 158">
            <a:extLst>
              <a:ext uri="{FF2B5EF4-FFF2-40B4-BE49-F238E27FC236}">
                <a16:creationId xmlns:a16="http://schemas.microsoft.com/office/drawing/2014/main" id="{37237868-9F4C-4301-A733-26609A77BDCA}"/>
              </a:ext>
            </a:extLst>
          </p:cNvPr>
          <p:cNvSpPr/>
          <p:nvPr/>
        </p:nvSpPr>
        <p:spPr>
          <a:xfrm>
            <a:off x="7135611" y="4166386"/>
            <a:ext cx="194400" cy="790148"/>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最終目標</a:t>
            </a:r>
            <a:endParaRPr kumimoji="0"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60" name="四角形: 角を丸くする 159">
            <a:extLst>
              <a:ext uri="{FF2B5EF4-FFF2-40B4-BE49-F238E27FC236}">
                <a16:creationId xmlns:a16="http://schemas.microsoft.com/office/drawing/2014/main" id="{B6B77250-4DFA-4562-B95F-37F9C45E4165}"/>
              </a:ext>
            </a:extLst>
          </p:cNvPr>
          <p:cNvSpPr/>
          <p:nvPr/>
        </p:nvSpPr>
        <p:spPr>
          <a:xfrm>
            <a:off x="8735281" y="1764258"/>
            <a:ext cx="374602" cy="896387"/>
          </a:xfrm>
          <a:prstGeom prst="round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200" dirty="0">
                <a:solidFill>
                  <a:schemeClr val="tx1"/>
                </a:solidFill>
                <a:latin typeface="Meiryo UI" panose="020B0604030504040204" pitchFamily="50" charset="-128"/>
                <a:ea typeface="Meiryo UI" panose="020B0604030504040204" pitchFamily="50" charset="-128"/>
              </a:rPr>
              <a:t>ターゲット２の実現</a:t>
            </a:r>
          </a:p>
        </p:txBody>
      </p:sp>
      <p:sp>
        <p:nvSpPr>
          <p:cNvPr id="161" name="四角形: 角を丸くする 160">
            <a:extLst>
              <a:ext uri="{FF2B5EF4-FFF2-40B4-BE49-F238E27FC236}">
                <a16:creationId xmlns:a16="http://schemas.microsoft.com/office/drawing/2014/main" id="{31D20163-612A-4720-AE5C-C8858D1A7330}"/>
              </a:ext>
            </a:extLst>
          </p:cNvPr>
          <p:cNvSpPr/>
          <p:nvPr/>
        </p:nvSpPr>
        <p:spPr>
          <a:xfrm>
            <a:off x="8738060" y="4062388"/>
            <a:ext cx="366112" cy="962211"/>
          </a:xfrm>
          <a:prstGeom prst="round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200" dirty="0">
                <a:solidFill>
                  <a:schemeClr val="tx1"/>
                </a:solidFill>
                <a:latin typeface="Meiryo UI" panose="020B0604030504040204" pitchFamily="50" charset="-128"/>
                <a:ea typeface="Meiryo UI" panose="020B0604030504040204" pitchFamily="50" charset="-128"/>
              </a:rPr>
              <a:t>ターゲット２の実現</a:t>
            </a:r>
          </a:p>
        </p:txBody>
      </p:sp>
      <p:sp>
        <p:nvSpPr>
          <p:cNvPr id="164" name="テキスト ボックス 163">
            <a:extLst>
              <a:ext uri="{FF2B5EF4-FFF2-40B4-BE49-F238E27FC236}">
                <a16:creationId xmlns:a16="http://schemas.microsoft.com/office/drawing/2014/main" id="{A0A3D5B2-25B6-4235-BF99-DA5A747A58F0}"/>
              </a:ext>
            </a:extLst>
          </p:cNvPr>
          <p:cNvSpPr txBox="1"/>
          <p:nvPr/>
        </p:nvSpPr>
        <p:spPr>
          <a:xfrm>
            <a:off x="50800" y="966022"/>
            <a:ext cx="506643" cy="276999"/>
          </a:xfrm>
          <a:prstGeom prst="rect">
            <a:avLst/>
          </a:prstGeom>
          <a:solidFill>
            <a:schemeClr val="bg1"/>
          </a:solidFill>
          <a:ln>
            <a:solidFill>
              <a:srgbClr val="0000FF"/>
            </a:solidFill>
            <a:prstDash val="dash"/>
          </a:ln>
        </p:spPr>
        <p:txBody>
          <a:bodyPr wrap="square" rtlCol="0">
            <a:spAutoFit/>
          </a:bodyPr>
          <a:lstStyle/>
          <a:p>
            <a:r>
              <a:rPr lang="ja-JP" altLang="en-US" sz="1200" dirty="0">
                <a:solidFill>
                  <a:srgbClr val="0000FF"/>
                </a:solidFill>
                <a:latin typeface="Meiryo UI" panose="020B0604030504040204" pitchFamily="50" charset="-128"/>
                <a:ea typeface="Meiryo UI" panose="020B0604030504040204" pitchFamily="50" charset="-128"/>
              </a:rPr>
              <a:t>例示</a:t>
            </a:r>
            <a:endParaRPr lang="en-US" altLang="ja-JP" sz="1200" dirty="0">
              <a:solidFill>
                <a:srgbClr val="0000FF"/>
              </a:solidFill>
              <a:latin typeface="Meiryo UI" panose="020B0604030504040204" pitchFamily="50" charset="-128"/>
              <a:ea typeface="Meiryo UI" panose="020B0604030504040204" pitchFamily="50" charset="-128"/>
            </a:endParaRPr>
          </a:p>
        </p:txBody>
      </p:sp>
      <p:sp>
        <p:nvSpPr>
          <p:cNvPr id="43" name="Rectangle 218">
            <a:extLst>
              <a:ext uri="{FF2B5EF4-FFF2-40B4-BE49-F238E27FC236}">
                <a16:creationId xmlns:a16="http://schemas.microsoft.com/office/drawing/2014/main" id="{759C5053-2019-4BB7-82E6-D54C909F7878}"/>
              </a:ext>
            </a:extLst>
          </p:cNvPr>
          <p:cNvSpPr>
            <a:spLocks noChangeArrowheads="1"/>
          </p:cNvSpPr>
          <p:nvPr/>
        </p:nvSpPr>
        <p:spPr bwMode="auto">
          <a:xfrm>
            <a:off x="6052374" y="5749814"/>
            <a:ext cx="2709576" cy="540000"/>
          </a:xfrm>
          <a:prstGeom prst="rect">
            <a:avLst/>
          </a:prstGeom>
          <a:solidFill>
            <a:srgbClr val="FFFFFF"/>
          </a:solidFill>
          <a:ln w="12700">
            <a:solidFill>
              <a:srgbClr val="0000FF"/>
            </a:solidFill>
            <a:prstDash val="dash"/>
            <a:miter lim="800000"/>
            <a:headEnd/>
            <a:tailEnd/>
          </a:ln>
        </p:spPr>
        <p:txBody>
          <a:bodyPr vert="horz" wrap="square" lIns="91440" tIns="45720" rIns="91440" bIns="45720" numCol="1" anchor="t" anchorCtr="0" compatLnSpc="1">
            <a:prstTxWarp prst="textNoShape">
              <a:avLst/>
            </a:prstTxWarp>
          </a:bodyPr>
          <a:lstStyle/>
          <a:p>
            <a:r>
              <a:rPr lang="ja-JP" altLang="en-US" sz="1200" dirty="0">
                <a:solidFill>
                  <a:srgbClr val="0000FF"/>
                </a:solidFill>
                <a:latin typeface="Meiryo UI" panose="020B0604030504040204" pitchFamily="50" charset="-128"/>
                <a:ea typeface="Meiryo UI" panose="020B0604030504040204" pitchFamily="50" charset="-128"/>
                <a:cs typeface="ＭＳ Ｐゴシック" pitchFamily="50" charset="-128"/>
              </a:rPr>
              <a:t>目標番号は前ページの研究開発予定表と合わせてください。</a:t>
            </a:r>
            <a:endParaRPr lang="ja-JP" altLang="ja-JP" sz="1200" dirty="0">
              <a:solidFill>
                <a:srgbClr val="0000FF"/>
              </a:solidFill>
              <a:latin typeface="Meiryo UI" panose="020B0604030504040204" pitchFamily="50" charset="-128"/>
              <a:ea typeface="Meiryo UI" panose="020B0604030504040204" pitchFamily="50" charset="-128"/>
              <a:cs typeface="ＭＳ Ｐゴシック" pitchFamily="50" charset="-128"/>
            </a:endParaRPr>
          </a:p>
        </p:txBody>
      </p:sp>
      <p:sp>
        <p:nvSpPr>
          <p:cNvPr id="151" name="正方形/長方形 150">
            <a:extLst>
              <a:ext uri="{FF2B5EF4-FFF2-40B4-BE49-F238E27FC236}">
                <a16:creationId xmlns:a16="http://schemas.microsoft.com/office/drawing/2014/main" id="{5BCDDE7A-2D0D-4E09-BFFB-BD15C15B1CB4}"/>
              </a:ext>
            </a:extLst>
          </p:cNvPr>
          <p:cNvSpPr/>
          <p:nvPr/>
        </p:nvSpPr>
        <p:spPr>
          <a:xfrm>
            <a:off x="7566199" y="2578767"/>
            <a:ext cx="194400" cy="1452369"/>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最終目標</a:t>
            </a:r>
          </a:p>
        </p:txBody>
      </p:sp>
      <p:sp>
        <p:nvSpPr>
          <p:cNvPr id="44" name="テキスト ボックス 43">
            <a:extLst>
              <a:ext uri="{FF2B5EF4-FFF2-40B4-BE49-F238E27FC236}">
                <a16:creationId xmlns:a16="http://schemas.microsoft.com/office/drawing/2014/main" id="{84514763-26C8-4391-B9E5-96136F15EDED}"/>
              </a:ext>
            </a:extLst>
          </p:cNvPr>
          <p:cNvSpPr txBox="1"/>
          <p:nvPr/>
        </p:nvSpPr>
        <p:spPr>
          <a:xfrm>
            <a:off x="8235221" y="-7431"/>
            <a:ext cx="955711" cy="276999"/>
          </a:xfrm>
          <a:prstGeom prst="rect">
            <a:avLst/>
          </a:prstGeom>
          <a:noFill/>
        </p:spPr>
        <p:txBody>
          <a:bodyPr wrap="none" rtlCol="0">
            <a:spAutoFit/>
          </a:bodyPr>
          <a:lstStyle/>
          <a:p>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様式</a:t>
            </a:r>
            <a:r>
              <a:rPr lang="en-US" altLang="ja-JP" sz="1200" dirty="0">
                <a:latin typeface="Meiryo UI" panose="020B0604030504040204" pitchFamily="50" charset="-128"/>
                <a:ea typeface="Meiryo UI" panose="020B0604030504040204" pitchFamily="50" charset="-128"/>
              </a:rPr>
              <a:t>2-b 】</a:t>
            </a:r>
          </a:p>
        </p:txBody>
      </p:sp>
      <p:sp>
        <p:nvSpPr>
          <p:cNvPr id="45" name="テキスト ボックス 44">
            <a:extLst>
              <a:ext uri="{FF2B5EF4-FFF2-40B4-BE49-F238E27FC236}">
                <a16:creationId xmlns:a16="http://schemas.microsoft.com/office/drawing/2014/main" id="{DA457709-D7B6-40E5-AF57-653794DFD062}"/>
              </a:ext>
            </a:extLst>
          </p:cNvPr>
          <p:cNvSpPr txBox="1"/>
          <p:nvPr/>
        </p:nvSpPr>
        <p:spPr>
          <a:xfrm>
            <a:off x="0" y="-2878"/>
            <a:ext cx="5282215"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共創の場形成支援プログラム　拠点計画　ロードマップ　</a:t>
            </a:r>
            <a:r>
              <a:rPr lang="en-US" altLang="ja-JP" sz="1200" dirty="0">
                <a:latin typeface="Meiryo UI" panose="020B0604030504040204" pitchFamily="50" charset="-128"/>
                <a:ea typeface="Meiryo UI" panose="020B0604030504040204" pitchFamily="50" charset="-128"/>
              </a:rPr>
              <a:t>【20</a:t>
            </a:r>
            <a:r>
              <a:rPr lang="ja-JP" altLang="en-US" sz="1200" dirty="0">
                <a:latin typeface="Meiryo UI" panose="020B0604030504040204" pitchFamily="50" charset="-128"/>
                <a:ea typeface="Meiryo UI" panose="020B0604030504040204" pitchFamily="50" charset="-128"/>
              </a:rPr>
              <a:t>○○年○月○日作成</a:t>
            </a:r>
            <a:r>
              <a:rPr lang="en-US" altLang="ja-JP" sz="1200" dirty="0">
                <a:latin typeface="Meiryo UI" panose="020B0604030504040204" pitchFamily="50" charset="-128"/>
                <a:ea typeface="Meiryo UI" panose="020B0604030504040204" pitchFamily="50" charset="-128"/>
              </a:rPr>
              <a:t>】</a:t>
            </a:r>
            <a:endParaRPr lang="ja-JP" altLang="en-US" sz="1200" dirty="0">
              <a:latin typeface="Meiryo UI" panose="020B0604030504040204" pitchFamily="50" charset="-128"/>
              <a:ea typeface="Meiryo UI" panose="020B0604030504040204" pitchFamily="50" charset="-128"/>
            </a:endParaRPr>
          </a:p>
        </p:txBody>
      </p:sp>
      <p:sp>
        <p:nvSpPr>
          <p:cNvPr id="46" name="四角形: 角を丸くする 45">
            <a:extLst>
              <a:ext uri="{FF2B5EF4-FFF2-40B4-BE49-F238E27FC236}">
                <a16:creationId xmlns:a16="http://schemas.microsoft.com/office/drawing/2014/main" id="{4B3090D2-E710-4406-BAB1-DA0F430B7775}"/>
              </a:ext>
            </a:extLst>
          </p:cNvPr>
          <p:cNvSpPr/>
          <p:nvPr/>
        </p:nvSpPr>
        <p:spPr>
          <a:xfrm>
            <a:off x="106703" y="389803"/>
            <a:ext cx="5754806" cy="523169"/>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ja-JP" altLang="en-US" b="1" kern="0" dirty="0">
                <a:solidFill>
                  <a:schemeClr val="tx1"/>
                </a:solidFill>
                <a:latin typeface="Meiryo UI" panose="020B0604030504040204" pitchFamily="50" charset="-128"/>
                <a:ea typeface="Meiryo UI" panose="020B0604030504040204" pitchFamily="50" charset="-128"/>
              </a:rPr>
              <a:t>〇〇が〇〇する〇〇な社会の実現</a:t>
            </a:r>
            <a:endParaRPr lang="ja-JP" altLang="en-US" dirty="0">
              <a:solidFill>
                <a:schemeClr val="tx1"/>
              </a:solidFill>
              <a:latin typeface="Meiryo UI" panose="020B0604030504040204" pitchFamily="50" charset="-128"/>
              <a:ea typeface="Meiryo UI" panose="020B0604030504040204" pitchFamily="50" charset="-128"/>
            </a:endParaRPr>
          </a:p>
        </p:txBody>
      </p:sp>
      <p:sp>
        <p:nvSpPr>
          <p:cNvPr id="47" name="テキスト ボックス 46">
            <a:extLst>
              <a:ext uri="{FF2B5EF4-FFF2-40B4-BE49-F238E27FC236}">
                <a16:creationId xmlns:a16="http://schemas.microsoft.com/office/drawing/2014/main" id="{16A1DCBA-C15E-4EA1-B339-C010F9C84D51}"/>
              </a:ext>
            </a:extLst>
          </p:cNvPr>
          <p:cNvSpPr txBox="1"/>
          <p:nvPr/>
        </p:nvSpPr>
        <p:spPr>
          <a:xfrm>
            <a:off x="5134030" y="566989"/>
            <a:ext cx="3903267" cy="461665"/>
          </a:xfrm>
          <a:prstGeom prst="rect">
            <a:avLst/>
          </a:prstGeom>
          <a:solidFill>
            <a:schemeClr val="bg1"/>
          </a:solidFill>
          <a:ln>
            <a:solidFill>
              <a:srgbClr val="0000FF"/>
            </a:solidFill>
            <a:prstDash val="dash"/>
          </a:ln>
        </p:spPr>
        <p:txBody>
          <a:bodyPr wrap="square" rtlCol="0">
            <a:spAutoFit/>
          </a:bodyPr>
          <a:lstStyle/>
          <a:p>
            <a:r>
              <a:rPr lang="en-US" altLang="ja-JP" sz="1200" dirty="0">
                <a:solidFill>
                  <a:srgbClr val="0000FF"/>
                </a:solidFill>
                <a:latin typeface="Meiryo UI" panose="020B0604030504040204" pitchFamily="50" charset="-128"/>
                <a:ea typeface="Meiryo UI" panose="020B0604030504040204" pitchFamily="50" charset="-128"/>
              </a:rPr>
              <a:t>※</a:t>
            </a:r>
            <a:r>
              <a:rPr lang="ja-JP" altLang="en-US" sz="1200" dirty="0">
                <a:solidFill>
                  <a:srgbClr val="0000FF"/>
                </a:solidFill>
                <a:latin typeface="Meiryo UI" panose="020B0604030504040204" pitchFamily="50" charset="-128"/>
                <a:ea typeface="Meiryo UI" panose="020B0604030504040204" pitchFamily="50" charset="-128"/>
              </a:rPr>
              <a:t>拠点ビジョン（共創分野・政策重点分野）</a:t>
            </a:r>
            <a:r>
              <a:rPr lang="en-US" altLang="ja-JP" sz="1200" dirty="0">
                <a:solidFill>
                  <a:srgbClr val="0000FF"/>
                </a:solidFill>
                <a:latin typeface="Meiryo UI" panose="020B0604030504040204" pitchFamily="50" charset="-128"/>
                <a:ea typeface="Meiryo UI" panose="020B0604030504040204" pitchFamily="50" charset="-128"/>
              </a:rPr>
              <a:t>/</a:t>
            </a:r>
          </a:p>
          <a:p>
            <a:r>
              <a:rPr lang="ja-JP" altLang="en-US" sz="1200" dirty="0">
                <a:solidFill>
                  <a:srgbClr val="0000FF"/>
                </a:solidFill>
                <a:latin typeface="Meiryo UI" panose="020B0604030504040204" pitchFamily="50" charset="-128"/>
                <a:ea typeface="Meiryo UI" panose="020B0604030504040204" pitchFamily="50" charset="-128"/>
              </a:rPr>
              <a:t>　 地域拠点ビジョン（地域共創分野）を記載してください。</a:t>
            </a:r>
          </a:p>
        </p:txBody>
      </p:sp>
      <p:sp>
        <p:nvSpPr>
          <p:cNvPr id="2" name="正方形/長方形 1">
            <a:extLst>
              <a:ext uri="{FF2B5EF4-FFF2-40B4-BE49-F238E27FC236}">
                <a16:creationId xmlns:a16="http://schemas.microsoft.com/office/drawing/2014/main" id="{F8F66391-27D7-DED0-1AB9-617D8248AB65}"/>
              </a:ext>
            </a:extLst>
          </p:cNvPr>
          <p:cNvSpPr/>
          <p:nvPr/>
        </p:nvSpPr>
        <p:spPr>
          <a:xfrm>
            <a:off x="2957156" y="2565098"/>
            <a:ext cx="194400" cy="684000"/>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900" dirty="0">
                <a:solidFill>
                  <a:schemeClr val="tx1"/>
                </a:solidFill>
                <a:latin typeface="Meiryo UI" panose="020B0604030504040204" pitchFamily="50" charset="-128"/>
                <a:ea typeface="Meiryo UI" panose="020B0604030504040204" pitchFamily="50" charset="-128"/>
              </a:rPr>
              <a:t>中間目標○</a:t>
            </a:r>
          </a:p>
        </p:txBody>
      </p:sp>
      <p:sp>
        <p:nvSpPr>
          <p:cNvPr id="4" name="正方形/長方形 3">
            <a:extLst>
              <a:ext uri="{FF2B5EF4-FFF2-40B4-BE49-F238E27FC236}">
                <a16:creationId xmlns:a16="http://schemas.microsoft.com/office/drawing/2014/main" id="{556BA27F-70D3-3573-C2A9-58F71E80667B}"/>
              </a:ext>
            </a:extLst>
          </p:cNvPr>
          <p:cNvSpPr/>
          <p:nvPr/>
        </p:nvSpPr>
        <p:spPr>
          <a:xfrm>
            <a:off x="4624051" y="2559614"/>
            <a:ext cx="194400" cy="684000"/>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900" dirty="0">
                <a:solidFill>
                  <a:schemeClr val="tx1"/>
                </a:solidFill>
                <a:latin typeface="Meiryo UI" panose="020B0604030504040204" pitchFamily="50" charset="-128"/>
                <a:ea typeface="Meiryo UI" panose="020B0604030504040204" pitchFamily="50" charset="-128"/>
              </a:rPr>
              <a:t>中間目標○</a:t>
            </a:r>
          </a:p>
        </p:txBody>
      </p:sp>
      <p:sp>
        <p:nvSpPr>
          <p:cNvPr id="5" name="正方形/長方形 4">
            <a:extLst>
              <a:ext uri="{FF2B5EF4-FFF2-40B4-BE49-F238E27FC236}">
                <a16:creationId xmlns:a16="http://schemas.microsoft.com/office/drawing/2014/main" id="{FF94531F-8C56-9EA6-1547-E8C085E240B1}"/>
              </a:ext>
            </a:extLst>
          </p:cNvPr>
          <p:cNvSpPr/>
          <p:nvPr/>
        </p:nvSpPr>
        <p:spPr>
          <a:xfrm>
            <a:off x="4615787" y="3355580"/>
            <a:ext cx="194400" cy="684000"/>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900" dirty="0">
                <a:solidFill>
                  <a:schemeClr val="tx1"/>
                </a:solidFill>
                <a:latin typeface="Meiryo UI" panose="020B0604030504040204" pitchFamily="50" charset="-128"/>
                <a:ea typeface="Meiryo UI" panose="020B0604030504040204" pitchFamily="50" charset="-128"/>
              </a:rPr>
              <a:t>中間目標○</a:t>
            </a:r>
          </a:p>
        </p:txBody>
      </p:sp>
      <p:sp>
        <p:nvSpPr>
          <p:cNvPr id="7" name="正方形/長方形 6">
            <a:extLst>
              <a:ext uri="{FF2B5EF4-FFF2-40B4-BE49-F238E27FC236}">
                <a16:creationId xmlns:a16="http://schemas.microsoft.com/office/drawing/2014/main" id="{2A3B6099-0BF5-4C8E-F497-EAE350DCEC47}"/>
              </a:ext>
            </a:extLst>
          </p:cNvPr>
          <p:cNvSpPr/>
          <p:nvPr/>
        </p:nvSpPr>
        <p:spPr>
          <a:xfrm>
            <a:off x="2512505" y="4175502"/>
            <a:ext cx="194400" cy="684000"/>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900" dirty="0">
                <a:solidFill>
                  <a:schemeClr val="tx1"/>
                </a:solidFill>
                <a:latin typeface="Meiryo UI" panose="020B0604030504040204" pitchFamily="50" charset="-128"/>
                <a:ea typeface="Meiryo UI" panose="020B0604030504040204" pitchFamily="50" charset="-128"/>
              </a:rPr>
              <a:t>中間目標○</a:t>
            </a:r>
          </a:p>
        </p:txBody>
      </p:sp>
    </p:spTree>
    <p:extLst>
      <p:ext uri="{BB962C8B-B14F-4D97-AF65-F5344CB8AC3E}">
        <p14:creationId xmlns:p14="http://schemas.microsoft.com/office/powerpoint/2010/main" val="34203594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四角形: 角を丸くする 8">
            <a:extLst>
              <a:ext uri="{FF2B5EF4-FFF2-40B4-BE49-F238E27FC236}">
                <a16:creationId xmlns:a16="http://schemas.microsoft.com/office/drawing/2014/main" id="{2D9AABFF-6070-496D-9A8C-D50172668F42}"/>
              </a:ext>
            </a:extLst>
          </p:cNvPr>
          <p:cNvSpPr/>
          <p:nvPr/>
        </p:nvSpPr>
        <p:spPr>
          <a:xfrm>
            <a:off x="106703" y="389803"/>
            <a:ext cx="5754806" cy="523169"/>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ja-JP" altLang="en-US" b="1" kern="0" dirty="0">
                <a:solidFill>
                  <a:schemeClr val="tx1"/>
                </a:solidFill>
                <a:latin typeface="Meiryo UI" panose="020B0604030504040204" pitchFamily="50" charset="-128"/>
                <a:ea typeface="Meiryo UI" panose="020B0604030504040204" pitchFamily="50" charset="-128"/>
              </a:rPr>
              <a:t>〇〇が〇〇する〇〇な社会の実現</a:t>
            </a:r>
            <a:endParaRPr lang="ja-JP" altLang="en-US" dirty="0">
              <a:solidFill>
                <a:schemeClr val="tx1"/>
              </a:solidFill>
              <a:latin typeface="Meiryo UI" panose="020B0604030504040204" pitchFamily="50" charset="-128"/>
              <a:ea typeface="Meiryo UI" panose="020B0604030504040204" pitchFamily="50" charset="-128"/>
            </a:endParaRPr>
          </a:p>
        </p:txBody>
      </p:sp>
      <p:graphicFrame>
        <p:nvGraphicFramePr>
          <p:cNvPr id="10" name="表 50">
            <a:extLst>
              <a:ext uri="{FF2B5EF4-FFF2-40B4-BE49-F238E27FC236}">
                <a16:creationId xmlns:a16="http://schemas.microsoft.com/office/drawing/2014/main" id="{9F2C71EC-E772-450A-9F34-0B0088DB35D4}"/>
              </a:ext>
            </a:extLst>
          </p:cNvPr>
          <p:cNvGraphicFramePr>
            <a:graphicFrameLocks noGrp="1"/>
          </p:cNvGraphicFramePr>
          <p:nvPr/>
        </p:nvGraphicFramePr>
        <p:xfrm>
          <a:off x="208303" y="1326075"/>
          <a:ext cx="8668997" cy="4663440"/>
        </p:xfrm>
        <a:graphic>
          <a:graphicData uri="http://schemas.openxmlformats.org/drawingml/2006/table">
            <a:tbl>
              <a:tblPr firstRow="1" bandRow="1">
                <a:tableStyleId>{5C22544A-7EE6-4342-B048-85BDC9FD1C3A}</a:tableStyleId>
              </a:tblPr>
              <a:tblGrid>
                <a:gridCol w="1283913">
                  <a:extLst>
                    <a:ext uri="{9D8B030D-6E8A-4147-A177-3AD203B41FA5}">
                      <a16:colId xmlns:a16="http://schemas.microsoft.com/office/drawing/2014/main" val="2974013213"/>
                    </a:ext>
                  </a:extLst>
                </a:gridCol>
                <a:gridCol w="7385084">
                  <a:extLst>
                    <a:ext uri="{9D8B030D-6E8A-4147-A177-3AD203B41FA5}">
                      <a16:colId xmlns:a16="http://schemas.microsoft.com/office/drawing/2014/main" val="3178391626"/>
                    </a:ext>
                  </a:extLst>
                </a:gridCol>
              </a:tblGrid>
              <a:tr h="252000">
                <a:tc gridSpan="2">
                  <a:txBody>
                    <a:bodyPr/>
                    <a:lstStyle/>
                    <a:p>
                      <a:r>
                        <a:rPr kumimoji="1" lang="ja-JP" altLang="en-US" sz="1200" dirty="0">
                          <a:solidFill>
                            <a:schemeClr val="tx1"/>
                          </a:solidFill>
                        </a:rPr>
                        <a:t>研究開発課題</a:t>
                      </a:r>
                      <a:r>
                        <a:rPr kumimoji="1" lang="en-US" altLang="ja-JP" sz="1200" dirty="0">
                          <a:solidFill>
                            <a:schemeClr val="tx1"/>
                          </a:solidFill>
                        </a:rPr>
                        <a:t>1</a:t>
                      </a:r>
                      <a:r>
                        <a:rPr kumimoji="1" lang="ja-JP" altLang="en-US" sz="1200" dirty="0">
                          <a:solidFill>
                            <a:schemeClr val="tx1"/>
                          </a:solidFill>
                        </a:rPr>
                        <a:t>「</a:t>
                      </a:r>
                      <a:r>
                        <a:rPr kumimoji="1" lang="en-US" altLang="ja-JP" sz="1200" dirty="0">
                          <a:solidFill>
                            <a:schemeClr val="tx1"/>
                          </a:solidFill>
                        </a:rPr>
                        <a:t>○○</a:t>
                      </a:r>
                      <a:r>
                        <a:rPr kumimoji="1" lang="ja-JP" altLang="en-US" sz="1200" dirty="0">
                          <a:solidFill>
                            <a:schemeClr val="tx1"/>
                          </a:solidFill>
                        </a:rPr>
                        <a:t>の構築」の目標</a:t>
                      </a:r>
                      <a:endParaRPr kumimoji="1" lang="en-US" altLang="ja-JP"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0328254"/>
                  </a:ext>
                </a:extLst>
              </a:tr>
              <a:tr h="252000">
                <a:tc>
                  <a:txBody>
                    <a:bodyPr/>
                    <a:lstStyle/>
                    <a:p>
                      <a:r>
                        <a:rPr kumimoji="1" lang="ja-JP" altLang="en-US" sz="1200" dirty="0">
                          <a:solidFill>
                            <a:schemeClr val="tx1"/>
                          </a:solidFill>
                        </a:rPr>
                        <a:t>中間目標</a:t>
                      </a:r>
                      <a:r>
                        <a:rPr kumimoji="1" lang="en-US" altLang="ja-JP" sz="1200" dirty="0">
                          <a:solidFill>
                            <a:schemeClr val="tx1"/>
                          </a:solidFill>
                        </a:rPr>
                        <a:t>1</a:t>
                      </a:r>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5445778"/>
                  </a:ext>
                </a:extLst>
              </a:tr>
              <a:tr h="252000">
                <a:tc>
                  <a:txBody>
                    <a:bodyPr/>
                    <a:lstStyle/>
                    <a:p>
                      <a:r>
                        <a:rPr kumimoji="1" lang="ja-JP" altLang="en-US" sz="1200" dirty="0">
                          <a:solidFill>
                            <a:schemeClr val="tx1"/>
                          </a:solidFill>
                        </a:rPr>
                        <a:t>中間目標</a:t>
                      </a:r>
                      <a:r>
                        <a:rPr kumimoji="1" lang="en-US" altLang="ja-JP" sz="1200" dirty="0">
                          <a:solidFill>
                            <a:schemeClr val="tx1"/>
                          </a:solidFill>
                        </a:rPr>
                        <a:t>2</a:t>
                      </a:r>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24987453"/>
                  </a:ext>
                </a:extLst>
              </a:tr>
              <a:tr h="252000">
                <a:tc>
                  <a:txBody>
                    <a:bodyPr/>
                    <a:lstStyle/>
                    <a:p>
                      <a:r>
                        <a:rPr kumimoji="1" lang="en-US" altLang="ja-JP" sz="1200" dirty="0">
                          <a:solidFill>
                            <a:schemeClr val="tx1"/>
                          </a:solidFill>
                        </a:rPr>
                        <a:t>PoC</a:t>
                      </a:r>
                      <a:r>
                        <a:rPr kumimoji="1" lang="ja-JP" altLang="en-US" sz="1200" dirty="0">
                          <a:solidFill>
                            <a:schemeClr val="tx1"/>
                          </a:solidFill>
                        </a:rPr>
                        <a:t>達成目標</a:t>
                      </a:r>
                      <a:r>
                        <a:rPr kumimoji="1" lang="en-US" altLang="ja-JP" sz="1200" dirty="0">
                          <a:solidFill>
                            <a:schemeClr val="tx1"/>
                          </a:solidFill>
                        </a:rPr>
                        <a:t>1</a:t>
                      </a:r>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20203946"/>
                  </a:ext>
                </a:extLst>
              </a:tr>
              <a:tr h="252000">
                <a:tc>
                  <a:txBody>
                    <a:bodyPr/>
                    <a:lstStyle/>
                    <a:p>
                      <a:r>
                        <a:rPr kumimoji="1" lang="ja-JP" altLang="en-US" sz="1200" dirty="0">
                          <a:solidFill>
                            <a:schemeClr val="tx1"/>
                          </a:solidFill>
                        </a:rPr>
                        <a:t>最終目標</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31387990"/>
                  </a:ext>
                </a:extLst>
              </a:tr>
              <a:tr h="252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tx1"/>
                          </a:solidFill>
                          <a:effectLst/>
                          <a:uLnTx/>
                          <a:uFillTx/>
                          <a:latin typeface="+mn-lt"/>
                          <a:ea typeface="+mn-ea"/>
                          <a:cs typeface="+mn-cs"/>
                        </a:rPr>
                        <a:t>研究開発課題</a:t>
                      </a:r>
                      <a:r>
                        <a:rPr kumimoji="1" lang="en-US" altLang="ja-JP" sz="1200" b="1" i="0" u="none" strike="noStrike" kern="1200" cap="none" spc="0" normalizeH="0" baseline="0" noProof="0" dirty="0">
                          <a:ln>
                            <a:noFill/>
                          </a:ln>
                          <a:solidFill>
                            <a:schemeClr val="tx1"/>
                          </a:solidFill>
                          <a:effectLst/>
                          <a:uLnTx/>
                          <a:uFillTx/>
                          <a:latin typeface="+mn-lt"/>
                          <a:ea typeface="+mn-ea"/>
                          <a:cs typeface="+mn-cs"/>
                        </a:rPr>
                        <a:t>2</a:t>
                      </a:r>
                      <a:r>
                        <a:rPr kumimoji="1" lang="ja-JP" altLang="en-US" sz="1200" b="1" i="0" u="none" strike="noStrike" kern="1200" cap="none" spc="0" normalizeH="0" baseline="0" noProof="0" dirty="0">
                          <a:ln>
                            <a:noFill/>
                          </a:ln>
                          <a:solidFill>
                            <a:schemeClr val="tx1"/>
                          </a:solidFill>
                          <a:effectLst/>
                          <a:uLnTx/>
                          <a:uFillTx/>
                          <a:latin typeface="+mn-lt"/>
                          <a:ea typeface="+mn-ea"/>
                          <a:cs typeface="+mn-cs"/>
                        </a:rPr>
                        <a:t>「△△△の実用化」の目標</a:t>
                      </a:r>
                      <a:endParaRPr kumimoji="1" lang="en-US" altLang="ja-JP" sz="1200" b="1" i="0" u="none" strike="noStrike" kern="1200" cap="none" spc="0" normalizeH="0" baseline="0" noProof="0" dirty="0">
                        <a:ln>
                          <a:noFill/>
                        </a:ln>
                        <a:solidFill>
                          <a:schemeClr val="tx1"/>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72835682"/>
                  </a:ext>
                </a:extLst>
              </a:tr>
              <a:tr h="252000">
                <a:tc>
                  <a:txBody>
                    <a:bodyPr/>
                    <a:lstStyle/>
                    <a:p>
                      <a:r>
                        <a:rPr kumimoji="1" lang="ja-JP" altLang="en-US" sz="1200" dirty="0">
                          <a:solidFill>
                            <a:schemeClr val="tx1"/>
                          </a:solidFill>
                        </a:rPr>
                        <a:t>中間目標〇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4416785"/>
                  </a:ext>
                </a:extLst>
              </a:tr>
              <a:tr h="252000">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58821218"/>
                  </a:ext>
                </a:extLst>
              </a:tr>
              <a:tr h="252000">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80626268"/>
                  </a:ext>
                </a:extLst>
              </a:tr>
              <a:tr h="252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tx1"/>
                          </a:solidFill>
                          <a:effectLst/>
                          <a:uLnTx/>
                          <a:uFillTx/>
                          <a:latin typeface="+mn-lt"/>
                          <a:ea typeface="+mn-ea"/>
                          <a:cs typeface="+mn-cs"/>
                        </a:rPr>
                        <a:t>研究開発課題</a:t>
                      </a:r>
                      <a:r>
                        <a:rPr kumimoji="1" lang="en-US" altLang="ja-JP" sz="1200" b="1" i="0" u="none" strike="noStrike" kern="1200" cap="none" spc="0" normalizeH="0" baseline="0" noProof="0" dirty="0">
                          <a:ln>
                            <a:noFill/>
                          </a:ln>
                          <a:solidFill>
                            <a:schemeClr val="tx1"/>
                          </a:solidFill>
                          <a:effectLst/>
                          <a:uLnTx/>
                          <a:uFillTx/>
                          <a:latin typeface="+mn-lt"/>
                          <a:ea typeface="+mn-ea"/>
                          <a:cs typeface="+mn-cs"/>
                        </a:rPr>
                        <a:t>3</a:t>
                      </a:r>
                      <a:r>
                        <a:rPr kumimoji="1" lang="ja-JP" altLang="en-US" sz="1200" b="1" i="0" u="none" strike="noStrike" kern="1200" cap="none" spc="0" normalizeH="0" baseline="0" noProof="0" dirty="0">
                          <a:ln>
                            <a:noFill/>
                          </a:ln>
                          <a:solidFill>
                            <a:schemeClr val="tx1"/>
                          </a:solidFill>
                          <a:effectLst/>
                          <a:uLnTx/>
                          <a:uFillTx/>
                          <a:latin typeface="+mn-lt"/>
                          <a:ea typeface="+mn-ea"/>
                          <a:cs typeface="+mn-cs"/>
                        </a:rPr>
                        <a:t>「</a:t>
                      </a:r>
                      <a:r>
                        <a:rPr kumimoji="1" lang="en-US" altLang="ja-JP" sz="1200" b="1" i="0" u="none" strike="noStrike" kern="1200" cap="none" spc="0" normalizeH="0" baseline="0" noProof="0" dirty="0">
                          <a:ln>
                            <a:noFill/>
                          </a:ln>
                          <a:solidFill>
                            <a:schemeClr val="tx1"/>
                          </a:solidFill>
                          <a:effectLst/>
                          <a:uLnTx/>
                          <a:uFillTx/>
                          <a:latin typeface="+mn-lt"/>
                          <a:ea typeface="+mn-ea"/>
                          <a:cs typeface="+mn-cs"/>
                        </a:rPr>
                        <a:t>×××</a:t>
                      </a:r>
                      <a:r>
                        <a:rPr kumimoji="1" lang="ja-JP" altLang="en-US" sz="1200" b="1" i="0" u="none" strike="noStrike" kern="1200" cap="none" spc="0" normalizeH="0" baseline="0" noProof="0" dirty="0">
                          <a:ln>
                            <a:noFill/>
                          </a:ln>
                          <a:solidFill>
                            <a:schemeClr val="tx1"/>
                          </a:solidFill>
                          <a:effectLst/>
                          <a:uLnTx/>
                          <a:uFillTx/>
                          <a:latin typeface="+mn-lt"/>
                          <a:ea typeface="+mn-ea"/>
                          <a:cs typeface="+mn-cs"/>
                        </a:rPr>
                        <a:t>の社会実装」の目標</a:t>
                      </a:r>
                      <a:endParaRPr kumimoji="1" lang="en-US" altLang="ja-JP" sz="1200" b="1" i="0" u="none" strike="noStrike" kern="1200" cap="none" spc="0" normalizeH="0" baseline="0" noProof="0" dirty="0">
                        <a:ln>
                          <a:noFill/>
                        </a:ln>
                        <a:solidFill>
                          <a:schemeClr val="tx1"/>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81302475"/>
                  </a:ext>
                </a:extLst>
              </a:tr>
              <a:tr h="252000">
                <a:tc>
                  <a:txBody>
                    <a:bodyPr/>
                    <a:lstStyle/>
                    <a:p>
                      <a:r>
                        <a:rPr kumimoji="1" lang="ja-JP" altLang="en-US" sz="1200" dirty="0">
                          <a:solidFill>
                            <a:schemeClr val="tx1"/>
                          </a:solidFill>
                        </a:rPr>
                        <a:t>中間目標〇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31537958"/>
                  </a:ext>
                </a:extLst>
              </a:tr>
              <a:tr h="252000">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97512517"/>
                  </a:ext>
                </a:extLst>
              </a:tr>
              <a:tr h="252000">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95608066"/>
                  </a:ext>
                </a:extLst>
              </a:tr>
              <a:tr h="252000">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chemeClr val="tx1"/>
                          </a:solidFill>
                          <a:effectLst/>
                          <a:uLnTx/>
                          <a:uFillTx/>
                          <a:latin typeface="+mn-lt"/>
                          <a:ea typeface="+mn-ea"/>
                          <a:cs typeface="+mn-cs"/>
                        </a:rPr>
                        <a:t>研究開発課題</a:t>
                      </a:r>
                      <a:r>
                        <a:rPr kumimoji="1" lang="en-US" altLang="ja-JP" sz="1200" b="1" i="0" u="none" strike="noStrike" kern="1200" cap="none" spc="0" normalizeH="0" baseline="0" noProof="0" dirty="0">
                          <a:ln>
                            <a:noFill/>
                          </a:ln>
                          <a:solidFill>
                            <a:schemeClr val="tx1"/>
                          </a:solidFill>
                          <a:effectLst/>
                          <a:uLnTx/>
                          <a:uFillTx/>
                          <a:latin typeface="+mn-lt"/>
                          <a:ea typeface="+mn-ea"/>
                          <a:cs typeface="+mn-cs"/>
                        </a:rPr>
                        <a:t>4</a:t>
                      </a:r>
                      <a:r>
                        <a:rPr kumimoji="1" lang="ja-JP" altLang="en-US" sz="1200" b="1" i="0" u="none" strike="noStrike" kern="1200" cap="none" spc="0" normalizeH="0" baseline="0" noProof="0" dirty="0">
                          <a:ln>
                            <a:noFill/>
                          </a:ln>
                          <a:solidFill>
                            <a:schemeClr val="tx1"/>
                          </a:solidFill>
                          <a:effectLst/>
                          <a:uLnTx/>
                          <a:uFillTx/>
                          <a:latin typeface="+mn-lt"/>
                          <a:ea typeface="+mn-ea"/>
                          <a:cs typeface="+mn-cs"/>
                        </a:rPr>
                        <a:t>「・・・」の目標</a:t>
                      </a:r>
                      <a:endParaRPr kumimoji="1" lang="en-US" altLang="ja-JP" sz="1200" b="1" i="0" u="none" strike="noStrike" kern="1200" cap="none" spc="0" normalizeH="0" baseline="0" noProof="0" dirty="0">
                        <a:ln>
                          <a:noFill/>
                        </a:ln>
                        <a:solidFill>
                          <a:schemeClr val="tx1"/>
                        </a:solidFill>
                        <a:effectLst/>
                        <a:uLnTx/>
                        <a:uFillTx/>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90287009"/>
                  </a:ext>
                </a:extLst>
              </a:tr>
              <a:tr h="252000">
                <a:tc>
                  <a:txBody>
                    <a:bodyPr/>
                    <a:lstStyle/>
                    <a:p>
                      <a:r>
                        <a:rPr kumimoji="1" lang="ja-JP" altLang="en-US" sz="1200" dirty="0">
                          <a:solidFill>
                            <a:schemeClr val="tx1"/>
                          </a:solidFill>
                        </a:rPr>
                        <a:t>中間目標〇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52118373"/>
                  </a:ext>
                </a:extLst>
              </a:tr>
              <a:tr h="252000">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8533447"/>
                  </a:ext>
                </a:extLst>
              </a:tr>
              <a:tr h="252000">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kumimoji="1" lang="ja-JP" alt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0325987"/>
                  </a:ext>
                </a:extLst>
              </a:tr>
            </a:tbl>
          </a:graphicData>
        </a:graphic>
      </p:graphicFrame>
      <p:sp>
        <p:nvSpPr>
          <p:cNvPr id="15" name="テキスト ボックス 14">
            <a:extLst>
              <a:ext uri="{FF2B5EF4-FFF2-40B4-BE49-F238E27FC236}">
                <a16:creationId xmlns:a16="http://schemas.microsoft.com/office/drawing/2014/main" id="{7D941554-7355-40F2-96C5-57C2CEC16E49}"/>
              </a:ext>
            </a:extLst>
          </p:cNvPr>
          <p:cNvSpPr txBox="1"/>
          <p:nvPr/>
        </p:nvSpPr>
        <p:spPr>
          <a:xfrm>
            <a:off x="106703" y="981024"/>
            <a:ext cx="707944" cy="276999"/>
          </a:xfrm>
          <a:prstGeom prst="rect">
            <a:avLst/>
          </a:prstGeom>
          <a:solidFill>
            <a:schemeClr val="bg1"/>
          </a:solidFill>
          <a:ln w="12700">
            <a:solidFill>
              <a:srgbClr val="FF0000"/>
            </a:solidFill>
            <a:prstDash val="dash"/>
          </a:ln>
        </p:spPr>
        <p:txBody>
          <a:bodyPr wrap="square" rtlCol="0">
            <a:spAutoFit/>
          </a:bodyPr>
          <a:lstStyle/>
          <a:p>
            <a:r>
              <a:rPr lang="ja-JP" altLang="en-US" sz="1200" dirty="0">
                <a:solidFill>
                  <a:srgbClr val="FF0000"/>
                </a:solidFill>
                <a:latin typeface="Meiryo UI" panose="020B0604030504040204" pitchFamily="50" charset="-128"/>
                <a:ea typeface="Meiryo UI" panose="020B0604030504040204" pitchFamily="50" charset="-128"/>
              </a:rPr>
              <a:t>例示等</a:t>
            </a:r>
            <a:endParaRPr lang="en-US" altLang="ja-JP" sz="1200" dirty="0">
              <a:solidFill>
                <a:srgbClr val="FF0000"/>
              </a:solidFill>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C8E1C259-3058-4162-B005-13AB7981266A}"/>
              </a:ext>
            </a:extLst>
          </p:cNvPr>
          <p:cNvSpPr txBox="1"/>
          <p:nvPr/>
        </p:nvSpPr>
        <p:spPr>
          <a:xfrm>
            <a:off x="4901274" y="651387"/>
            <a:ext cx="3843022" cy="830997"/>
          </a:xfrm>
          <a:prstGeom prst="rect">
            <a:avLst/>
          </a:prstGeom>
          <a:solidFill>
            <a:schemeClr val="bg1"/>
          </a:solidFill>
          <a:ln w="12700">
            <a:solidFill>
              <a:srgbClr val="FF0000"/>
            </a:solidFill>
            <a:prstDash val="dash"/>
          </a:ln>
        </p:spPr>
        <p:txBody>
          <a:bodyPr wrap="square" rtlCol="0">
            <a:spAutoFit/>
          </a:bodyPr>
          <a:lstStyle/>
          <a:p>
            <a:pPr marL="171450" indent="-171450">
              <a:buFont typeface="Wingdings" panose="05000000000000000000" pitchFamily="2" charset="2"/>
              <a:buChar char="Ø"/>
            </a:pPr>
            <a:r>
              <a:rPr lang="ja-JP" altLang="en-US" sz="1200" dirty="0">
                <a:solidFill>
                  <a:srgbClr val="FF0000"/>
                </a:solidFill>
                <a:latin typeface="Meiryo UI" panose="020B0604030504040204" pitchFamily="50" charset="-128"/>
                <a:ea typeface="Meiryo UI" panose="020B0604030504040204" pitchFamily="50" charset="-128"/>
              </a:rPr>
              <a:t>本様式は、スライド２から非公開とする情報を、削除または公開可能な記載に変更して、作成してください。</a:t>
            </a:r>
            <a:endParaRPr lang="en-US" altLang="ja-JP" sz="1200" dirty="0">
              <a:solidFill>
                <a:srgbClr val="FF0000"/>
              </a:solidFill>
              <a:latin typeface="Meiryo UI" panose="020B0604030504040204" pitchFamily="50" charset="-128"/>
              <a:ea typeface="Meiryo UI" panose="020B0604030504040204" pitchFamily="50" charset="-128"/>
            </a:endParaRPr>
          </a:p>
          <a:p>
            <a:pPr marL="171450" indent="-171450">
              <a:buFont typeface="Wingdings" panose="05000000000000000000" pitchFamily="2" charset="2"/>
              <a:buChar char="Ø"/>
            </a:pPr>
            <a:r>
              <a:rPr lang="ja-JP" altLang="en-US" sz="1200" dirty="0">
                <a:solidFill>
                  <a:srgbClr val="FF0000"/>
                </a:solidFill>
                <a:latin typeface="Meiryo UI" panose="020B0604030504040204" pitchFamily="50" charset="-128"/>
                <a:ea typeface="Meiryo UI" panose="020B0604030504040204" pitchFamily="50" charset="-128"/>
              </a:rPr>
              <a:t>本様式は、研究計画書の承認後、</a:t>
            </a:r>
            <a:r>
              <a:rPr lang="en-US" altLang="ja-JP" sz="1200" dirty="0">
                <a:solidFill>
                  <a:srgbClr val="FF0000"/>
                </a:solidFill>
                <a:latin typeface="Meiryo UI" panose="020B0604030504040204" pitchFamily="50" charset="-128"/>
                <a:ea typeface="Meiryo UI" panose="020B0604030504040204" pitchFamily="50" charset="-128"/>
              </a:rPr>
              <a:t>JST</a:t>
            </a:r>
            <a:r>
              <a:rPr lang="ja-JP" altLang="en-US" sz="1200" dirty="0">
                <a:solidFill>
                  <a:srgbClr val="FF0000"/>
                </a:solidFill>
                <a:latin typeface="Meiryo UI" panose="020B0604030504040204" pitchFamily="50" charset="-128"/>
                <a:ea typeface="Meiryo UI" panose="020B0604030504040204" pitchFamily="50" charset="-128"/>
              </a:rPr>
              <a:t>ホームページで公開を予定しています。</a:t>
            </a:r>
          </a:p>
        </p:txBody>
      </p:sp>
      <p:sp>
        <p:nvSpPr>
          <p:cNvPr id="17" name="テキスト ボックス 16">
            <a:extLst>
              <a:ext uri="{FF2B5EF4-FFF2-40B4-BE49-F238E27FC236}">
                <a16:creationId xmlns:a16="http://schemas.microsoft.com/office/drawing/2014/main" id="{00B59CAA-9AB0-446C-8C54-C17A2DC0A50B}"/>
              </a:ext>
            </a:extLst>
          </p:cNvPr>
          <p:cNvSpPr txBox="1"/>
          <p:nvPr/>
        </p:nvSpPr>
        <p:spPr>
          <a:xfrm>
            <a:off x="0" y="-2878"/>
            <a:ext cx="4116833"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共創の場形成支援プログラム　研究開発予定表　</a:t>
            </a:r>
            <a:r>
              <a:rPr lang="ja-JP" altLang="en-US" sz="1200" b="1" dirty="0">
                <a:solidFill>
                  <a:srgbClr val="FF0000"/>
                </a:solidFill>
                <a:latin typeface="Meiryo UI" panose="020B0604030504040204" pitchFamily="50" charset="-128"/>
                <a:ea typeface="Meiryo UI" panose="020B0604030504040204" pitchFamily="50" charset="-128"/>
              </a:rPr>
              <a:t>　</a:t>
            </a:r>
            <a:r>
              <a:rPr lang="ja-JP" altLang="en-US" sz="1200" b="1" dirty="0">
                <a:solidFill>
                  <a:srgbClr val="FF0000"/>
                </a:solidFill>
                <a:highlight>
                  <a:srgbClr val="FFFF00"/>
                </a:highlight>
                <a:latin typeface="Meiryo UI" panose="020B0604030504040204" pitchFamily="50" charset="-128"/>
                <a:ea typeface="Meiryo UI" panose="020B0604030504040204" pitchFamily="50" charset="-128"/>
              </a:rPr>
              <a:t>［公開版］</a:t>
            </a:r>
          </a:p>
        </p:txBody>
      </p:sp>
      <p:sp>
        <p:nvSpPr>
          <p:cNvPr id="2" name="テキスト ボックス 1">
            <a:extLst>
              <a:ext uri="{FF2B5EF4-FFF2-40B4-BE49-F238E27FC236}">
                <a16:creationId xmlns:a16="http://schemas.microsoft.com/office/drawing/2014/main" id="{6D9DB491-9A7A-5FB4-C71F-C7B2D32CCBB9}"/>
              </a:ext>
            </a:extLst>
          </p:cNvPr>
          <p:cNvSpPr txBox="1"/>
          <p:nvPr/>
        </p:nvSpPr>
        <p:spPr>
          <a:xfrm>
            <a:off x="7568774" y="41078"/>
            <a:ext cx="1468524" cy="276999"/>
          </a:xfrm>
          <a:prstGeom prst="rect">
            <a:avLst/>
          </a:prstGeom>
          <a:noFill/>
        </p:spPr>
        <p:txBody>
          <a:bodyPr wrap="square" rtlCol="0">
            <a:spAutoFit/>
          </a:bodyPr>
          <a:lstStyle/>
          <a:p>
            <a:r>
              <a:rPr lang="en-US" altLang="ja-JP" sz="1200" dirty="0">
                <a:latin typeface="Meiryo UI" panose="020B0604030504040204" pitchFamily="50" charset="-128"/>
                <a:ea typeface="Meiryo UI" panose="020B0604030504040204" pitchFamily="50" charset="-128"/>
              </a:rPr>
              <a:t>【</a:t>
            </a:r>
            <a:r>
              <a:rPr lang="ja-JP" altLang="en-US" sz="1200" dirty="0">
                <a:solidFill>
                  <a:srgbClr val="FF0000"/>
                </a:solidFill>
                <a:highlight>
                  <a:srgbClr val="FFFF00"/>
                </a:highlight>
                <a:latin typeface="Meiryo UI" panose="020B0604030504040204" pitchFamily="50" charset="-128"/>
                <a:ea typeface="Meiryo UI" panose="020B0604030504040204" pitchFamily="50" charset="-128"/>
              </a:rPr>
              <a:t>様式</a:t>
            </a:r>
            <a:r>
              <a:rPr lang="en-US" altLang="ja-JP" sz="1200" dirty="0">
                <a:solidFill>
                  <a:srgbClr val="FF0000"/>
                </a:solidFill>
                <a:highlight>
                  <a:srgbClr val="FFFF00"/>
                </a:highlight>
                <a:latin typeface="Meiryo UI" panose="020B0604030504040204" pitchFamily="50" charset="-128"/>
                <a:ea typeface="Meiryo UI" panose="020B0604030504040204" pitchFamily="50" charset="-128"/>
              </a:rPr>
              <a:t>2-b </a:t>
            </a:r>
            <a:r>
              <a:rPr lang="ja-JP" altLang="en-US" sz="1200" dirty="0">
                <a:solidFill>
                  <a:srgbClr val="FF0000"/>
                </a:solidFill>
                <a:highlight>
                  <a:srgbClr val="FFFF00"/>
                </a:highlight>
                <a:latin typeface="Meiryo UI" panose="020B0604030504040204" pitchFamily="50" charset="-128"/>
                <a:ea typeface="Meiryo UI" panose="020B0604030504040204" pitchFamily="50" charset="-128"/>
              </a:rPr>
              <a:t>公開版</a:t>
            </a:r>
            <a:r>
              <a:rPr lang="en-US" altLang="ja-JP" sz="1200" dirty="0">
                <a:solidFill>
                  <a:srgbClr val="FF0000"/>
                </a:solidFill>
                <a:highlight>
                  <a:srgbClr val="FFFF00"/>
                </a:highlight>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p>
        </p:txBody>
      </p:sp>
      <p:sp>
        <p:nvSpPr>
          <p:cNvPr id="4" name="Rectangle 218">
            <a:extLst>
              <a:ext uri="{FF2B5EF4-FFF2-40B4-BE49-F238E27FC236}">
                <a16:creationId xmlns:a16="http://schemas.microsoft.com/office/drawing/2014/main" id="{9D84E5E4-9B4A-C0CD-F62D-94D288783868}"/>
              </a:ext>
            </a:extLst>
          </p:cNvPr>
          <p:cNvSpPr>
            <a:spLocks noChangeArrowheads="1"/>
          </p:cNvSpPr>
          <p:nvPr/>
        </p:nvSpPr>
        <p:spPr bwMode="auto">
          <a:xfrm>
            <a:off x="3383072" y="3429000"/>
            <a:ext cx="5494228" cy="3219305"/>
          </a:xfrm>
          <a:prstGeom prst="rect">
            <a:avLst/>
          </a:prstGeom>
          <a:solidFill>
            <a:schemeClr val="bg1"/>
          </a:solidFill>
          <a:ln w="12700">
            <a:solidFill>
              <a:srgbClr val="FF0000"/>
            </a:solidFill>
            <a:prstDash val="dash"/>
            <a:miter lim="800000"/>
            <a:headEnd/>
            <a:tailEnd/>
          </a:ln>
        </p:spPr>
        <p:txBody>
          <a:bodyPr vert="horz" wrap="square" lIns="91440" tIns="45720" rIns="91440" bIns="45720" numCol="1" anchor="t" anchorCtr="0" compatLnSpc="1">
            <a:prstTxWarp prst="textNoShape">
              <a:avLst/>
            </a:prstTxWarp>
          </a:bodyPr>
          <a:lstStyle/>
          <a:p>
            <a:r>
              <a:rPr lang="ja-JP" altLang="en-US" sz="1400" dirty="0">
                <a:solidFill>
                  <a:srgbClr val="FF0000"/>
                </a:solidFill>
                <a:latin typeface="Meiryo UI" panose="020B0604030504040204" pitchFamily="50" charset="-128"/>
                <a:ea typeface="Meiryo UI" panose="020B0604030504040204" pitchFamily="50" charset="-128"/>
                <a:cs typeface="ＭＳ Ｐゴシック" pitchFamily="50" charset="-128"/>
              </a:rPr>
              <a:t>○様式</a:t>
            </a:r>
            <a:r>
              <a:rPr lang="en-US" altLang="ja-JP" sz="1400" dirty="0">
                <a:solidFill>
                  <a:srgbClr val="FF0000"/>
                </a:solidFill>
                <a:latin typeface="Meiryo UI" panose="020B0604030504040204" pitchFamily="50" charset="-128"/>
                <a:ea typeface="Meiryo UI" panose="020B0604030504040204" pitchFamily="50" charset="-128"/>
                <a:cs typeface="ＭＳ Ｐゴシック" pitchFamily="50" charset="-128"/>
              </a:rPr>
              <a:t>2-b</a:t>
            </a:r>
            <a:r>
              <a:rPr lang="ja-JP" altLang="en-US" sz="1400" dirty="0">
                <a:solidFill>
                  <a:srgbClr val="FF0000"/>
                </a:solidFill>
                <a:latin typeface="Meiryo UI" panose="020B0604030504040204" pitchFamily="50" charset="-128"/>
                <a:ea typeface="Meiryo UI" panose="020B0604030504040204" pitchFamily="50" charset="-128"/>
                <a:cs typeface="ＭＳ Ｐゴシック" pitchFamily="50" charset="-128"/>
              </a:rPr>
              <a:t>公開版の作成について</a:t>
            </a:r>
            <a:endParaRPr lang="en-US" altLang="ja-JP" sz="1400" dirty="0">
              <a:solidFill>
                <a:srgbClr val="FF0000"/>
              </a:solidFill>
              <a:latin typeface="Meiryo UI" panose="020B0604030504040204" pitchFamily="50" charset="-128"/>
              <a:ea typeface="Meiryo UI" panose="020B0604030504040204" pitchFamily="50" charset="-128"/>
              <a:cs typeface="ＭＳ Ｐゴシック" pitchFamily="50" charset="-128"/>
            </a:endParaRPr>
          </a:p>
          <a:p>
            <a:endParaRPr lang="en-US" altLang="ja-JP" sz="1100" dirty="0">
              <a:solidFill>
                <a:srgbClr val="FF0000"/>
              </a:solidFill>
              <a:latin typeface="Meiryo UI" panose="020B0604030504040204" pitchFamily="50" charset="-128"/>
              <a:ea typeface="Meiryo UI" panose="020B0604030504040204" pitchFamily="50" charset="-128"/>
              <a:cs typeface="ＭＳ Ｐゴシック" pitchFamily="50" charset="-128"/>
            </a:endParaRPr>
          </a:p>
          <a:p>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本様式は、記載した情報について公開を前提として提出して頂く様式となりますので、以下に留意して作成してください。</a:t>
            </a:r>
          </a:p>
          <a:p>
            <a:pPr marL="171450" indent="-171450">
              <a:buFont typeface="Arial" panose="020B0604020202020204" pitchFamily="34" charset="0"/>
              <a:buChar char="•"/>
            </a:pP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本研究の実施に関わる、技術上及び営業上その他の情報のうち非公開として扱うことを希望する情報（注</a:t>
            </a:r>
            <a:r>
              <a:rPr lang="en-US" altLang="ja-JP" sz="1100" dirty="0">
                <a:solidFill>
                  <a:srgbClr val="FF0000"/>
                </a:solidFill>
                <a:latin typeface="Meiryo UI" panose="020B0604030504040204" pitchFamily="50" charset="-128"/>
                <a:ea typeface="Meiryo UI" panose="020B0604030504040204" pitchFamily="50" charset="-128"/>
                <a:cs typeface="ＭＳ Ｐゴシック" pitchFamily="50" charset="-128"/>
              </a:rPr>
              <a:t>1</a:t>
            </a: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）は、本様式に記載しないでください。</a:t>
            </a:r>
          </a:p>
          <a:p>
            <a:pPr marL="171450" indent="-171450">
              <a:buFont typeface="Arial" panose="020B0604020202020204" pitchFamily="34" charset="0"/>
              <a:buChar char="•"/>
            </a:pP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具体的／定量的な記載であっても、既に公開済または公知である場合など、</a:t>
            </a:r>
            <a:r>
              <a:rPr lang="en-US" altLang="ja-JP" sz="1100" dirty="0">
                <a:solidFill>
                  <a:srgbClr val="FF0000"/>
                </a:solidFill>
                <a:latin typeface="Meiryo UI" panose="020B0604030504040204" pitchFamily="50" charset="-128"/>
                <a:ea typeface="Meiryo UI" panose="020B0604030504040204" pitchFamily="50" charset="-128"/>
                <a:cs typeface="ＭＳ Ｐゴシック" pitchFamily="50" charset="-128"/>
              </a:rPr>
              <a:t>JST</a:t>
            </a: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ホームページで公開して支障ない詳細は、本様式に記載してください。</a:t>
            </a:r>
          </a:p>
          <a:p>
            <a:pPr marL="144000"/>
            <a:endParaRPr lang="en-US" altLang="ja-JP" sz="1100" dirty="0">
              <a:solidFill>
                <a:srgbClr val="FF0000"/>
              </a:solidFill>
              <a:latin typeface="Meiryo UI" panose="020B0604030504040204" pitchFamily="50" charset="-128"/>
              <a:ea typeface="Meiryo UI" panose="020B0604030504040204" pitchFamily="50" charset="-128"/>
              <a:cs typeface="ＭＳ Ｐゴシック" pitchFamily="50" charset="-128"/>
            </a:endParaRPr>
          </a:p>
          <a:p>
            <a:pPr marL="144000"/>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（注１）具体的には、計画様式</a:t>
            </a:r>
            <a:r>
              <a:rPr lang="en-US" altLang="ja-JP" sz="1100" dirty="0">
                <a:solidFill>
                  <a:srgbClr val="FF0000"/>
                </a:solidFill>
                <a:latin typeface="Meiryo UI" panose="020B0604030504040204" pitchFamily="50" charset="-128"/>
                <a:ea typeface="Meiryo UI" panose="020B0604030504040204" pitchFamily="50" charset="-128"/>
                <a:cs typeface="ＭＳ Ｐゴシック" pitchFamily="50" charset="-128"/>
              </a:rPr>
              <a:t>2-b</a:t>
            </a: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（スライド</a:t>
            </a:r>
            <a:r>
              <a:rPr lang="en-US" altLang="ja-JP" sz="1100" dirty="0">
                <a:solidFill>
                  <a:srgbClr val="FF0000"/>
                </a:solidFill>
                <a:latin typeface="Meiryo UI" panose="020B0604030504040204" pitchFamily="50" charset="-128"/>
                <a:ea typeface="Meiryo UI" panose="020B0604030504040204" pitchFamily="50" charset="-128"/>
                <a:cs typeface="ＭＳ Ｐゴシック" pitchFamily="50" charset="-128"/>
              </a:rPr>
              <a:t>2</a:t>
            </a: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および</a:t>
            </a:r>
            <a:r>
              <a:rPr lang="en-US" altLang="ja-JP" sz="1100" dirty="0">
                <a:solidFill>
                  <a:srgbClr val="FF0000"/>
                </a:solidFill>
                <a:latin typeface="Meiryo UI" panose="020B0604030504040204" pitchFamily="50" charset="-128"/>
                <a:ea typeface="Meiryo UI" panose="020B0604030504040204" pitchFamily="50" charset="-128"/>
                <a:cs typeface="ＭＳ Ｐゴシック" pitchFamily="50" charset="-128"/>
              </a:rPr>
              <a:t>3</a:t>
            </a: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）から、</a:t>
            </a:r>
            <a:r>
              <a:rPr lang="ja-JP" altLang="en-US" sz="1100" u="heavy" dirty="0">
                <a:solidFill>
                  <a:srgbClr val="FF0000"/>
                </a:solidFill>
                <a:latin typeface="Meiryo UI" panose="020B0604030504040204" pitchFamily="50" charset="-128"/>
                <a:ea typeface="Meiryo UI" panose="020B0604030504040204" pitchFamily="50" charset="-128"/>
                <a:cs typeface="ＭＳ Ｐゴシック" pitchFamily="50" charset="-128"/>
              </a:rPr>
              <a:t>次に該当する箇所</a:t>
            </a: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を削除または公開可能な記載に変更して作成頂く事を想定しています。</a:t>
            </a:r>
            <a:endParaRPr lang="en-US" altLang="ja-JP" sz="1100" dirty="0">
              <a:solidFill>
                <a:srgbClr val="FF0000"/>
              </a:solidFill>
              <a:latin typeface="Meiryo UI" panose="020B0604030504040204" pitchFamily="50" charset="-128"/>
              <a:ea typeface="Meiryo UI" panose="020B0604030504040204" pitchFamily="50" charset="-128"/>
              <a:cs typeface="ＭＳ Ｐゴシック" pitchFamily="50" charset="-128"/>
            </a:endParaRPr>
          </a:p>
          <a:p>
            <a:pPr marL="144000"/>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公開版の作成にあたり、個別に相談を要する際は、</a:t>
            </a:r>
            <a:r>
              <a:rPr lang="en-US" altLang="ja-JP" sz="1100" dirty="0">
                <a:solidFill>
                  <a:srgbClr val="FF0000"/>
                </a:solidFill>
                <a:latin typeface="Meiryo UI" panose="020B0604030504040204" pitchFamily="50" charset="-128"/>
                <a:ea typeface="Meiryo UI" panose="020B0604030504040204" pitchFamily="50" charset="-128"/>
                <a:cs typeface="ＭＳ Ｐゴシック" pitchFamily="50" charset="-128"/>
              </a:rPr>
              <a:t>JST</a:t>
            </a: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へご連絡ください。</a:t>
            </a:r>
          </a:p>
          <a:p>
            <a:pPr marL="144000"/>
            <a:endPar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endParaRPr>
          </a:p>
          <a:p>
            <a:pPr marL="144000"/>
            <a:r>
              <a:rPr lang="ja-JP" altLang="en-US" sz="1100" u="heavy" dirty="0">
                <a:solidFill>
                  <a:srgbClr val="FF0000"/>
                </a:solidFill>
                <a:latin typeface="Meiryo UI" panose="020B0604030504040204" pitchFamily="50" charset="-128"/>
                <a:ea typeface="Meiryo UI" panose="020B0604030504040204" pitchFamily="50" charset="-128"/>
                <a:cs typeface="ＭＳ Ｐゴシック" pitchFamily="50" charset="-128"/>
              </a:rPr>
              <a:t>計画様式</a:t>
            </a:r>
            <a:r>
              <a:rPr lang="en-US" altLang="ja-JP" sz="1100" u="heavy" dirty="0">
                <a:solidFill>
                  <a:srgbClr val="FF0000"/>
                </a:solidFill>
                <a:latin typeface="Meiryo UI" panose="020B0604030504040204" pitchFamily="50" charset="-128"/>
                <a:ea typeface="Meiryo UI" panose="020B0604030504040204" pitchFamily="50" charset="-128"/>
                <a:cs typeface="ＭＳ Ｐゴシック" pitchFamily="50" charset="-128"/>
              </a:rPr>
              <a:t>2-b</a:t>
            </a:r>
            <a:r>
              <a:rPr lang="ja-JP" altLang="en-US" sz="1100" u="heavy" dirty="0">
                <a:solidFill>
                  <a:srgbClr val="FF0000"/>
                </a:solidFill>
                <a:latin typeface="Meiryo UI" panose="020B0604030504040204" pitchFamily="50" charset="-128"/>
                <a:ea typeface="Meiryo UI" panose="020B0604030504040204" pitchFamily="50" charset="-128"/>
                <a:cs typeface="ＭＳ Ｐゴシック" pitchFamily="50" charset="-128"/>
              </a:rPr>
              <a:t>において、特定の物質や材料、数値や手法等について具体的な記載を公開することで、プロジェクトの推進に支障が生じる情報。</a:t>
            </a: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（まだ公開する段階にない研究成果に関わる情報、または企業等と競争領域において進める取組において研究開発戦略や事業化判断に関わるため公開に適さない情報など）</a:t>
            </a:r>
          </a:p>
        </p:txBody>
      </p:sp>
    </p:spTree>
    <p:extLst>
      <p:ext uri="{BB962C8B-B14F-4D97-AF65-F5344CB8AC3E}">
        <p14:creationId xmlns:p14="http://schemas.microsoft.com/office/powerpoint/2010/main" val="2490201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5" name="表 5">
            <a:extLst>
              <a:ext uri="{FF2B5EF4-FFF2-40B4-BE49-F238E27FC236}">
                <a16:creationId xmlns:a16="http://schemas.microsoft.com/office/drawing/2014/main" id="{5049BF8F-B9FE-44F4-AF4C-F3EA998F2C33}"/>
              </a:ext>
            </a:extLst>
          </p:cNvPr>
          <p:cNvGraphicFramePr>
            <a:graphicFrameLocks noGrp="1"/>
          </p:cNvGraphicFramePr>
          <p:nvPr/>
        </p:nvGraphicFramePr>
        <p:xfrm>
          <a:off x="73990" y="1290674"/>
          <a:ext cx="8371298" cy="4318586"/>
        </p:xfrm>
        <a:graphic>
          <a:graphicData uri="http://schemas.openxmlformats.org/drawingml/2006/table">
            <a:tbl>
              <a:tblPr firstRow="1" bandRow="1">
                <a:tableStyleId>{5C22544A-7EE6-4342-B048-85BDC9FD1C3A}</a:tableStyleId>
              </a:tblPr>
              <a:tblGrid>
                <a:gridCol w="1171298">
                  <a:extLst>
                    <a:ext uri="{9D8B030D-6E8A-4147-A177-3AD203B41FA5}">
                      <a16:colId xmlns:a16="http://schemas.microsoft.com/office/drawing/2014/main" val="2416774611"/>
                    </a:ext>
                  </a:extLst>
                </a:gridCol>
                <a:gridCol w="720000">
                  <a:extLst>
                    <a:ext uri="{9D8B030D-6E8A-4147-A177-3AD203B41FA5}">
                      <a16:colId xmlns:a16="http://schemas.microsoft.com/office/drawing/2014/main" val="1732185611"/>
                    </a:ext>
                  </a:extLst>
                </a:gridCol>
                <a:gridCol w="720000">
                  <a:extLst>
                    <a:ext uri="{9D8B030D-6E8A-4147-A177-3AD203B41FA5}">
                      <a16:colId xmlns:a16="http://schemas.microsoft.com/office/drawing/2014/main" val="3167000126"/>
                    </a:ext>
                  </a:extLst>
                </a:gridCol>
                <a:gridCol w="720000">
                  <a:extLst>
                    <a:ext uri="{9D8B030D-6E8A-4147-A177-3AD203B41FA5}">
                      <a16:colId xmlns:a16="http://schemas.microsoft.com/office/drawing/2014/main" val="3989374720"/>
                    </a:ext>
                  </a:extLst>
                </a:gridCol>
                <a:gridCol w="720000">
                  <a:extLst>
                    <a:ext uri="{9D8B030D-6E8A-4147-A177-3AD203B41FA5}">
                      <a16:colId xmlns:a16="http://schemas.microsoft.com/office/drawing/2014/main" val="2769022756"/>
                    </a:ext>
                  </a:extLst>
                </a:gridCol>
                <a:gridCol w="720000">
                  <a:extLst>
                    <a:ext uri="{9D8B030D-6E8A-4147-A177-3AD203B41FA5}">
                      <a16:colId xmlns:a16="http://schemas.microsoft.com/office/drawing/2014/main" val="2845680668"/>
                    </a:ext>
                  </a:extLst>
                </a:gridCol>
                <a:gridCol w="720000">
                  <a:extLst>
                    <a:ext uri="{9D8B030D-6E8A-4147-A177-3AD203B41FA5}">
                      <a16:colId xmlns:a16="http://schemas.microsoft.com/office/drawing/2014/main" val="3996605494"/>
                    </a:ext>
                  </a:extLst>
                </a:gridCol>
                <a:gridCol w="720000">
                  <a:extLst>
                    <a:ext uri="{9D8B030D-6E8A-4147-A177-3AD203B41FA5}">
                      <a16:colId xmlns:a16="http://schemas.microsoft.com/office/drawing/2014/main" val="2870933280"/>
                    </a:ext>
                  </a:extLst>
                </a:gridCol>
                <a:gridCol w="720000">
                  <a:extLst>
                    <a:ext uri="{9D8B030D-6E8A-4147-A177-3AD203B41FA5}">
                      <a16:colId xmlns:a16="http://schemas.microsoft.com/office/drawing/2014/main" val="91785829"/>
                    </a:ext>
                  </a:extLst>
                </a:gridCol>
                <a:gridCol w="720000">
                  <a:extLst>
                    <a:ext uri="{9D8B030D-6E8A-4147-A177-3AD203B41FA5}">
                      <a16:colId xmlns:a16="http://schemas.microsoft.com/office/drawing/2014/main" val="2734113967"/>
                    </a:ext>
                  </a:extLst>
                </a:gridCol>
                <a:gridCol w="720000">
                  <a:extLst>
                    <a:ext uri="{9D8B030D-6E8A-4147-A177-3AD203B41FA5}">
                      <a16:colId xmlns:a16="http://schemas.microsoft.com/office/drawing/2014/main" val="3040825860"/>
                    </a:ext>
                  </a:extLst>
                </a:gridCol>
              </a:tblGrid>
              <a:tr h="303051">
                <a:tc>
                  <a:txBody>
                    <a:bodyPr/>
                    <a:lstStyle/>
                    <a:p>
                      <a:pPr algn="ctr"/>
                      <a:r>
                        <a:rPr kumimoji="1" lang="ja-JP" altLang="en-US" sz="1200" dirty="0">
                          <a:solidFill>
                            <a:schemeClr val="tx1"/>
                          </a:solidFill>
                        </a:rPr>
                        <a:t>研究開発課題</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1</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2</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3</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4</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5</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6</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7</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8</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200" dirty="0">
                          <a:solidFill>
                            <a:schemeClr val="tx1"/>
                          </a:solidFill>
                        </a:rPr>
                        <a:t>9</a:t>
                      </a:r>
                      <a:r>
                        <a:rPr kumimoji="1" lang="ja-JP" altLang="en-US" sz="1200" dirty="0">
                          <a:solidFill>
                            <a:schemeClr val="tx1"/>
                          </a:solidFill>
                        </a:rPr>
                        <a:t>年目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ja-JP" altLang="en-US" sz="1200" dirty="0">
                          <a:solidFill>
                            <a:schemeClr val="tx1"/>
                          </a:solidFill>
                        </a:rPr>
                        <a:t>最終</a:t>
                      </a:r>
                      <a:endParaRPr kumimoji="1" lang="en-US" altLang="ja-JP" sz="1200" dirty="0">
                        <a:solidFill>
                          <a:schemeClr val="tx1"/>
                        </a:solidFill>
                      </a:endParaRPr>
                    </a:p>
                    <a:p>
                      <a:pPr algn="ctr"/>
                      <a:r>
                        <a:rPr kumimoji="1" lang="ja-JP" altLang="en-US" sz="1200" dirty="0">
                          <a:solidFill>
                            <a:schemeClr val="tx1"/>
                          </a:solidFill>
                        </a:rPr>
                        <a:t>年度</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68742019"/>
                  </a:ext>
                </a:extLst>
              </a:tr>
              <a:tr h="733425">
                <a:tc>
                  <a:txBody>
                    <a:bodyPr/>
                    <a:lstStyle/>
                    <a:p>
                      <a:pPr algn="ctr"/>
                      <a:r>
                        <a:rPr kumimoji="1" lang="en-US" altLang="ja-JP" sz="1400" dirty="0">
                          <a:solidFill>
                            <a:schemeClr val="tx1"/>
                          </a:solidFill>
                        </a:rPr>
                        <a:t>1. </a:t>
                      </a:r>
                      <a:r>
                        <a:rPr kumimoji="1" lang="ja-JP" altLang="en-US" sz="1400" dirty="0">
                          <a:solidFill>
                            <a:schemeClr val="tx1"/>
                          </a:solidFill>
                        </a:rPr>
                        <a:t>○○の構築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34844017"/>
                  </a:ext>
                </a:extLst>
              </a:tr>
              <a:tr h="1611086">
                <a:tc>
                  <a:txBody>
                    <a:bodyPr/>
                    <a:lstStyle/>
                    <a:p>
                      <a:pPr algn="ctr"/>
                      <a:r>
                        <a:rPr kumimoji="1" lang="en-US" altLang="ja-JP" sz="1400" dirty="0">
                          <a:solidFill>
                            <a:schemeClr val="tx1"/>
                          </a:solidFill>
                        </a:rPr>
                        <a:t>2. </a:t>
                      </a:r>
                      <a:r>
                        <a:rPr kumimoji="1" lang="ja-JP" altLang="en-US" sz="1400" dirty="0">
                          <a:solidFill>
                            <a:schemeClr val="tx1"/>
                          </a:solidFill>
                        </a:rPr>
                        <a:t>△△△の実用化</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28082534"/>
                  </a:ext>
                </a:extLst>
              </a:tr>
              <a:tr h="904875">
                <a:tc>
                  <a:txBody>
                    <a:bodyPr/>
                    <a:lstStyle/>
                    <a:p>
                      <a:pPr algn="ctr"/>
                      <a:r>
                        <a:rPr kumimoji="1" lang="en-US" altLang="ja-JP" sz="1400" dirty="0">
                          <a:solidFill>
                            <a:schemeClr val="tx1"/>
                          </a:solidFill>
                        </a:rPr>
                        <a:t>3.</a:t>
                      </a:r>
                      <a:r>
                        <a:rPr kumimoji="1" lang="ja-JP" altLang="en-US" sz="1400" dirty="0">
                          <a:solidFill>
                            <a:schemeClr val="tx1"/>
                          </a:solidFill>
                        </a:rPr>
                        <a:t> </a:t>
                      </a:r>
                      <a:r>
                        <a:rPr kumimoji="1" lang="en-US" altLang="ja-JP" sz="1400" dirty="0">
                          <a:solidFill>
                            <a:schemeClr val="tx1"/>
                          </a:solidFill>
                        </a:rPr>
                        <a:t>×××</a:t>
                      </a:r>
                      <a:r>
                        <a:rPr kumimoji="1" lang="ja-JP" altLang="en-US" sz="1400" dirty="0">
                          <a:solidFill>
                            <a:schemeClr val="tx1"/>
                          </a:solidFill>
                        </a:rPr>
                        <a:t>の社会実装</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ysDash"/>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57800654"/>
                  </a:ext>
                </a:extLst>
              </a:tr>
              <a:tr h="612000">
                <a:tc>
                  <a:txBody>
                    <a:bodyPr/>
                    <a:lstStyle/>
                    <a:p>
                      <a:pPr algn="ctr"/>
                      <a:r>
                        <a:rPr kumimoji="1" lang="en-US" altLang="ja-JP" sz="1400" dirty="0">
                          <a:solidFill>
                            <a:schemeClr val="tx1"/>
                          </a:solidFill>
                        </a:rPr>
                        <a:t>4. </a:t>
                      </a:r>
                      <a:r>
                        <a:rPr kumimoji="1" lang="ja-JP" altLang="en-US" sz="1400" dirty="0">
                          <a:solidFill>
                            <a:schemeClr val="tx1"/>
                          </a:solidFill>
                        </a:rPr>
                        <a:t>・・・</a:t>
                      </a:r>
                      <a:endParaRPr kumimoji="1" lang="en-US" altLang="ja-JP" sz="1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9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25099383"/>
                  </a:ext>
                </a:extLst>
              </a:tr>
            </a:tbl>
          </a:graphicData>
        </a:graphic>
      </p:graphicFrame>
      <p:sp>
        <p:nvSpPr>
          <p:cNvPr id="106" name="四角形: 角を丸くする 105">
            <a:extLst>
              <a:ext uri="{FF2B5EF4-FFF2-40B4-BE49-F238E27FC236}">
                <a16:creationId xmlns:a16="http://schemas.microsoft.com/office/drawing/2014/main" id="{F04F4D03-8112-4FCA-B402-03694FA65C7A}"/>
              </a:ext>
            </a:extLst>
          </p:cNvPr>
          <p:cNvSpPr/>
          <p:nvPr/>
        </p:nvSpPr>
        <p:spPr>
          <a:xfrm>
            <a:off x="8511099" y="1761847"/>
            <a:ext cx="189277" cy="1825785"/>
          </a:xfrm>
          <a:prstGeom prst="roundRect">
            <a:avLst/>
          </a:prstGeom>
          <a:solidFill>
            <a:srgbClr val="F8CBAD"/>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200" dirty="0">
                <a:solidFill>
                  <a:schemeClr val="tx1"/>
                </a:solidFill>
                <a:latin typeface="Meiryo UI" panose="020B0604030504040204" pitchFamily="50" charset="-128"/>
                <a:ea typeface="Meiryo UI" panose="020B0604030504040204" pitchFamily="50" charset="-128"/>
              </a:rPr>
              <a:t>ターゲット１の実現</a:t>
            </a:r>
          </a:p>
        </p:txBody>
      </p:sp>
      <p:sp>
        <p:nvSpPr>
          <p:cNvPr id="111" name="四角形: 角を丸くする 110">
            <a:extLst>
              <a:ext uri="{FF2B5EF4-FFF2-40B4-BE49-F238E27FC236}">
                <a16:creationId xmlns:a16="http://schemas.microsoft.com/office/drawing/2014/main" id="{E8C5AF75-625E-4B5F-A99B-F77C5B4AC818}"/>
              </a:ext>
            </a:extLst>
          </p:cNvPr>
          <p:cNvSpPr/>
          <p:nvPr/>
        </p:nvSpPr>
        <p:spPr>
          <a:xfrm>
            <a:off x="8511099" y="3633998"/>
            <a:ext cx="186210" cy="1986987"/>
          </a:xfrm>
          <a:prstGeom prst="roundRect">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200" dirty="0">
                <a:solidFill>
                  <a:schemeClr val="tx1"/>
                </a:solidFill>
                <a:latin typeface="Meiryo UI" panose="020B0604030504040204" pitchFamily="50" charset="-128"/>
                <a:ea typeface="Meiryo UI" panose="020B0604030504040204" pitchFamily="50" charset="-128"/>
              </a:rPr>
              <a:t>ターゲット３の実現</a:t>
            </a:r>
          </a:p>
        </p:txBody>
      </p:sp>
      <p:sp>
        <p:nvSpPr>
          <p:cNvPr id="116" name="矢印: 五方向 115">
            <a:extLst>
              <a:ext uri="{FF2B5EF4-FFF2-40B4-BE49-F238E27FC236}">
                <a16:creationId xmlns:a16="http://schemas.microsoft.com/office/drawing/2014/main" id="{EFBCD0FB-542B-4A91-913C-3CA0FED6BF2E}"/>
              </a:ext>
            </a:extLst>
          </p:cNvPr>
          <p:cNvSpPr/>
          <p:nvPr/>
        </p:nvSpPr>
        <p:spPr>
          <a:xfrm>
            <a:off x="1270544" y="1858729"/>
            <a:ext cx="1342863"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latin typeface="Meiryo UI" panose="020B0604030504040204" pitchFamily="50" charset="-128"/>
              <a:ea typeface="Meiryo UI" panose="020B0604030504040204" pitchFamily="50" charset="-128"/>
            </a:endParaRPr>
          </a:p>
        </p:txBody>
      </p:sp>
      <p:sp>
        <p:nvSpPr>
          <p:cNvPr id="117" name="矢印: 五方向 116">
            <a:extLst>
              <a:ext uri="{FF2B5EF4-FFF2-40B4-BE49-F238E27FC236}">
                <a16:creationId xmlns:a16="http://schemas.microsoft.com/office/drawing/2014/main" id="{1A4B5E4B-93A8-46EC-9E0D-18FC085DF6B4}"/>
              </a:ext>
            </a:extLst>
          </p:cNvPr>
          <p:cNvSpPr/>
          <p:nvPr/>
        </p:nvSpPr>
        <p:spPr>
          <a:xfrm>
            <a:off x="2764184" y="1871992"/>
            <a:ext cx="1236800"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eiryo UI" panose="020B0604030504040204" pitchFamily="50" charset="-128"/>
              <a:ea typeface="Meiryo UI" panose="020B0604030504040204" pitchFamily="50" charset="-128"/>
            </a:endParaRPr>
          </a:p>
        </p:txBody>
      </p:sp>
      <p:sp>
        <p:nvSpPr>
          <p:cNvPr id="118" name="矢印: 五方向 117">
            <a:extLst>
              <a:ext uri="{FF2B5EF4-FFF2-40B4-BE49-F238E27FC236}">
                <a16:creationId xmlns:a16="http://schemas.microsoft.com/office/drawing/2014/main" id="{19256A9A-32D2-4AFF-8CD1-BC8D33EF5B72}"/>
              </a:ext>
            </a:extLst>
          </p:cNvPr>
          <p:cNvSpPr/>
          <p:nvPr/>
        </p:nvSpPr>
        <p:spPr>
          <a:xfrm>
            <a:off x="1270545" y="2666061"/>
            <a:ext cx="1686612"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chemeClr val="tx1"/>
              </a:solidFill>
              <a:latin typeface="Meiryo UI" panose="020B0604030504040204" pitchFamily="50" charset="-128"/>
              <a:ea typeface="Meiryo UI" panose="020B0604030504040204" pitchFamily="50" charset="-128"/>
            </a:endParaRPr>
          </a:p>
        </p:txBody>
      </p:sp>
      <p:sp>
        <p:nvSpPr>
          <p:cNvPr id="119" name="矢印: 五方向 118">
            <a:extLst>
              <a:ext uri="{FF2B5EF4-FFF2-40B4-BE49-F238E27FC236}">
                <a16:creationId xmlns:a16="http://schemas.microsoft.com/office/drawing/2014/main" id="{EADEF766-7C90-4F23-B8CC-734A9E49F1F8}"/>
              </a:ext>
            </a:extLst>
          </p:cNvPr>
          <p:cNvSpPr/>
          <p:nvPr/>
        </p:nvSpPr>
        <p:spPr>
          <a:xfrm>
            <a:off x="1270543" y="3463221"/>
            <a:ext cx="3333745"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chemeClr val="tx1"/>
              </a:solidFill>
              <a:latin typeface="Meiryo UI" panose="020B0604030504040204" pitchFamily="50" charset="-128"/>
              <a:ea typeface="Meiryo UI" panose="020B0604030504040204" pitchFamily="50" charset="-128"/>
            </a:endParaRPr>
          </a:p>
        </p:txBody>
      </p:sp>
      <p:sp>
        <p:nvSpPr>
          <p:cNvPr id="120" name="矢印: 五方向 119">
            <a:extLst>
              <a:ext uri="{FF2B5EF4-FFF2-40B4-BE49-F238E27FC236}">
                <a16:creationId xmlns:a16="http://schemas.microsoft.com/office/drawing/2014/main" id="{FB7FCEBB-BA80-4E22-A073-D9FE393CCD72}"/>
              </a:ext>
            </a:extLst>
          </p:cNvPr>
          <p:cNvSpPr/>
          <p:nvPr/>
        </p:nvSpPr>
        <p:spPr>
          <a:xfrm>
            <a:off x="4783500" y="2666061"/>
            <a:ext cx="857277" cy="122916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chemeClr val="tx1"/>
              </a:solidFill>
              <a:latin typeface="Meiryo UI" panose="020B0604030504040204" pitchFamily="50" charset="-128"/>
              <a:ea typeface="Meiryo UI" panose="020B0604030504040204" pitchFamily="50" charset="-128"/>
            </a:endParaRPr>
          </a:p>
        </p:txBody>
      </p:sp>
      <p:sp>
        <p:nvSpPr>
          <p:cNvPr id="123" name="矢印: 五方向 122">
            <a:extLst>
              <a:ext uri="{FF2B5EF4-FFF2-40B4-BE49-F238E27FC236}">
                <a16:creationId xmlns:a16="http://schemas.microsoft.com/office/drawing/2014/main" id="{9E27C1B6-CBAA-486D-81F7-670BAEC620E1}"/>
              </a:ext>
            </a:extLst>
          </p:cNvPr>
          <p:cNvSpPr/>
          <p:nvPr/>
        </p:nvSpPr>
        <p:spPr>
          <a:xfrm>
            <a:off x="6150283" y="2666061"/>
            <a:ext cx="1325947" cy="1208998"/>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chemeClr val="tx1"/>
              </a:solidFill>
              <a:latin typeface="Meiryo UI" panose="020B0604030504040204" pitchFamily="50" charset="-128"/>
              <a:ea typeface="Meiryo UI" panose="020B0604030504040204" pitchFamily="50" charset="-128"/>
            </a:endParaRPr>
          </a:p>
        </p:txBody>
      </p:sp>
      <p:sp>
        <p:nvSpPr>
          <p:cNvPr id="125" name="矢印: 五方向 124">
            <a:extLst>
              <a:ext uri="{FF2B5EF4-FFF2-40B4-BE49-F238E27FC236}">
                <a16:creationId xmlns:a16="http://schemas.microsoft.com/office/drawing/2014/main" id="{EC419D4D-1565-4F8B-BBDB-D986B95D7FCA}"/>
              </a:ext>
            </a:extLst>
          </p:cNvPr>
          <p:cNvSpPr/>
          <p:nvPr/>
        </p:nvSpPr>
        <p:spPr>
          <a:xfrm>
            <a:off x="1270543" y="4345460"/>
            <a:ext cx="1219076"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eiryo UI" panose="020B0604030504040204" pitchFamily="50" charset="-128"/>
              <a:ea typeface="Meiryo UI" panose="020B0604030504040204" pitchFamily="50" charset="-128"/>
            </a:endParaRPr>
          </a:p>
        </p:txBody>
      </p:sp>
      <p:sp>
        <p:nvSpPr>
          <p:cNvPr id="126" name="矢印: 五方向 125">
            <a:extLst>
              <a:ext uri="{FF2B5EF4-FFF2-40B4-BE49-F238E27FC236}">
                <a16:creationId xmlns:a16="http://schemas.microsoft.com/office/drawing/2014/main" id="{0DC57E48-1D9A-4EF3-A740-64825D07F826}"/>
              </a:ext>
            </a:extLst>
          </p:cNvPr>
          <p:cNvSpPr/>
          <p:nvPr/>
        </p:nvSpPr>
        <p:spPr>
          <a:xfrm>
            <a:off x="2585089" y="4345460"/>
            <a:ext cx="1085196"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eiryo UI" panose="020B0604030504040204" pitchFamily="50" charset="-128"/>
              <a:ea typeface="Meiryo UI" panose="020B0604030504040204" pitchFamily="50" charset="-128"/>
            </a:endParaRPr>
          </a:p>
        </p:txBody>
      </p:sp>
      <p:sp>
        <p:nvSpPr>
          <p:cNvPr id="128" name="矢印: 五方向 127">
            <a:extLst>
              <a:ext uri="{FF2B5EF4-FFF2-40B4-BE49-F238E27FC236}">
                <a16:creationId xmlns:a16="http://schemas.microsoft.com/office/drawing/2014/main" id="{79FBB364-5CD7-48E6-8E95-936F030EE55C}"/>
              </a:ext>
            </a:extLst>
          </p:cNvPr>
          <p:cNvSpPr/>
          <p:nvPr/>
        </p:nvSpPr>
        <p:spPr>
          <a:xfrm>
            <a:off x="4023554" y="4331253"/>
            <a:ext cx="1475974"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eiryo UI" panose="020B0604030504040204" pitchFamily="50" charset="-128"/>
              <a:ea typeface="Meiryo UI" panose="020B0604030504040204" pitchFamily="50" charset="-128"/>
            </a:endParaRPr>
          </a:p>
        </p:txBody>
      </p:sp>
      <p:sp>
        <p:nvSpPr>
          <p:cNvPr id="129" name="矢印: 五方向 128">
            <a:extLst>
              <a:ext uri="{FF2B5EF4-FFF2-40B4-BE49-F238E27FC236}">
                <a16:creationId xmlns:a16="http://schemas.microsoft.com/office/drawing/2014/main" id="{ADD3EA22-5200-4A62-9619-BE5CA34EC104}"/>
              </a:ext>
            </a:extLst>
          </p:cNvPr>
          <p:cNvSpPr/>
          <p:nvPr/>
        </p:nvSpPr>
        <p:spPr>
          <a:xfrm>
            <a:off x="5693929" y="4308342"/>
            <a:ext cx="1441681"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latin typeface="Meiryo UI" panose="020B0604030504040204" pitchFamily="50" charset="-128"/>
              <a:ea typeface="Meiryo UI" panose="020B0604030504040204" pitchFamily="50" charset="-128"/>
            </a:endParaRPr>
          </a:p>
        </p:txBody>
      </p:sp>
      <p:sp>
        <p:nvSpPr>
          <p:cNvPr id="131" name="四角形: 角を丸くする 130">
            <a:extLst>
              <a:ext uri="{FF2B5EF4-FFF2-40B4-BE49-F238E27FC236}">
                <a16:creationId xmlns:a16="http://schemas.microsoft.com/office/drawing/2014/main" id="{808B5EC6-6FC9-4813-A47B-3F2FA7CF1343}"/>
              </a:ext>
            </a:extLst>
          </p:cNvPr>
          <p:cNvSpPr/>
          <p:nvPr/>
        </p:nvSpPr>
        <p:spPr>
          <a:xfrm>
            <a:off x="5499529" y="4096791"/>
            <a:ext cx="194400" cy="893404"/>
          </a:xfrm>
          <a:prstGeom prst="roundRect">
            <a:avLst/>
          </a:prstGeom>
          <a:solidFill>
            <a:schemeClr val="bg1">
              <a:lumMod val="75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Meiryo UI" panose="020B0604030504040204" pitchFamily="50" charset="-128"/>
                <a:ea typeface="Meiryo UI" panose="020B0604030504040204" pitchFamily="50" charset="-128"/>
              </a:rPr>
              <a:t>事業化判断</a:t>
            </a:r>
          </a:p>
        </p:txBody>
      </p:sp>
      <p:sp>
        <p:nvSpPr>
          <p:cNvPr id="132" name="矢印: 五方向 131">
            <a:extLst>
              <a:ext uri="{FF2B5EF4-FFF2-40B4-BE49-F238E27FC236}">
                <a16:creationId xmlns:a16="http://schemas.microsoft.com/office/drawing/2014/main" id="{44E75E8A-CD17-4A40-9CEC-DF9C50C04064}"/>
              </a:ext>
            </a:extLst>
          </p:cNvPr>
          <p:cNvSpPr/>
          <p:nvPr/>
        </p:nvSpPr>
        <p:spPr>
          <a:xfrm>
            <a:off x="5759849" y="1877732"/>
            <a:ext cx="1154128"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ja-JP" altLang="en-US" sz="1400" dirty="0">
              <a:solidFill>
                <a:schemeClr val="tx1"/>
              </a:solidFill>
              <a:latin typeface="Meiryo UI" panose="020B0604030504040204" pitchFamily="50" charset="-128"/>
              <a:ea typeface="Meiryo UI" panose="020B0604030504040204" pitchFamily="50" charset="-128"/>
            </a:endParaRPr>
          </a:p>
        </p:txBody>
      </p:sp>
      <p:sp>
        <p:nvSpPr>
          <p:cNvPr id="136" name="矢印: 五方向 135">
            <a:extLst>
              <a:ext uri="{FF2B5EF4-FFF2-40B4-BE49-F238E27FC236}">
                <a16:creationId xmlns:a16="http://schemas.microsoft.com/office/drawing/2014/main" id="{3EDF5B24-8C52-4AB9-A064-B6EFCE392A14}"/>
              </a:ext>
            </a:extLst>
          </p:cNvPr>
          <p:cNvSpPr/>
          <p:nvPr/>
        </p:nvSpPr>
        <p:spPr>
          <a:xfrm>
            <a:off x="7632310" y="1873589"/>
            <a:ext cx="772748" cy="1655951"/>
          </a:xfrm>
          <a:prstGeom prst="homePlate">
            <a:avLst>
              <a:gd name="adj" fmla="val 32831"/>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ja-JP" altLang="en-US" sz="1200" dirty="0">
              <a:solidFill>
                <a:schemeClr val="tx1"/>
              </a:solidFill>
              <a:latin typeface="Meiryo UI" panose="020B0604030504040204" pitchFamily="50" charset="-128"/>
              <a:ea typeface="Meiryo UI" panose="020B0604030504040204" pitchFamily="50" charset="-128"/>
            </a:endParaRPr>
          </a:p>
        </p:txBody>
      </p:sp>
      <p:sp>
        <p:nvSpPr>
          <p:cNvPr id="137" name="矢印: 五方向 136">
            <a:extLst>
              <a:ext uri="{FF2B5EF4-FFF2-40B4-BE49-F238E27FC236}">
                <a16:creationId xmlns:a16="http://schemas.microsoft.com/office/drawing/2014/main" id="{A936D040-EF35-447F-BD9B-8BB1865A044C}"/>
              </a:ext>
            </a:extLst>
          </p:cNvPr>
          <p:cNvSpPr/>
          <p:nvPr/>
        </p:nvSpPr>
        <p:spPr>
          <a:xfrm>
            <a:off x="4174770" y="1873588"/>
            <a:ext cx="1039319"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atin typeface="Meiryo UI" panose="020B0604030504040204" pitchFamily="50" charset="-128"/>
              <a:ea typeface="Meiryo UI" panose="020B0604030504040204" pitchFamily="50" charset="-128"/>
            </a:endParaRPr>
          </a:p>
        </p:txBody>
      </p:sp>
      <p:sp>
        <p:nvSpPr>
          <p:cNvPr id="139" name="矢印: 五方向 138">
            <a:extLst>
              <a:ext uri="{FF2B5EF4-FFF2-40B4-BE49-F238E27FC236}">
                <a16:creationId xmlns:a16="http://schemas.microsoft.com/office/drawing/2014/main" id="{06200F07-9FE8-4884-9957-D6622B9D3D9E}"/>
              </a:ext>
            </a:extLst>
          </p:cNvPr>
          <p:cNvSpPr/>
          <p:nvPr/>
        </p:nvSpPr>
        <p:spPr>
          <a:xfrm>
            <a:off x="3148827" y="2666061"/>
            <a:ext cx="1455462" cy="432000"/>
          </a:xfrm>
          <a:prstGeom prst="homePlat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400" dirty="0">
              <a:solidFill>
                <a:schemeClr val="tx1"/>
              </a:solidFill>
              <a:latin typeface="Meiryo UI" panose="020B0604030504040204" pitchFamily="50" charset="-128"/>
              <a:ea typeface="Meiryo UI" panose="020B0604030504040204" pitchFamily="50" charset="-128"/>
            </a:endParaRPr>
          </a:p>
        </p:txBody>
      </p:sp>
      <p:sp>
        <p:nvSpPr>
          <p:cNvPr id="145" name="矢印: 五方向 144">
            <a:extLst>
              <a:ext uri="{FF2B5EF4-FFF2-40B4-BE49-F238E27FC236}">
                <a16:creationId xmlns:a16="http://schemas.microsoft.com/office/drawing/2014/main" id="{E30EBDF5-E125-49F3-8D0C-45750B4FDDAF}"/>
              </a:ext>
            </a:extLst>
          </p:cNvPr>
          <p:cNvSpPr/>
          <p:nvPr/>
        </p:nvSpPr>
        <p:spPr>
          <a:xfrm>
            <a:off x="7645117" y="3646651"/>
            <a:ext cx="759942" cy="1244167"/>
          </a:xfrm>
          <a:prstGeom prst="homePlate">
            <a:avLst>
              <a:gd name="adj" fmla="val 32831"/>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ja-JP" altLang="en-US" sz="1200" dirty="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D0146C0B-375F-4BA1-AB84-4D2A1313BA6B}"/>
              </a:ext>
            </a:extLst>
          </p:cNvPr>
          <p:cNvSpPr/>
          <p:nvPr/>
        </p:nvSpPr>
        <p:spPr>
          <a:xfrm>
            <a:off x="2613407" y="1781610"/>
            <a:ext cx="192748" cy="653368"/>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800" dirty="0">
                <a:solidFill>
                  <a:schemeClr val="tx1"/>
                </a:solidFill>
                <a:latin typeface="Meiryo UI" panose="020B0604030504040204" pitchFamily="50" charset="-128"/>
                <a:ea typeface="Meiryo UI" panose="020B0604030504040204" pitchFamily="50" charset="-128"/>
              </a:rPr>
              <a:t>中間目標１</a:t>
            </a:r>
          </a:p>
        </p:txBody>
      </p:sp>
      <p:sp>
        <p:nvSpPr>
          <p:cNvPr id="146" name="正方形/長方形 145">
            <a:extLst>
              <a:ext uri="{FF2B5EF4-FFF2-40B4-BE49-F238E27FC236}">
                <a16:creationId xmlns:a16="http://schemas.microsoft.com/office/drawing/2014/main" id="{789F8162-6FD8-4AA1-B41E-10FF5AF8B06F}"/>
              </a:ext>
            </a:extLst>
          </p:cNvPr>
          <p:cNvSpPr/>
          <p:nvPr/>
        </p:nvSpPr>
        <p:spPr>
          <a:xfrm>
            <a:off x="4035888" y="1791728"/>
            <a:ext cx="194400" cy="653368"/>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800" dirty="0">
                <a:solidFill>
                  <a:schemeClr val="tx1"/>
                </a:solidFill>
                <a:latin typeface="Meiryo UI" panose="020B0604030504040204" pitchFamily="50" charset="-128"/>
                <a:ea typeface="Meiryo UI" panose="020B0604030504040204" pitchFamily="50" charset="-128"/>
              </a:rPr>
              <a:t>中間目標２</a:t>
            </a:r>
          </a:p>
        </p:txBody>
      </p:sp>
      <p:sp>
        <p:nvSpPr>
          <p:cNvPr id="147" name="正方形/長方形 146">
            <a:extLst>
              <a:ext uri="{FF2B5EF4-FFF2-40B4-BE49-F238E27FC236}">
                <a16:creationId xmlns:a16="http://schemas.microsoft.com/office/drawing/2014/main" id="{6AC68946-6C2D-4408-AA47-2B33761A3619}"/>
              </a:ext>
            </a:extLst>
          </p:cNvPr>
          <p:cNvSpPr/>
          <p:nvPr/>
        </p:nvSpPr>
        <p:spPr>
          <a:xfrm>
            <a:off x="6913976" y="1719836"/>
            <a:ext cx="194400" cy="790148"/>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最終目標</a:t>
            </a:r>
          </a:p>
        </p:txBody>
      </p:sp>
      <p:sp>
        <p:nvSpPr>
          <p:cNvPr id="154" name="正方形/長方形 153">
            <a:extLst>
              <a:ext uri="{FF2B5EF4-FFF2-40B4-BE49-F238E27FC236}">
                <a16:creationId xmlns:a16="http://schemas.microsoft.com/office/drawing/2014/main" id="{B87A00FF-245E-4DA8-B0D2-5AD9FD5EF5DF}"/>
              </a:ext>
            </a:extLst>
          </p:cNvPr>
          <p:cNvSpPr/>
          <p:nvPr/>
        </p:nvSpPr>
        <p:spPr>
          <a:xfrm>
            <a:off x="5248994" y="1779778"/>
            <a:ext cx="567498" cy="655200"/>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altLang="ja-JP" sz="800" dirty="0">
                <a:solidFill>
                  <a:schemeClr val="tx1"/>
                </a:solidFill>
                <a:latin typeface="Meiryo UI" panose="020B0604030504040204" pitchFamily="50" charset="-128"/>
                <a:ea typeface="Meiryo UI" panose="020B0604030504040204" pitchFamily="50" charset="-128"/>
              </a:rPr>
              <a:t>PoC</a:t>
            </a:r>
            <a:r>
              <a:rPr lang="ja-JP" altLang="en-US" sz="800" dirty="0">
                <a:solidFill>
                  <a:schemeClr val="tx1"/>
                </a:solidFill>
                <a:latin typeface="Meiryo UI" panose="020B0604030504040204" pitchFamily="50" charset="-128"/>
                <a:ea typeface="Meiryo UI" panose="020B0604030504040204" pitchFamily="50" charset="-128"/>
              </a:rPr>
              <a:t>達成目標</a:t>
            </a:r>
            <a:endParaRPr lang="en-US" altLang="ja-JP" sz="800" dirty="0">
              <a:solidFill>
                <a:schemeClr val="tx1"/>
              </a:solidFill>
              <a:latin typeface="Meiryo UI" panose="020B0604030504040204" pitchFamily="50" charset="-128"/>
              <a:ea typeface="Meiryo UI" panose="020B0604030504040204" pitchFamily="50" charset="-128"/>
            </a:endParaRPr>
          </a:p>
          <a:p>
            <a:pPr algn="ctr"/>
            <a:r>
              <a:rPr lang="ja-JP" altLang="en-US" sz="800" dirty="0">
                <a:solidFill>
                  <a:schemeClr val="tx1"/>
                </a:solidFill>
                <a:latin typeface="Meiryo UI" panose="020B0604030504040204" pitchFamily="50" charset="-128"/>
                <a:ea typeface="Meiryo UI" panose="020B0604030504040204" pitchFamily="50" charset="-128"/>
              </a:rPr>
              <a:t>１</a:t>
            </a:r>
            <a:endParaRPr lang="en-US" altLang="ja-JP" sz="800" dirty="0">
              <a:solidFill>
                <a:schemeClr val="tx1"/>
              </a:solidFill>
              <a:latin typeface="Meiryo UI" panose="020B0604030504040204" pitchFamily="50" charset="-128"/>
              <a:ea typeface="Meiryo UI" panose="020B0604030504040204" pitchFamily="50" charset="-128"/>
            </a:endParaRPr>
          </a:p>
        </p:txBody>
      </p:sp>
      <p:sp>
        <p:nvSpPr>
          <p:cNvPr id="155" name="正方形/長方形 154">
            <a:extLst>
              <a:ext uri="{FF2B5EF4-FFF2-40B4-BE49-F238E27FC236}">
                <a16:creationId xmlns:a16="http://schemas.microsoft.com/office/drawing/2014/main" id="{4FF0BB2F-EDC2-4F32-91BB-B6CD4FFFFB9C}"/>
              </a:ext>
            </a:extLst>
          </p:cNvPr>
          <p:cNvSpPr/>
          <p:nvPr/>
        </p:nvSpPr>
        <p:spPr>
          <a:xfrm>
            <a:off x="5640777" y="2578767"/>
            <a:ext cx="567498" cy="1452369"/>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PoC</a:t>
            </a:r>
            <a:r>
              <a:rPr kumimoji="0"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達成目標</a:t>
            </a:r>
            <a:endParaRPr kumimoji="0" lang="en-US" altLang="ja-JP"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57" name="正方形/長方形 156">
            <a:extLst>
              <a:ext uri="{FF2B5EF4-FFF2-40B4-BE49-F238E27FC236}">
                <a16:creationId xmlns:a16="http://schemas.microsoft.com/office/drawing/2014/main" id="{D34F05AA-A6AD-40A5-A55C-AF39C2557120}"/>
              </a:ext>
            </a:extLst>
          </p:cNvPr>
          <p:cNvSpPr/>
          <p:nvPr/>
        </p:nvSpPr>
        <p:spPr>
          <a:xfrm>
            <a:off x="3670285" y="4237449"/>
            <a:ext cx="496718" cy="655200"/>
          </a:xfrm>
          <a:prstGeom prst="rect">
            <a:avLst/>
          </a:prstGeom>
          <a:solidFill>
            <a:schemeClr val="accent5">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altLang="ja-JP"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PoC</a:t>
            </a:r>
            <a:r>
              <a:rPr kumimoji="0"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達成目標</a:t>
            </a:r>
            <a:endParaRPr kumimoji="0" lang="en-US" altLang="ja-JP"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１</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59" name="正方形/長方形 158">
            <a:extLst>
              <a:ext uri="{FF2B5EF4-FFF2-40B4-BE49-F238E27FC236}">
                <a16:creationId xmlns:a16="http://schemas.microsoft.com/office/drawing/2014/main" id="{37237868-9F4C-4301-A733-26609A77BDCA}"/>
              </a:ext>
            </a:extLst>
          </p:cNvPr>
          <p:cNvSpPr/>
          <p:nvPr/>
        </p:nvSpPr>
        <p:spPr>
          <a:xfrm>
            <a:off x="7135611" y="4166386"/>
            <a:ext cx="194400" cy="790148"/>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最終目標</a:t>
            </a:r>
            <a:endParaRPr kumimoji="0"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160" name="四角形: 角を丸くする 159">
            <a:extLst>
              <a:ext uri="{FF2B5EF4-FFF2-40B4-BE49-F238E27FC236}">
                <a16:creationId xmlns:a16="http://schemas.microsoft.com/office/drawing/2014/main" id="{B6B77250-4DFA-4562-B95F-37F9C45E4165}"/>
              </a:ext>
            </a:extLst>
          </p:cNvPr>
          <p:cNvSpPr/>
          <p:nvPr/>
        </p:nvSpPr>
        <p:spPr>
          <a:xfrm>
            <a:off x="8735281" y="1764258"/>
            <a:ext cx="374602" cy="896387"/>
          </a:xfrm>
          <a:prstGeom prst="round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200" dirty="0">
                <a:solidFill>
                  <a:schemeClr val="tx1"/>
                </a:solidFill>
                <a:latin typeface="Meiryo UI" panose="020B0604030504040204" pitchFamily="50" charset="-128"/>
                <a:ea typeface="Meiryo UI" panose="020B0604030504040204" pitchFamily="50" charset="-128"/>
              </a:rPr>
              <a:t>ターゲット２の実現</a:t>
            </a:r>
          </a:p>
        </p:txBody>
      </p:sp>
      <p:sp>
        <p:nvSpPr>
          <p:cNvPr id="161" name="四角形: 角を丸くする 160">
            <a:extLst>
              <a:ext uri="{FF2B5EF4-FFF2-40B4-BE49-F238E27FC236}">
                <a16:creationId xmlns:a16="http://schemas.microsoft.com/office/drawing/2014/main" id="{31D20163-612A-4720-AE5C-C8858D1A7330}"/>
              </a:ext>
            </a:extLst>
          </p:cNvPr>
          <p:cNvSpPr/>
          <p:nvPr/>
        </p:nvSpPr>
        <p:spPr>
          <a:xfrm>
            <a:off x="8738060" y="4062388"/>
            <a:ext cx="366112" cy="962211"/>
          </a:xfrm>
          <a:prstGeom prst="roundRect">
            <a:avLst/>
          </a:prstGeom>
          <a:solidFill>
            <a:schemeClr val="accent4">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1200" dirty="0">
                <a:solidFill>
                  <a:schemeClr val="tx1"/>
                </a:solidFill>
                <a:latin typeface="Meiryo UI" panose="020B0604030504040204" pitchFamily="50" charset="-128"/>
                <a:ea typeface="Meiryo UI" panose="020B0604030504040204" pitchFamily="50" charset="-128"/>
              </a:rPr>
              <a:t>ターゲット２の実現</a:t>
            </a:r>
          </a:p>
        </p:txBody>
      </p:sp>
      <p:sp>
        <p:nvSpPr>
          <p:cNvPr id="164" name="テキスト ボックス 163">
            <a:extLst>
              <a:ext uri="{FF2B5EF4-FFF2-40B4-BE49-F238E27FC236}">
                <a16:creationId xmlns:a16="http://schemas.microsoft.com/office/drawing/2014/main" id="{A0A3D5B2-25B6-4235-BF99-DA5A747A58F0}"/>
              </a:ext>
            </a:extLst>
          </p:cNvPr>
          <p:cNvSpPr txBox="1"/>
          <p:nvPr/>
        </p:nvSpPr>
        <p:spPr>
          <a:xfrm>
            <a:off x="50800" y="966022"/>
            <a:ext cx="647469" cy="276999"/>
          </a:xfrm>
          <a:prstGeom prst="rect">
            <a:avLst/>
          </a:prstGeom>
          <a:solidFill>
            <a:schemeClr val="bg1"/>
          </a:solidFill>
          <a:ln w="12700">
            <a:solidFill>
              <a:srgbClr val="FF0000"/>
            </a:solidFill>
            <a:prstDash val="dash"/>
          </a:ln>
        </p:spPr>
        <p:txBody>
          <a:bodyPr wrap="square" rtlCol="0">
            <a:spAutoFit/>
          </a:bodyPr>
          <a:lstStyle/>
          <a:p>
            <a:r>
              <a:rPr lang="ja-JP" altLang="en-US" sz="1200" dirty="0">
                <a:solidFill>
                  <a:srgbClr val="FF0000"/>
                </a:solidFill>
                <a:latin typeface="Meiryo UI" panose="020B0604030504040204" pitchFamily="50" charset="-128"/>
                <a:ea typeface="Meiryo UI" panose="020B0604030504040204" pitchFamily="50" charset="-128"/>
              </a:rPr>
              <a:t>例示等</a:t>
            </a:r>
            <a:endParaRPr lang="en-US" altLang="ja-JP" sz="1200" dirty="0">
              <a:solidFill>
                <a:srgbClr val="FF0000"/>
              </a:solidFill>
              <a:latin typeface="Meiryo UI" panose="020B0604030504040204" pitchFamily="50" charset="-128"/>
              <a:ea typeface="Meiryo UI" panose="020B0604030504040204" pitchFamily="50" charset="-128"/>
            </a:endParaRPr>
          </a:p>
        </p:txBody>
      </p:sp>
      <p:sp>
        <p:nvSpPr>
          <p:cNvPr id="151" name="正方形/長方形 150">
            <a:extLst>
              <a:ext uri="{FF2B5EF4-FFF2-40B4-BE49-F238E27FC236}">
                <a16:creationId xmlns:a16="http://schemas.microsoft.com/office/drawing/2014/main" id="{5BCDDE7A-2D0D-4E09-BFFB-BD15C15B1CB4}"/>
              </a:ext>
            </a:extLst>
          </p:cNvPr>
          <p:cNvSpPr/>
          <p:nvPr/>
        </p:nvSpPr>
        <p:spPr>
          <a:xfrm>
            <a:off x="7566199" y="2578767"/>
            <a:ext cx="194400" cy="1452369"/>
          </a:xfrm>
          <a:prstGeom prst="rect">
            <a:avLst/>
          </a:prstGeom>
          <a:solidFill>
            <a:schemeClr val="accent5">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最終目標</a:t>
            </a:r>
          </a:p>
        </p:txBody>
      </p:sp>
      <p:sp>
        <p:nvSpPr>
          <p:cNvPr id="45" name="テキスト ボックス 44">
            <a:extLst>
              <a:ext uri="{FF2B5EF4-FFF2-40B4-BE49-F238E27FC236}">
                <a16:creationId xmlns:a16="http://schemas.microsoft.com/office/drawing/2014/main" id="{DA457709-D7B6-40E5-AF57-653794DFD062}"/>
              </a:ext>
            </a:extLst>
          </p:cNvPr>
          <p:cNvSpPr txBox="1"/>
          <p:nvPr/>
        </p:nvSpPr>
        <p:spPr>
          <a:xfrm>
            <a:off x="0" y="-2878"/>
            <a:ext cx="4423006"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共創の場形成支援プログラム　拠点計画　ロードマップ　</a:t>
            </a:r>
            <a:r>
              <a:rPr lang="ja-JP" altLang="en-US" sz="1200" b="1" dirty="0">
                <a:solidFill>
                  <a:srgbClr val="FF0000"/>
                </a:solidFill>
                <a:latin typeface="Meiryo UI" panose="020B0604030504040204" pitchFamily="50" charset="-128"/>
                <a:ea typeface="Meiryo UI" panose="020B0604030504040204" pitchFamily="50" charset="-128"/>
              </a:rPr>
              <a:t>　</a:t>
            </a:r>
            <a:r>
              <a:rPr lang="ja-JP" altLang="en-US" sz="1200" b="1" dirty="0">
                <a:solidFill>
                  <a:srgbClr val="FF0000"/>
                </a:solidFill>
                <a:highlight>
                  <a:srgbClr val="FFFF00"/>
                </a:highlight>
                <a:latin typeface="Meiryo UI" panose="020B0604030504040204" pitchFamily="50" charset="-128"/>
                <a:ea typeface="Meiryo UI" panose="020B0604030504040204" pitchFamily="50" charset="-128"/>
              </a:rPr>
              <a:t>［公開版］</a:t>
            </a:r>
            <a:endParaRPr lang="ja-JP" altLang="en-US" sz="1200" dirty="0">
              <a:latin typeface="Meiryo UI" panose="020B0604030504040204" pitchFamily="50" charset="-128"/>
              <a:ea typeface="Meiryo UI" panose="020B0604030504040204" pitchFamily="50" charset="-128"/>
            </a:endParaRPr>
          </a:p>
        </p:txBody>
      </p:sp>
      <p:sp>
        <p:nvSpPr>
          <p:cNvPr id="46" name="四角形: 角を丸くする 45">
            <a:extLst>
              <a:ext uri="{FF2B5EF4-FFF2-40B4-BE49-F238E27FC236}">
                <a16:creationId xmlns:a16="http://schemas.microsoft.com/office/drawing/2014/main" id="{4B3090D2-E710-4406-BAB1-DA0F430B7775}"/>
              </a:ext>
            </a:extLst>
          </p:cNvPr>
          <p:cNvSpPr/>
          <p:nvPr/>
        </p:nvSpPr>
        <p:spPr>
          <a:xfrm>
            <a:off x="106703" y="389803"/>
            <a:ext cx="5754806" cy="523169"/>
          </a:xfrm>
          <a:prstGeom prst="round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0" lang="ja-JP" altLang="en-US" b="1" kern="0" dirty="0">
                <a:solidFill>
                  <a:schemeClr val="tx1"/>
                </a:solidFill>
                <a:latin typeface="Meiryo UI" panose="020B0604030504040204" pitchFamily="50" charset="-128"/>
                <a:ea typeface="Meiryo UI" panose="020B0604030504040204" pitchFamily="50" charset="-128"/>
              </a:rPr>
              <a:t>〇〇が〇〇する〇〇な社会の実現</a:t>
            </a:r>
            <a:endParaRPr lang="ja-JP" altLang="en-US" dirty="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F8F66391-27D7-DED0-1AB9-617D8248AB65}"/>
              </a:ext>
            </a:extLst>
          </p:cNvPr>
          <p:cNvSpPr/>
          <p:nvPr/>
        </p:nvSpPr>
        <p:spPr>
          <a:xfrm>
            <a:off x="2957156" y="2565098"/>
            <a:ext cx="194400" cy="684000"/>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900" dirty="0">
                <a:solidFill>
                  <a:schemeClr val="tx1"/>
                </a:solidFill>
                <a:latin typeface="Meiryo UI" panose="020B0604030504040204" pitchFamily="50" charset="-128"/>
                <a:ea typeface="Meiryo UI" panose="020B0604030504040204" pitchFamily="50" charset="-128"/>
              </a:rPr>
              <a:t>中間目標○</a:t>
            </a:r>
          </a:p>
        </p:txBody>
      </p:sp>
      <p:sp>
        <p:nvSpPr>
          <p:cNvPr id="4" name="正方形/長方形 3">
            <a:extLst>
              <a:ext uri="{FF2B5EF4-FFF2-40B4-BE49-F238E27FC236}">
                <a16:creationId xmlns:a16="http://schemas.microsoft.com/office/drawing/2014/main" id="{556BA27F-70D3-3573-C2A9-58F71E80667B}"/>
              </a:ext>
            </a:extLst>
          </p:cNvPr>
          <p:cNvSpPr/>
          <p:nvPr/>
        </p:nvSpPr>
        <p:spPr>
          <a:xfrm>
            <a:off x="4624051" y="2559614"/>
            <a:ext cx="194400" cy="684000"/>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900" dirty="0">
                <a:solidFill>
                  <a:schemeClr val="tx1"/>
                </a:solidFill>
                <a:latin typeface="Meiryo UI" panose="020B0604030504040204" pitchFamily="50" charset="-128"/>
                <a:ea typeface="Meiryo UI" panose="020B0604030504040204" pitchFamily="50" charset="-128"/>
              </a:rPr>
              <a:t>中間目標○</a:t>
            </a:r>
          </a:p>
        </p:txBody>
      </p:sp>
      <p:sp>
        <p:nvSpPr>
          <p:cNvPr id="5" name="正方形/長方形 4">
            <a:extLst>
              <a:ext uri="{FF2B5EF4-FFF2-40B4-BE49-F238E27FC236}">
                <a16:creationId xmlns:a16="http://schemas.microsoft.com/office/drawing/2014/main" id="{FF94531F-8C56-9EA6-1547-E8C085E240B1}"/>
              </a:ext>
            </a:extLst>
          </p:cNvPr>
          <p:cNvSpPr/>
          <p:nvPr/>
        </p:nvSpPr>
        <p:spPr>
          <a:xfrm>
            <a:off x="4615787" y="3355580"/>
            <a:ext cx="194400" cy="684000"/>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900" dirty="0">
                <a:solidFill>
                  <a:schemeClr val="tx1"/>
                </a:solidFill>
                <a:latin typeface="Meiryo UI" panose="020B0604030504040204" pitchFamily="50" charset="-128"/>
                <a:ea typeface="Meiryo UI" panose="020B0604030504040204" pitchFamily="50" charset="-128"/>
              </a:rPr>
              <a:t>中間目標○</a:t>
            </a:r>
          </a:p>
        </p:txBody>
      </p:sp>
      <p:sp>
        <p:nvSpPr>
          <p:cNvPr id="7" name="正方形/長方形 6">
            <a:extLst>
              <a:ext uri="{FF2B5EF4-FFF2-40B4-BE49-F238E27FC236}">
                <a16:creationId xmlns:a16="http://schemas.microsoft.com/office/drawing/2014/main" id="{2A3B6099-0BF5-4C8E-F497-EAE350DCEC47}"/>
              </a:ext>
            </a:extLst>
          </p:cNvPr>
          <p:cNvSpPr/>
          <p:nvPr/>
        </p:nvSpPr>
        <p:spPr>
          <a:xfrm>
            <a:off x="2512505" y="4175502"/>
            <a:ext cx="194400" cy="684000"/>
          </a:xfrm>
          <a:prstGeom prst="rect">
            <a:avLst/>
          </a:prstGeom>
          <a:solidFill>
            <a:schemeClr val="accent5">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sz="900" dirty="0">
                <a:solidFill>
                  <a:schemeClr val="tx1"/>
                </a:solidFill>
                <a:latin typeface="Meiryo UI" panose="020B0604030504040204" pitchFamily="50" charset="-128"/>
                <a:ea typeface="Meiryo UI" panose="020B0604030504040204" pitchFamily="50" charset="-128"/>
              </a:rPr>
              <a:t>中間目標○</a:t>
            </a:r>
          </a:p>
        </p:txBody>
      </p:sp>
      <p:sp>
        <p:nvSpPr>
          <p:cNvPr id="3" name="テキスト ボックス 2">
            <a:extLst>
              <a:ext uri="{FF2B5EF4-FFF2-40B4-BE49-F238E27FC236}">
                <a16:creationId xmlns:a16="http://schemas.microsoft.com/office/drawing/2014/main" id="{D380C65D-D0BB-E90F-7E98-18B6D3621252}"/>
              </a:ext>
            </a:extLst>
          </p:cNvPr>
          <p:cNvSpPr txBox="1"/>
          <p:nvPr/>
        </p:nvSpPr>
        <p:spPr>
          <a:xfrm>
            <a:off x="7568774" y="41078"/>
            <a:ext cx="1468524" cy="276999"/>
          </a:xfrm>
          <a:prstGeom prst="rect">
            <a:avLst/>
          </a:prstGeom>
          <a:noFill/>
        </p:spPr>
        <p:txBody>
          <a:bodyPr wrap="square" rtlCol="0">
            <a:spAutoFit/>
          </a:bodyPr>
          <a:lstStyle/>
          <a:p>
            <a:r>
              <a:rPr lang="en-US" altLang="ja-JP" sz="1200" dirty="0">
                <a:latin typeface="Meiryo UI" panose="020B0604030504040204" pitchFamily="50" charset="-128"/>
                <a:ea typeface="Meiryo UI" panose="020B0604030504040204" pitchFamily="50" charset="-128"/>
              </a:rPr>
              <a:t>【</a:t>
            </a:r>
            <a:r>
              <a:rPr lang="ja-JP" altLang="en-US" sz="1200" dirty="0">
                <a:solidFill>
                  <a:srgbClr val="FF0000"/>
                </a:solidFill>
                <a:highlight>
                  <a:srgbClr val="FFFF00"/>
                </a:highlight>
                <a:latin typeface="Meiryo UI" panose="020B0604030504040204" pitchFamily="50" charset="-128"/>
                <a:ea typeface="Meiryo UI" panose="020B0604030504040204" pitchFamily="50" charset="-128"/>
              </a:rPr>
              <a:t>様式</a:t>
            </a:r>
            <a:r>
              <a:rPr lang="en-US" altLang="ja-JP" sz="1200" dirty="0">
                <a:solidFill>
                  <a:srgbClr val="FF0000"/>
                </a:solidFill>
                <a:highlight>
                  <a:srgbClr val="FFFF00"/>
                </a:highlight>
                <a:latin typeface="Meiryo UI" panose="020B0604030504040204" pitchFamily="50" charset="-128"/>
                <a:ea typeface="Meiryo UI" panose="020B0604030504040204" pitchFamily="50" charset="-128"/>
              </a:rPr>
              <a:t>2-b </a:t>
            </a:r>
            <a:r>
              <a:rPr lang="ja-JP" altLang="en-US" sz="1200" dirty="0">
                <a:solidFill>
                  <a:srgbClr val="FF0000"/>
                </a:solidFill>
                <a:highlight>
                  <a:srgbClr val="FFFF00"/>
                </a:highlight>
                <a:latin typeface="Meiryo UI" panose="020B0604030504040204" pitchFamily="50" charset="-128"/>
                <a:ea typeface="Meiryo UI" panose="020B0604030504040204" pitchFamily="50" charset="-128"/>
              </a:rPr>
              <a:t>公開版</a:t>
            </a:r>
            <a:r>
              <a:rPr lang="en-US" altLang="ja-JP" sz="1200" dirty="0">
                <a:highlight>
                  <a:srgbClr val="FFFF00"/>
                </a:highlight>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p>
        </p:txBody>
      </p:sp>
      <p:sp>
        <p:nvSpPr>
          <p:cNvPr id="10" name="Rectangle 218">
            <a:extLst>
              <a:ext uri="{FF2B5EF4-FFF2-40B4-BE49-F238E27FC236}">
                <a16:creationId xmlns:a16="http://schemas.microsoft.com/office/drawing/2014/main" id="{033FB2E1-276B-F91E-B329-CAF084808B6D}"/>
              </a:ext>
            </a:extLst>
          </p:cNvPr>
          <p:cNvSpPr>
            <a:spLocks noChangeArrowheads="1"/>
          </p:cNvSpPr>
          <p:nvPr/>
        </p:nvSpPr>
        <p:spPr bwMode="auto">
          <a:xfrm>
            <a:off x="3403169" y="3559976"/>
            <a:ext cx="5494228" cy="3219305"/>
          </a:xfrm>
          <a:prstGeom prst="rect">
            <a:avLst/>
          </a:prstGeom>
          <a:solidFill>
            <a:schemeClr val="bg1"/>
          </a:solidFill>
          <a:ln w="12700">
            <a:solidFill>
              <a:srgbClr val="FF0000"/>
            </a:solidFill>
            <a:prstDash val="dash"/>
            <a:miter lim="800000"/>
            <a:headEnd/>
            <a:tailEnd/>
          </a:ln>
        </p:spPr>
        <p:txBody>
          <a:bodyPr vert="horz" wrap="square" lIns="91440" tIns="45720" rIns="91440" bIns="45720" numCol="1" anchor="t" anchorCtr="0" compatLnSpc="1">
            <a:prstTxWarp prst="textNoShape">
              <a:avLst/>
            </a:prstTxWarp>
          </a:bodyPr>
          <a:lstStyle/>
          <a:p>
            <a:r>
              <a:rPr lang="ja-JP" altLang="en-US" sz="1400" dirty="0">
                <a:solidFill>
                  <a:srgbClr val="FF0000"/>
                </a:solidFill>
                <a:latin typeface="Meiryo UI" panose="020B0604030504040204" pitchFamily="50" charset="-128"/>
                <a:ea typeface="Meiryo UI" panose="020B0604030504040204" pitchFamily="50" charset="-128"/>
                <a:cs typeface="ＭＳ Ｐゴシック" pitchFamily="50" charset="-128"/>
              </a:rPr>
              <a:t>○様式</a:t>
            </a:r>
            <a:r>
              <a:rPr lang="en-US" altLang="ja-JP" sz="1400" dirty="0">
                <a:solidFill>
                  <a:srgbClr val="FF0000"/>
                </a:solidFill>
                <a:latin typeface="Meiryo UI" panose="020B0604030504040204" pitchFamily="50" charset="-128"/>
                <a:ea typeface="Meiryo UI" panose="020B0604030504040204" pitchFamily="50" charset="-128"/>
                <a:cs typeface="ＭＳ Ｐゴシック" pitchFamily="50" charset="-128"/>
              </a:rPr>
              <a:t>2-b</a:t>
            </a:r>
            <a:r>
              <a:rPr lang="ja-JP" altLang="en-US" sz="1400" dirty="0">
                <a:solidFill>
                  <a:srgbClr val="FF0000"/>
                </a:solidFill>
                <a:latin typeface="Meiryo UI" panose="020B0604030504040204" pitchFamily="50" charset="-128"/>
                <a:ea typeface="Meiryo UI" panose="020B0604030504040204" pitchFamily="50" charset="-128"/>
                <a:cs typeface="ＭＳ Ｐゴシック" pitchFamily="50" charset="-128"/>
              </a:rPr>
              <a:t>公開版の作成について</a:t>
            </a:r>
            <a:endParaRPr lang="en-US" altLang="ja-JP" sz="1400" dirty="0">
              <a:solidFill>
                <a:srgbClr val="FF0000"/>
              </a:solidFill>
              <a:latin typeface="Meiryo UI" panose="020B0604030504040204" pitchFamily="50" charset="-128"/>
              <a:ea typeface="Meiryo UI" panose="020B0604030504040204" pitchFamily="50" charset="-128"/>
              <a:cs typeface="ＭＳ Ｐゴシック" pitchFamily="50" charset="-128"/>
            </a:endParaRPr>
          </a:p>
          <a:p>
            <a:endParaRPr lang="en-US" altLang="ja-JP" sz="1100" dirty="0">
              <a:solidFill>
                <a:srgbClr val="FF0000"/>
              </a:solidFill>
              <a:latin typeface="Meiryo UI" panose="020B0604030504040204" pitchFamily="50" charset="-128"/>
              <a:ea typeface="Meiryo UI" panose="020B0604030504040204" pitchFamily="50" charset="-128"/>
              <a:cs typeface="ＭＳ Ｐゴシック" pitchFamily="50" charset="-128"/>
            </a:endParaRPr>
          </a:p>
          <a:p>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本様式は、記載した情報について公開を前提として提出して頂く文書となりますので、以下に留意して作成してください。</a:t>
            </a:r>
          </a:p>
          <a:p>
            <a:pPr marL="171450" indent="-171450">
              <a:buFont typeface="Arial" panose="020B0604020202020204" pitchFamily="34" charset="0"/>
              <a:buChar char="•"/>
            </a:pP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本研究の実施に関わる、技術上及び営業上その他の情報のうち非公開として扱うことを希望する情報（注</a:t>
            </a:r>
            <a:r>
              <a:rPr lang="en-US" altLang="ja-JP" sz="1100" dirty="0">
                <a:solidFill>
                  <a:srgbClr val="FF0000"/>
                </a:solidFill>
                <a:latin typeface="Meiryo UI" panose="020B0604030504040204" pitchFamily="50" charset="-128"/>
                <a:ea typeface="Meiryo UI" panose="020B0604030504040204" pitchFamily="50" charset="-128"/>
                <a:cs typeface="ＭＳ Ｐゴシック" pitchFamily="50" charset="-128"/>
              </a:rPr>
              <a:t>1</a:t>
            </a: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）は、本様式に記載しないでください。</a:t>
            </a:r>
          </a:p>
          <a:p>
            <a:pPr marL="171450" indent="-171450">
              <a:buFont typeface="Arial" panose="020B0604020202020204" pitchFamily="34" charset="0"/>
              <a:buChar char="•"/>
            </a:pP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具体的／定量的な記載であっても、既に公開済または公知である場合など、</a:t>
            </a:r>
            <a:r>
              <a:rPr lang="en-US" altLang="ja-JP" sz="1100" dirty="0">
                <a:solidFill>
                  <a:srgbClr val="FF0000"/>
                </a:solidFill>
                <a:latin typeface="Meiryo UI" panose="020B0604030504040204" pitchFamily="50" charset="-128"/>
                <a:ea typeface="Meiryo UI" panose="020B0604030504040204" pitchFamily="50" charset="-128"/>
                <a:cs typeface="ＭＳ Ｐゴシック" pitchFamily="50" charset="-128"/>
              </a:rPr>
              <a:t>JST</a:t>
            </a: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ホームページで公開して支障ない情報は、本様式に記載してください。</a:t>
            </a:r>
          </a:p>
          <a:p>
            <a:pPr marL="144000"/>
            <a:endParaRPr lang="en-US" altLang="ja-JP" sz="1100" dirty="0">
              <a:solidFill>
                <a:srgbClr val="FF0000"/>
              </a:solidFill>
              <a:latin typeface="Meiryo UI" panose="020B0604030504040204" pitchFamily="50" charset="-128"/>
              <a:ea typeface="Meiryo UI" panose="020B0604030504040204" pitchFamily="50" charset="-128"/>
              <a:cs typeface="ＭＳ Ｐゴシック" pitchFamily="50" charset="-128"/>
            </a:endParaRPr>
          </a:p>
          <a:p>
            <a:pPr marL="144000"/>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（注１）具体的には、計画様式</a:t>
            </a:r>
            <a:r>
              <a:rPr lang="en-US" altLang="ja-JP" sz="1100" dirty="0">
                <a:solidFill>
                  <a:srgbClr val="FF0000"/>
                </a:solidFill>
                <a:latin typeface="Meiryo UI" panose="020B0604030504040204" pitchFamily="50" charset="-128"/>
                <a:ea typeface="Meiryo UI" panose="020B0604030504040204" pitchFamily="50" charset="-128"/>
                <a:cs typeface="ＭＳ Ｐゴシック" pitchFamily="50" charset="-128"/>
              </a:rPr>
              <a:t>2-b</a:t>
            </a: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（スライド</a:t>
            </a:r>
            <a:r>
              <a:rPr lang="en-US" altLang="ja-JP" sz="1100" dirty="0">
                <a:solidFill>
                  <a:srgbClr val="FF0000"/>
                </a:solidFill>
                <a:latin typeface="Meiryo UI" panose="020B0604030504040204" pitchFamily="50" charset="-128"/>
                <a:ea typeface="Meiryo UI" panose="020B0604030504040204" pitchFamily="50" charset="-128"/>
                <a:cs typeface="ＭＳ Ｐゴシック" pitchFamily="50" charset="-128"/>
              </a:rPr>
              <a:t>2</a:t>
            </a: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および</a:t>
            </a:r>
            <a:r>
              <a:rPr lang="en-US" altLang="ja-JP" sz="1100" dirty="0">
                <a:solidFill>
                  <a:srgbClr val="FF0000"/>
                </a:solidFill>
                <a:latin typeface="Meiryo UI" panose="020B0604030504040204" pitchFamily="50" charset="-128"/>
                <a:ea typeface="Meiryo UI" panose="020B0604030504040204" pitchFamily="50" charset="-128"/>
                <a:cs typeface="ＭＳ Ｐゴシック" pitchFamily="50" charset="-128"/>
              </a:rPr>
              <a:t>3</a:t>
            </a: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）から、</a:t>
            </a:r>
            <a:r>
              <a:rPr lang="ja-JP" altLang="en-US" sz="1100" u="heavy" dirty="0">
                <a:solidFill>
                  <a:srgbClr val="FF0000"/>
                </a:solidFill>
                <a:latin typeface="Meiryo UI" panose="020B0604030504040204" pitchFamily="50" charset="-128"/>
                <a:ea typeface="Meiryo UI" panose="020B0604030504040204" pitchFamily="50" charset="-128"/>
                <a:cs typeface="ＭＳ Ｐゴシック" pitchFamily="50" charset="-128"/>
              </a:rPr>
              <a:t>次に該当する箇所</a:t>
            </a: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を削除または公開可能な記載に変更して作成頂く事を想定しています。公開版の作成にあたって個別に相談を要する際は、</a:t>
            </a:r>
            <a:r>
              <a:rPr lang="en-US" altLang="ja-JP" sz="1100" dirty="0">
                <a:solidFill>
                  <a:srgbClr val="FF0000"/>
                </a:solidFill>
                <a:latin typeface="Meiryo UI" panose="020B0604030504040204" pitchFamily="50" charset="-128"/>
                <a:ea typeface="Meiryo UI" panose="020B0604030504040204" pitchFamily="50" charset="-128"/>
                <a:cs typeface="ＭＳ Ｐゴシック" pitchFamily="50" charset="-128"/>
              </a:rPr>
              <a:t>JST</a:t>
            </a: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へご連絡ください。</a:t>
            </a:r>
          </a:p>
          <a:p>
            <a:pPr marL="144000"/>
            <a:endPar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endParaRPr>
          </a:p>
          <a:p>
            <a:pPr marL="144000"/>
            <a:r>
              <a:rPr lang="ja-JP" altLang="en-US" sz="1100" u="heavy" dirty="0">
                <a:solidFill>
                  <a:srgbClr val="FF0000"/>
                </a:solidFill>
                <a:latin typeface="Meiryo UI" panose="020B0604030504040204" pitchFamily="50" charset="-128"/>
                <a:ea typeface="Meiryo UI" panose="020B0604030504040204" pitchFamily="50" charset="-128"/>
                <a:cs typeface="ＭＳ Ｐゴシック" pitchFamily="50" charset="-128"/>
              </a:rPr>
              <a:t>計画様式</a:t>
            </a:r>
            <a:r>
              <a:rPr lang="en-US" altLang="ja-JP" sz="1100" u="heavy" dirty="0">
                <a:solidFill>
                  <a:srgbClr val="FF0000"/>
                </a:solidFill>
                <a:latin typeface="Meiryo UI" panose="020B0604030504040204" pitchFamily="50" charset="-128"/>
                <a:ea typeface="Meiryo UI" panose="020B0604030504040204" pitchFamily="50" charset="-128"/>
                <a:cs typeface="ＭＳ Ｐゴシック" pitchFamily="50" charset="-128"/>
              </a:rPr>
              <a:t>2-b</a:t>
            </a:r>
            <a:r>
              <a:rPr lang="ja-JP" altLang="en-US" sz="1100" u="heavy" dirty="0">
                <a:solidFill>
                  <a:srgbClr val="FF0000"/>
                </a:solidFill>
                <a:latin typeface="Meiryo UI" panose="020B0604030504040204" pitchFamily="50" charset="-128"/>
                <a:ea typeface="Meiryo UI" panose="020B0604030504040204" pitchFamily="50" charset="-128"/>
                <a:cs typeface="ＭＳ Ｐゴシック" pitchFamily="50" charset="-128"/>
              </a:rPr>
              <a:t>において、特定の物質や材料、数値や手法等について具体的な記載を公開することで、プロジェクトの推進に支障が生じる情報。</a:t>
            </a:r>
            <a:r>
              <a:rPr lang="ja-JP" altLang="en-US" sz="1100" dirty="0">
                <a:solidFill>
                  <a:srgbClr val="FF0000"/>
                </a:solidFill>
                <a:latin typeface="Meiryo UI" panose="020B0604030504040204" pitchFamily="50" charset="-128"/>
                <a:ea typeface="Meiryo UI" panose="020B0604030504040204" pitchFamily="50" charset="-128"/>
                <a:cs typeface="ＭＳ Ｐゴシック" pitchFamily="50" charset="-128"/>
              </a:rPr>
              <a:t>（まだ公開する段階にない研究成果に関わる情報、または企業等と競争領域において進める取組において研究開発戦略や事業化判断に関わるため公開に適さない情報など）</a:t>
            </a:r>
          </a:p>
        </p:txBody>
      </p:sp>
      <p:sp>
        <p:nvSpPr>
          <p:cNvPr id="11" name="テキスト ボックス 10">
            <a:extLst>
              <a:ext uri="{FF2B5EF4-FFF2-40B4-BE49-F238E27FC236}">
                <a16:creationId xmlns:a16="http://schemas.microsoft.com/office/drawing/2014/main" id="{40CFFFA3-0345-03B0-9199-8B72643F371A}"/>
              </a:ext>
            </a:extLst>
          </p:cNvPr>
          <p:cNvSpPr txBox="1"/>
          <p:nvPr/>
        </p:nvSpPr>
        <p:spPr>
          <a:xfrm>
            <a:off x="4901274" y="651387"/>
            <a:ext cx="3843022" cy="830997"/>
          </a:xfrm>
          <a:prstGeom prst="rect">
            <a:avLst/>
          </a:prstGeom>
          <a:solidFill>
            <a:schemeClr val="bg1"/>
          </a:solidFill>
          <a:ln w="12700">
            <a:solidFill>
              <a:srgbClr val="FF0000"/>
            </a:solidFill>
            <a:prstDash val="dash"/>
          </a:ln>
        </p:spPr>
        <p:txBody>
          <a:bodyPr wrap="square" rtlCol="0">
            <a:spAutoFit/>
          </a:bodyPr>
          <a:lstStyle/>
          <a:p>
            <a:pPr marL="171450" indent="-171450">
              <a:buFont typeface="Wingdings" panose="05000000000000000000" pitchFamily="2" charset="2"/>
              <a:buChar char="Ø"/>
            </a:pPr>
            <a:r>
              <a:rPr lang="ja-JP" altLang="en-US" sz="1200" dirty="0">
                <a:solidFill>
                  <a:srgbClr val="FF0000"/>
                </a:solidFill>
                <a:latin typeface="Meiryo UI" panose="020B0604030504040204" pitchFamily="50" charset="-128"/>
                <a:ea typeface="Meiryo UI" panose="020B0604030504040204" pitchFamily="50" charset="-128"/>
              </a:rPr>
              <a:t>本様式は、スライド３から非公開とする情報を、削除または公開可能な記載に変更して、作成してください。</a:t>
            </a:r>
            <a:endParaRPr lang="en-US" altLang="ja-JP" sz="1200" dirty="0">
              <a:solidFill>
                <a:srgbClr val="FF0000"/>
              </a:solidFill>
              <a:latin typeface="Meiryo UI" panose="020B0604030504040204" pitchFamily="50" charset="-128"/>
              <a:ea typeface="Meiryo UI" panose="020B0604030504040204" pitchFamily="50" charset="-128"/>
            </a:endParaRPr>
          </a:p>
          <a:p>
            <a:pPr marL="171450" indent="-171450">
              <a:buFont typeface="Wingdings" panose="05000000000000000000" pitchFamily="2" charset="2"/>
              <a:buChar char="Ø"/>
            </a:pPr>
            <a:r>
              <a:rPr lang="ja-JP" altLang="en-US" sz="1200" dirty="0">
                <a:solidFill>
                  <a:srgbClr val="FF0000"/>
                </a:solidFill>
                <a:latin typeface="Meiryo UI" panose="020B0604030504040204" pitchFamily="50" charset="-128"/>
                <a:ea typeface="Meiryo UI" panose="020B0604030504040204" pitchFamily="50" charset="-128"/>
              </a:rPr>
              <a:t>本様式は、研究計画書の承認後、</a:t>
            </a:r>
            <a:r>
              <a:rPr lang="en-US" altLang="ja-JP" sz="1200" dirty="0">
                <a:solidFill>
                  <a:srgbClr val="FF0000"/>
                </a:solidFill>
                <a:latin typeface="Meiryo UI" panose="020B0604030504040204" pitchFamily="50" charset="-128"/>
                <a:ea typeface="Meiryo UI" panose="020B0604030504040204" pitchFamily="50" charset="-128"/>
              </a:rPr>
              <a:t>JST</a:t>
            </a:r>
            <a:r>
              <a:rPr lang="ja-JP" altLang="en-US" sz="1200" dirty="0">
                <a:solidFill>
                  <a:srgbClr val="FF0000"/>
                </a:solidFill>
                <a:latin typeface="Meiryo UI" panose="020B0604030504040204" pitchFamily="50" charset="-128"/>
                <a:ea typeface="Meiryo UI" panose="020B0604030504040204" pitchFamily="50" charset="-128"/>
              </a:rPr>
              <a:t>ホームページで公開を予定しています。</a:t>
            </a:r>
          </a:p>
        </p:txBody>
      </p:sp>
    </p:spTree>
    <p:extLst>
      <p:ext uri="{BB962C8B-B14F-4D97-AF65-F5344CB8AC3E}">
        <p14:creationId xmlns:p14="http://schemas.microsoft.com/office/powerpoint/2010/main" val="412002436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1440</Words>
  <Application>Microsoft Office PowerPoint</Application>
  <PresentationFormat>画面に合わせる (4:3)</PresentationFormat>
  <Paragraphs>202</Paragraphs>
  <Slides>5</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5</vt:i4>
      </vt:variant>
    </vt:vector>
  </HeadingPairs>
  <TitlesOfParts>
    <vt:vector size="12" baseType="lpstr">
      <vt:lpstr>Meiryo UI</vt:lpstr>
      <vt:lpstr>游ゴシック</vt:lpstr>
      <vt:lpstr>Arial</vt:lpstr>
      <vt:lpstr>Calibri</vt:lpstr>
      <vt:lpstr>Calibri Light</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2022-09-20T09:38:52Z</dcterms:created>
  <dcterms:modified xsi:type="dcterms:W3CDTF">2023-12-05T08:50:05Z</dcterms:modified>
</cp:coreProperties>
</file>