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5"/>
  </p:notesMasterIdLst>
  <p:sldIdLst>
    <p:sldId id="2140247051" r:id="rId2"/>
    <p:sldId id="257" r:id="rId3"/>
    <p:sldId id="214024705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D966"/>
    <a:srgbClr val="F8CBAD"/>
    <a:srgbClr val="A6A6A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30" autoAdjust="0"/>
    <p:restoredTop sz="94660"/>
  </p:normalViewPr>
  <p:slideViewPr>
    <p:cSldViewPr snapToGrid="0">
      <p:cViewPr>
        <p:scale>
          <a:sx n="75" d="100"/>
          <a:sy n="75" d="100"/>
        </p:scale>
        <p:origin x="324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F4AB22-1A02-421F-B9B8-59C9B00AF759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BD9F74-C2F5-4E36-9146-4FEBC3027A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3793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488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2219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711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2288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546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0060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69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112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930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7079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875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78AA1-DE38-406D-B8F7-F32ECB4705AB}" type="datetimeFigureOut">
              <a:rPr kumimoji="1" lang="ja-JP" altLang="en-US" smtClean="0"/>
              <a:t>2022/11/21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95227-9675-413F-AC5A-FFBCAA475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001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E578CB8-B3CD-4A50-9E48-FB0BD1ED9328}"/>
              </a:ext>
            </a:extLst>
          </p:cNvPr>
          <p:cNvSpPr txBox="1"/>
          <p:nvPr/>
        </p:nvSpPr>
        <p:spPr>
          <a:xfrm>
            <a:off x="0" y="-2878"/>
            <a:ext cx="54809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共創の場形成支援プログラム　拠点・プロジェクトの構成図 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【20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○○年○月○日作成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F495B288-E467-4E53-BD25-F7F40D27BEE2}"/>
              </a:ext>
            </a:extLst>
          </p:cNvPr>
          <p:cNvSpPr txBox="1"/>
          <p:nvPr/>
        </p:nvSpPr>
        <p:spPr>
          <a:xfrm>
            <a:off x="8235221" y="-7431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様式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2-b 】</a:t>
            </a:r>
          </a:p>
        </p:txBody>
      </p:sp>
      <p:sp>
        <p:nvSpPr>
          <p:cNvPr id="45" name="四角形: 角を丸くする 44">
            <a:extLst>
              <a:ext uri="{FF2B5EF4-FFF2-40B4-BE49-F238E27FC236}">
                <a16:creationId xmlns:a16="http://schemas.microsoft.com/office/drawing/2014/main" id="{4F720CB1-4400-4B9B-8DA8-9C041BC81468}"/>
              </a:ext>
            </a:extLst>
          </p:cNvPr>
          <p:cNvSpPr/>
          <p:nvPr/>
        </p:nvSpPr>
        <p:spPr>
          <a:xfrm>
            <a:off x="1634839" y="682899"/>
            <a:ext cx="6145504" cy="985445"/>
          </a:xfrm>
          <a:prstGeom prst="roundRect">
            <a:avLst/>
          </a:prstGeom>
          <a:solidFill>
            <a:srgbClr val="9BBB59">
              <a:lumMod val="40000"/>
              <a:lumOff val="60000"/>
              <a:alpha val="52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t" anchorCtr="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</a:t>
            </a:r>
            <a:r>
              <a:rPr kumimoji="0" lang="en-US" altLang="ja-JP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SDGs</a:t>
            </a:r>
          </a:p>
        </p:txBody>
      </p:sp>
      <p:cxnSp>
        <p:nvCxnSpPr>
          <p:cNvPr id="46" name="コネクタ: カギ線 45">
            <a:extLst>
              <a:ext uri="{FF2B5EF4-FFF2-40B4-BE49-F238E27FC236}">
                <a16:creationId xmlns:a16="http://schemas.microsoft.com/office/drawing/2014/main" id="{773B19B2-B404-48E5-8F00-B83D66B6B935}"/>
              </a:ext>
            </a:extLst>
          </p:cNvPr>
          <p:cNvCxnSpPr>
            <a:cxnSpLocks/>
            <a:stCxn id="65" idx="3"/>
            <a:endCxn id="74" idx="1"/>
          </p:cNvCxnSpPr>
          <p:nvPr/>
        </p:nvCxnSpPr>
        <p:spPr>
          <a:xfrm flipV="1">
            <a:off x="7348116" y="2047937"/>
            <a:ext cx="392642" cy="1749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</a:ln>
          <a:effectLst/>
        </p:spPr>
      </p:cxnSp>
      <p:cxnSp>
        <p:nvCxnSpPr>
          <p:cNvPr id="47" name="コネクタ: カギ線 46">
            <a:extLst>
              <a:ext uri="{FF2B5EF4-FFF2-40B4-BE49-F238E27FC236}">
                <a16:creationId xmlns:a16="http://schemas.microsoft.com/office/drawing/2014/main" id="{9B2BEEEE-22F5-440D-8A12-C53E5244DB08}"/>
              </a:ext>
            </a:extLst>
          </p:cNvPr>
          <p:cNvCxnSpPr>
            <a:cxnSpLocks/>
            <a:stCxn id="65" idx="1"/>
            <a:endCxn id="75" idx="3"/>
          </p:cNvCxnSpPr>
          <p:nvPr/>
        </p:nvCxnSpPr>
        <p:spPr>
          <a:xfrm rot="10800000">
            <a:off x="1519138" y="2046422"/>
            <a:ext cx="306050" cy="3262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ysDash"/>
          </a:ln>
          <a:effectLst/>
        </p:spPr>
      </p:cxnSp>
      <p:cxnSp>
        <p:nvCxnSpPr>
          <p:cNvPr id="48" name="コネクタ: カギ線 47">
            <a:extLst>
              <a:ext uri="{FF2B5EF4-FFF2-40B4-BE49-F238E27FC236}">
                <a16:creationId xmlns:a16="http://schemas.microsoft.com/office/drawing/2014/main" id="{CD0F6BDF-26FB-4F43-A5E2-CC3C292B594A}"/>
              </a:ext>
            </a:extLst>
          </p:cNvPr>
          <p:cNvCxnSpPr>
            <a:cxnSpLocks/>
            <a:stCxn id="65" idx="0"/>
          </p:cNvCxnSpPr>
          <p:nvPr/>
        </p:nvCxnSpPr>
        <p:spPr>
          <a:xfrm flipH="1" flipV="1">
            <a:off x="4579154" y="904205"/>
            <a:ext cx="7498" cy="907828"/>
          </a:xfrm>
          <a:prstGeom prst="straightConnector1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50" name="コネクタ: カギ線 49">
            <a:extLst>
              <a:ext uri="{FF2B5EF4-FFF2-40B4-BE49-F238E27FC236}">
                <a16:creationId xmlns:a16="http://schemas.microsoft.com/office/drawing/2014/main" id="{C4B98F4E-2F88-47F6-88AD-DAFA65670F90}"/>
              </a:ext>
            </a:extLst>
          </p:cNvPr>
          <p:cNvCxnSpPr>
            <a:cxnSpLocks/>
          </p:cNvCxnSpPr>
          <p:nvPr/>
        </p:nvCxnSpPr>
        <p:spPr>
          <a:xfrm flipV="1">
            <a:off x="4580690" y="1117452"/>
            <a:ext cx="1243012" cy="144000"/>
          </a:xfrm>
          <a:prstGeom prst="bentConnector2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51" name="コネクタ: カギ線 50">
            <a:extLst>
              <a:ext uri="{FF2B5EF4-FFF2-40B4-BE49-F238E27FC236}">
                <a16:creationId xmlns:a16="http://schemas.microsoft.com/office/drawing/2014/main" id="{C081B0BD-1D83-4AD5-9D54-A625E3CCACB6}"/>
              </a:ext>
            </a:extLst>
          </p:cNvPr>
          <p:cNvCxnSpPr>
            <a:cxnSpLocks/>
            <a:stCxn id="65" idx="2"/>
            <a:endCxn id="66" idx="0"/>
          </p:cNvCxnSpPr>
          <p:nvPr/>
        </p:nvCxnSpPr>
        <p:spPr>
          <a:xfrm rot="5400000">
            <a:off x="3246433" y="1613333"/>
            <a:ext cx="666217" cy="2014224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53" name="コネクタ: カギ線 52">
            <a:extLst>
              <a:ext uri="{FF2B5EF4-FFF2-40B4-BE49-F238E27FC236}">
                <a16:creationId xmlns:a16="http://schemas.microsoft.com/office/drawing/2014/main" id="{68F8B550-B7ED-4404-93E4-AB5C717C6EAE}"/>
              </a:ext>
            </a:extLst>
          </p:cNvPr>
          <p:cNvCxnSpPr>
            <a:cxnSpLocks/>
            <a:stCxn id="65" idx="2"/>
            <a:endCxn id="67" idx="0"/>
          </p:cNvCxnSpPr>
          <p:nvPr/>
        </p:nvCxnSpPr>
        <p:spPr>
          <a:xfrm rot="16200000" flipH="1">
            <a:off x="4255858" y="2618132"/>
            <a:ext cx="666217" cy="4626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54" name="コネクタ: カギ線 53">
            <a:extLst>
              <a:ext uri="{FF2B5EF4-FFF2-40B4-BE49-F238E27FC236}">
                <a16:creationId xmlns:a16="http://schemas.microsoft.com/office/drawing/2014/main" id="{E1157159-F205-4CF7-9041-71F8D5951B9A}"/>
              </a:ext>
            </a:extLst>
          </p:cNvPr>
          <p:cNvCxnSpPr>
            <a:cxnSpLocks/>
            <a:stCxn id="65" idx="2"/>
            <a:endCxn id="68" idx="0"/>
          </p:cNvCxnSpPr>
          <p:nvPr/>
        </p:nvCxnSpPr>
        <p:spPr>
          <a:xfrm rot="16200000" flipH="1">
            <a:off x="5265057" y="1608932"/>
            <a:ext cx="666218" cy="2023028"/>
          </a:xfrm>
          <a:prstGeom prst="bentConnector3">
            <a:avLst>
              <a:gd name="adj1" fmla="val 50000"/>
            </a:avLst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55" name="直線コネクタ 54">
            <a:extLst>
              <a:ext uri="{FF2B5EF4-FFF2-40B4-BE49-F238E27FC236}">
                <a16:creationId xmlns:a16="http://schemas.microsoft.com/office/drawing/2014/main" id="{A67E6BF9-8942-4893-A0E0-940E80908B6E}"/>
              </a:ext>
            </a:extLst>
          </p:cNvPr>
          <p:cNvCxnSpPr>
            <a:cxnSpLocks/>
            <a:stCxn id="66" idx="2"/>
            <a:endCxn id="69" idx="0"/>
          </p:cNvCxnSpPr>
          <p:nvPr/>
        </p:nvCxnSpPr>
        <p:spPr>
          <a:xfrm flipH="1">
            <a:off x="1211846" y="3853554"/>
            <a:ext cx="1360582" cy="624746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56" name="直線コネクタ 55">
            <a:extLst>
              <a:ext uri="{FF2B5EF4-FFF2-40B4-BE49-F238E27FC236}">
                <a16:creationId xmlns:a16="http://schemas.microsoft.com/office/drawing/2014/main" id="{CEA145DC-5A99-458B-B656-B73063C51DFF}"/>
              </a:ext>
            </a:extLst>
          </p:cNvPr>
          <p:cNvCxnSpPr>
            <a:cxnSpLocks/>
            <a:stCxn id="67" idx="2"/>
            <a:endCxn id="71" idx="0"/>
          </p:cNvCxnSpPr>
          <p:nvPr/>
        </p:nvCxnSpPr>
        <p:spPr>
          <a:xfrm>
            <a:off x="4591279" y="3853554"/>
            <a:ext cx="815455" cy="624746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57" name="直線コネクタ 56">
            <a:extLst>
              <a:ext uri="{FF2B5EF4-FFF2-40B4-BE49-F238E27FC236}">
                <a16:creationId xmlns:a16="http://schemas.microsoft.com/office/drawing/2014/main" id="{266893B2-A546-41B5-905E-CCACA07D7A6E}"/>
              </a:ext>
            </a:extLst>
          </p:cNvPr>
          <p:cNvCxnSpPr>
            <a:cxnSpLocks/>
            <a:stCxn id="68" idx="2"/>
            <a:endCxn id="71" idx="0"/>
          </p:cNvCxnSpPr>
          <p:nvPr/>
        </p:nvCxnSpPr>
        <p:spPr>
          <a:xfrm flipH="1">
            <a:off x="5406734" y="3853556"/>
            <a:ext cx="1202947" cy="624745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58" name="直線コネクタ 57">
            <a:extLst>
              <a:ext uri="{FF2B5EF4-FFF2-40B4-BE49-F238E27FC236}">
                <a16:creationId xmlns:a16="http://schemas.microsoft.com/office/drawing/2014/main" id="{FB21C8E2-FE24-4078-9C7E-8427902F94E1}"/>
              </a:ext>
            </a:extLst>
          </p:cNvPr>
          <p:cNvCxnSpPr>
            <a:cxnSpLocks/>
            <a:stCxn id="67" idx="2"/>
            <a:endCxn id="69" idx="0"/>
          </p:cNvCxnSpPr>
          <p:nvPr/>
        </p:nvCxnSpPr>
        <p:spPr>
          <a:xfrm flipH="1">
            <a:off x="1211846" y="3853554"/>
            <a:ext cx="3379432" cy="624746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2B07CB98-AAC5-4410-BA20-C150FEDDDCCF}"/>
              </a:ext>
            </a:extLst>
          </p:cNvPr>
          <p:cNvCxnSpPr>
            <a:cxnSpLocks/>
            <a:stCxn id="66" idx="2"/>
            <a:endCxn id="70" idx="0"/>
          </p:cNvCxnSpPr>
          <p:nvPr/>
        </p:nvCxnSpPr>
        <p:spPr>
          <a:xfrm>
            <a:off x="2572429" y="3853554"/>
            <a:ext cx="728223" cy="622744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60" name="直線コネクタ 59">
            <a:extLst>
              <a:ext uri="{FF2B5EF4-FFF2-40B4-BE49-F238E27FC236}">
                <a16:creationId xmlns:a16="http://schemas.microsoft.com/office/drawing/2014/main" id="{CBB5ABA2-FDF0-4170-9AD2-9A69A49DD17C}"/>
              </a:ext>
            </a:extLst>
          </p:cNvPr>
          <p:cNvCxnSpPr>
            <a:cxnSpLocks/>
            <a:stCxn id="68" idx="2"/>
            <a:endCxn id="70" idx="0"/>
          </p:cNvCxnSpPr>
          <p:nvPr/>
        </p:nvCxnSpPr>
        <p:spPr>
          <a:xfrm flipH="1">
            <a:off x="3300652" y="3853556"/>
            <a:ext cx="3309029" cy="622743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61" name="直線コネクタ 60">
            <a:extLst>
              <a:ext uri="{FF2B5EF4-FFF2-40B4-BE49-F238E27FC236}">
                <a16:creationId xmlns:a16="http://schemas.microsoft.com/office/drawing/2014/main" id="{4ACFF4FF-95AA-4C73-A542-96F62CDE4157}"/>
              </a:ext>
            </a:extLst>
          </p:cNvPr>
          <p:cNvCxnSpPr>
            <a:cxnSpLocks/>
            <a:stCxn id="68" idx="2"/>
            <a:endCxn id="72" idx="0"/>
          </p:cNvCxnSpPr>
          <p:nvPr/>
        </p:nvCxnSpPr>
        <p:spPr>
          <a:xfrm>
            <a:off x="6609680" y="3853556"/>
            <a:ext cx="965274" cy="622743"/>
          </a:xfrm>
          <a:prstGeom prst="line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62" name="四角形: 角を丸くする 61">
            <a:extLst>
              <a:ext uri="{FF2B5EF4-FFF2-40B4-BE49-F238E27FC236}">
                <a16:creationId xmlns:a16="http://schemas.microsoft.com/office/drawing/2014/main" id="{47268688-400D-4E9F-9002-BF9DA2D281E4}"/>
              </a:ext>
            </a:extLst>
          </p:cNvPr>
          <p:cNvSpPr/>
          <p:nvPr/>
        </p:nvSpPr>
        <p:spPr>
          <a:xfrm>
            <a:off x="1524244" y="2548286"/>
            <a:ext cx="6585663" cy="1415058"/>
          </a:xfrm>
          <a:prstGeom prst="roundRect">
            <a:avLst>
              <a:gd name="adj" fmla="val 11057"/>
            </a:avLst>
          </a:prstGeom>
          <a:solidFill>
            <a:srgbClr val="F79646">
              <a:lumMod val="20000"/>
              <a:lumOff val="80000"/>
              <a:alpha val="67843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t" anchorCtr="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■ターゲット</a:t>
            </a:r>
          </a:p>
        </p:txBody>
      </p:sp>
      <p:sp>
        <p:nvSpPr>
          <p:cNvPr id="63" name="四角形: 角を丸くする 62">
            <a:extLst>
              <a:ext uri="{FF2B5EF4-FFF2-40B4-BE49-F238E27FC236}">
                <a16:creationId xmlns:a16="http://schemas.microsoft.com/office/drawing/2014/main" id="{87949A9E-BF55-4909-A730-45C2BD522CA9}"/>
              </a:ext>
            </a:extLst>
          </p:cNvPr>
          <p:cNvSpPr/>
          <p:nvPr/>
        </p:nvSpPr>
        <p:spPr>
          <a:xfrm>
            <a:off x="192947" y="4030449"/>
            <a:ext cx="8758106" cy="2542928"/>
          </a:xfrm>
          <a:prstGeom prst="roundRect">
            <a:avLst>
              <a:gd name="adj" fmla="val 11057"/>
            </a:avLst>
          </a:prstGeom>
          <a:solidFill>
            <a:srgbClr val="4F81BD">
              <a:lumMod val="20000"/>
              <a:lumOff val="80000"/>
              <a:alpha val="52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t" anchorCtr="0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■研究開発課題</a:t>
            </a:r>
          </a:p>
        </p:txBody>
      </p:sp>
      <p:sp>
        <p:nvSpPr>
          <p:cNvPr id="65" name="四角形: 角を丸くする 64">
            <a:extLst>
              <a:ext uri="{FF2B5EF4-FFF2-40B4-BE49-F238E27FC236}">
                <a16:creationId xmlns:a16="http://schemas.microsoft.com/office/drawing/2014/main" id="{96E9AEB1-A850-443F-A353-2B200B3FD66B}"/>
              </a:ext>
            </a:extLst>
          </p:cNvPr>
          <p:cNvSpPr/>
          <p:nvPr/>
        </p:nvSpPr>
        <p:spPr>
          <a:xfrm>
            <a:off x="1825188" y="1812033"/>
            <a:ext cx="5522928" cy="475305"/>
          </a:xfrm>
          <a:prstGeom prst="roundRect">
            <a:avLst>
              <a:gd name="adj" fmla="val 7576"/>
            </a:avLst>
          </a:prstGeom>
          <a:solidFill>
            <a:srgbClr val="C0504D">
              <a:lumMod val="40000"/>
              <a:lumOff val="60000"/>
            </a:srgbClr>
          </a:solidFill>
          <a:ln w="25400" cap="flat" cmpd="sng" algn="ctr">
            <a:solidFill>
              <a:srgbClr val="4F81BD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ビジョン：〇〇が〇〇する〇〇な社会の実現</a:t>
            </a:r>
            <a:endParaRPr kumimoji="0" lang="en-US" altLang="ja-JP" b="1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6" name="四角形: 角を丸くする 65">
            <a:extLst>
              <a:ext uri="{FF2B5EF4-FFF2-40B4-BE49-F238E27FC236}">
                <a16:creationId xmlns:a16="http://schemas.microsoft.com/office/drawing/2014/main" id="{212F31C8-7998-4057-8526-5248074CEA1E}"/>
              </a:ext>
            </a:extLst>
          </p:cNvPr>
          <p:cNvSpPr/>
          <p:nvPr/>
        </p:nvSpPr>
        <p:spPr>
          <a:xfrm>
            <a:off x="1556877" y="2953554"/>
            <a:ext cx="2031102" cy="900000"/>
          </a:xfrm>
          <a:prstGeom prst="roundRect">
            <a:avLst>
              <a:gd name="adj" fmla="val 7576"/>
            </a:avLst>
          </a:prstGeom>
          <a:solidFill>
            <a:srgbClr val="F79646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1. </a:t>
            </a: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〇〇を実現する共通基盤技術の確立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7" name="四角形: 角を丸くする 66">
            <a:extLst>
              <a:ext uri="{FF2B5EF4-FFF2-40B4-BE49-F238E27FC236}">
                <a16:creationId xmlns:a16="http://schemas.microsoft.com/office/drawing/2014/main" id="{0E98BD56-F461-43A8-97E6-8A03943324F2}"/>
              </a:ext>
            </a:extLst>
          </p:cNvPr>
          <p:cNvSpPr/>
          <p:nvPr/>
        </p:nvSpPr>
        <p:spPr>
          <a:xfrm>
            <a:off x="3644476" y="2953554"/>
            <a:ext cx="1893604" cy="900000"/>
          </a:xfrm>
          <a:prstGeom prst="roundRect">
            <a:avLst>
              <a:gd name="adj" fmla="val 7576"/>
            </a:avLst>
          </a:prstGeom>
          <a:solidFill>
            <a:srgbClr val="F79646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 </a:t>
            </a: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〇〇のための〇〇サービスの実現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8" name="四角形: 角を丸くする 67">
            <a:extLst>
              <a:ext uri="{FF2B5EF4-FFF2-40B4-BE49-F238E27FC236}">
                <a16:creationId xmlns:a16="http://schemas.microsoft.com/office/drawing/2014/main" id="{0B6FEC6C-9369-470C-A388-4E9DAD06919D}"/>
              </a:ext>
            </a:extLst>
          </p:cNvPr>
          <p:cNvSpPr/>
          <p:nvPr/>
        </p:nvSpPr>
        <p:spPr>
          <a:xfrm>
            <a:off x="5585704" y="2953555"/>
            <a:ext cx="2047953" cy="900000"/>
          </a:xfrm>
          <a:prstGeom prst="roundRect">
            <a:avLst>
              <a:gd name="adj" fmla="val 7576"/>
            </a:avLst>
          </a:prstGeom>
          <a:solidFill>
            <a:srgbClr val="F79646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3. </a:t>
            </a: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〇〇を可能とする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〇〇の製品化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9" name="四角形: 角を丸くする 68">
            <a:extLst>
              <a:ext uri="{FF2B5EF4-FFF2-40B4-BE49-F238E27FC236}">
                <a16:creationId xmlns:a16="http://schemas.microsoft.com/office/drawing/2014/main" id="{1E3C0779-E030-4D23-ADF1-AC9A75F2124B}"/>
              </a:ext>
            </a:extLst>
          </p:cNvPr>
          <p:cNvSpPr/>
          <p:nvPr/>
        </p:nvSpPr>
        <p:spPr>
          <a:xfrm>
            <a:off x="192947" y="4478301"/>
            <a:ext cx="2037799" cy="1907123"/>
          </a:xfrm>
          <a:prstGeom prst="roundRect">
            <a:avLst>
              <a:gd name="adj" fmla="val 7576"/>
            </a:avLst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1. 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〇〇の構築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0" lang="en-US" altLang="ja-JP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〇〇の達成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0" lang="en-US" altLang="ja-JP" sz="1200" kern="0" dirty="0" err="1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相当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〇〇の標準化</a:t>
            </a:r>
          </a:p>
        </p:txBody>
      </p:sp>
      <p:sp>
        <p:nvSpPr>
          <p:cNvPr id="70" name="四角形: 角を丸くする 69">
            <a:extLst>
              <a:ext uri="{FF2B5EF4-FFF2-40B4-BE49-F238E27FC236}">
                <a16:creationId xmlns:a16="http://schemas.microsoft.com/office/drawing/2014/main" id="{0047D545-29BD-472E-AC62-9BD830FD3C56}"/>
              </a:ext>
            </a:extLst>
          </p:cNvPr>
          <p:cNvSpPr/>
          <p:nvPr/>
        </p:nvSpPr>
        <p:spPr>
          <a:xfrm>
            <a:off x="2288568" y="4476298"/>
            <a:ext cx="2024167" cy="1914914"/>
          </a:xfrm>
          <a:prstGeom prst="roundRect">
            <a:avLst>
              <a:gd name="adj" fmla="val 7576"/>
            </a:avLst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△△△の実用化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・中間目標〇（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・中間目標〇（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0" lang="en-US" altLang="ja-JP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〇〇の達成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9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〇〇のデータ利活用システムの構築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1" name="四角形: 角を丸くする 70">
            <a:extLst>
              <a:ext uri="{FF2B5EF4-FFF2-40B4-BE49-F238E27FC236}">
                <a16:creationId xmlns:a16="http://schemas.microsoft.com/office/drawing/2014/main" id="{6E891DF6-D2A4-43B5-A10B-24B7F23F8979}"/>
              </a:ext>
            </a:extLst>
          </p:cNvPr>
          <p:cNvSpPr/>
          <p:nvPr/>
        </p:nvSpPr>
        <p:spPr>
          <a:xfrm>
            <a:off x="4359705" y="4478301"/>
            <a:ext cx="2094056" cy="1914913"/>
          </a:xfrm>
          <a:prstGeom prst="roundRect">
            <a:avLst>
              <a:gd name="adj" fmla="val 8767"/>
            </a:avLst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3. ×××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の社会実装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・中間目標〇（〇年目）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・中間目標〇（〇年目）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0" lang="en-US" altLang="ja-JP" sz="1200" b="1" kern="0" dirty="0" err="1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2" name="四角形: 角を丸くする 71">
            <a:extLst>
              <a:ext uri="{FF2B5EF4-FFF2-40B4-BE49-F238E27FC236}">
                <a16:creationId xmlns:a16="http://schemas.microsoft.com/office/drawing/2014/main" id="{1BCB8C3F-2D2D-429D-AAA6-2DD273182CB3}"/>
              </a:ext>
            </a:extLst>
          </p:cNvPr>
          <p:cNvSpPr/>
          <p:nvPr/>
        </p:nvSpPr>
        <p:spPr>
          <a:xfrm>
            <a:off x="6527926" y="4476299"/>
            <a:ext cx="2094056" cy="1914913"/>
          </a:xfrm>
          <a:prstGeom prst="roundRect">
            <a:avLst>
              <a:gd name="adj" fmla="val 8767"/>
            </a:avLst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 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・・・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・中間目標〇（〇年目）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・中間目標〇（〇年目）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0" lang="en-US" altLang="ja-JP" sz="1200" b="1" kern="0" dirty="0" err="1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</a:t>
            </a:r>
            <a:r>
              <a:rPr kumimoji="0" lang="ja-JP" altLang="en-US" sz="1200" b="1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課題目標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（〇年目）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〇〇〇〇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8FDDDAD3-9BDE-4DD0-8A64-27DCD5D3CCC2}"/>
              </a:ext>
            </a:extLst>
          </p:cNvPr>
          <p:cNvSpPr txBox="1"/>
          <p:nvPr/>
        </p:nvSpPr>
        <p:spPr>
          <a:xfrm>
            <a:off x="8536506" y="5117463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b="1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・・・</a:t>
            </a:r>
          </a:p>
        </p:txBody>
      </p:sp>
      <p:sp>
        <p:nvSpPr>
          <p:cNvPr id="74" name="四角形: 角を丸くする 73">
            <a:extLst>
              <a:ext uri="{FF2B5EF4-FFF2-40B4-BE49-F238E27FC236}">
                <a16:creationId xmlns:a16="http://schemas.microsoft.com/office/drawing/2014/main" id="{DC262F78-AEB3-48E7-AED9-BF091273983A}"/>
              </a:ext>
            </a:extLst>
          </p:cNvPr>
          <p:cNvSpPr/>
          <p:nvPr/>
        </p:nvSpPr>
        <p:spPr>
          <a:xfrm>
            <a:off x="7740758" y="1801119"/>
            <a:ext cx="1210295" cy="493635"/>
          </a:xfrm>
          <a:prstGeom prst="roundRect">
            <a:avLst>
              <a:gd name="adj" fmla="val 7576"/>
            </a:avLst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プロジェクト外の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取り組み等</a:t>
            </a:r>
            <a:endParaRPr kumimoji="0" lang="en-US" altLang="ja-JP" sz="12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5" name="四角形: 角を丸くする 74">
            <a:extLst>
              <a:ext uri="{FF2B5EF4-FFF2-40B4-BE49-F238E27FC236}">
                <a16:creationId xmlns:a16="http://schemas.microsoft.com/office/drawing/2014/main" id="{BFA734F0-3C02-44CA-9CB3-95BAA5EA48F4}"/>
              </a:ext>
            </a:extLst>
          </p:cNvPr>
          <p:cNvSpPr/>
          <p:nvPr/>
        </p:nvSpPr>
        <p:spPr>
          <a:xfrm>
            <a:off x="153662" y="1807553"/>
            <a:ext cx="1365476" cy="477738"/>
          </a:xfrm>
          <a:prstGeom prst="roundRect">
            <a:avLst>
              <a:gd name="adj" fmla="val 7576"/>
            </a:avLst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プロジェクト外の要素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kumimoji="0" lang="ja-JP" altLang="en-US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社会動向等</a:t>
            </a:r>
            <a:r>
              <a:rPr kumimoji="0" lang="en-US" altLang="ja-JP" sz="12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</p:txBody>
      </p:sp>
      <p:sp>
        <p:nvSpPr>
          <p:cNvPr id="77" name="四角形: 角を丸くする 76">
            <a:extLst>
              <a:ext uri="{FF2B5EF4-FFF2-40B4-BE49-F238E27FC236}">
                <a16:creationId xmlns:a16="http://schemas.microsoft.com/office/drawing/2014/main" id="{97DD7A95-B705-4614-A8FE-FB58B125645B}"/>
              </a:ext>
            </a:extLst>
          </p:cNvPr>
          <p:cNvSpPr/>
          <p:nvPr/>
        </p:nvSpPr>
        <p:spPr>
          <a:xfrm>
            <a:off x="4028270" y="712684"/>
            <a:ext cx="1101437" cy="418022"/>
          </a:xfrm>
          <a:prstGeom prst="roundRect">
            <a:avLst>
              <a:gd name="adj" fmla="val 7576"/>
            </a:avLst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SDG</a:t>
            </a: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8" name="四角形: 角を丸くする 77">
            <a:extLst>
              <a:ext uri="{FF2B5EF4-FFF2-40B4-BE49-F238E27FC236}">
                <a16:creationId xmlns:a16="http://schemas.microsoft.com/office/drawing/2014/main" id="{EC436F80-4DED-4D5E-9959-30C352DEC250}"/>
              </a:ext>
            </a:extLst>
          </p:cNvPr>
          <p:cNvSpPr/>
          <p:nvPr/>
        </p:nvSpPr>
        <p:spPr>
          <a:xfrm>
            <a:off x="5272985" y="712684"/>
            <a:ext cx="1101437" cy="418022"/>
          </a:xfrm>
          <a:prstGeom prst="roundRect">
            <a:avLst>
              <a:gd name="adj" fmla="val 7576"/>
            </a:avLst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SDG</a:t>
            </a: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9" name="四角形: 角を丸くする 78">
            <a:extLst>
              <a:ext uri="{FF2B5EF4-FFF2-40B4-BE49-F238E27FC236}">
                <a16:creationId xmlns:a16="http://schemas.microsoft.com/office/drawing/2014/main" id="{6527C88F-FE6D-48AA-B4D4-010E44820AB6}"/>
              </a:ext>
            </a:extLst>
          </p:cNvPr>
          <p:cNvSpPr/>
          <p:nvPr/>
        </p:nvSpPr>
        <p:spPr>
          <a:xfrm>
            <a:off x="142993" y="2428377"/>
            <a:ext cx="8877063" cy="4014000"/>
          </a:xfrm>
          <a:prstGeom prst="roundRect">
            <a:avLst>
              <a:gd name="adj" fmla="val 4781"/>
            </a:avLst>
          </a:prstGeom>
          <a:noFill/>
          <a:ln w="381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20340901-3A60-4B9D-A563-F8420F42D98D}"/>
              </a:ext>
            </a:extLst>
          </p:cNvPr>
          <p:cNvSpPr txBox="1"/>
          <p:nvPr/>
        </p:nvSpPr>
        <p:spPr>
          <a:xfrm>
            <a:off x="7611194" y="3251332"/>
            <a:ext cx="571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b="1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・・・</a:t>
            </a: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698B2D43-F6E1-415C-8BD7-F68C287FC2C3}"/>
              </a:ext>
            </a:extLst>
          </p:cNvPr>
          <p:cNvSpPr txBox="1"/>
          <p:nvPr/>
        </p:nvSpPr>
        <p:spPr>
          <a:xfrm>
            <a:off x="6395161" y="765617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b="1" dirty="0">
                <a:solidFill>
                  <a:prstClr val="black"/>
                </a:solidFill>
                <a:latin typeface="Calibri" panose="020F0502020204030204" pitchFamily="34" charset="0"/>
                <a:ea typeface="ＭＳ Ｐゴシック" panose="020B0600070205080204" pitchFamily="50" charset="-128"/>
              </a:rPr>
              <a:t>・・・</a:t>
            </a:r>
          </a:p>
        </p:txBody>
      </p:sp>
      <p:sp>
        <p:nvSpPr>
          <p:cNvPr id="82" name="四角形: 角を丸くする 81">
            <a:extLst>
              <a:ext uri="{FF2B5EF4-FFF2-40B4-BE49-F238E27FC236}">
                <a16:creationId xmlns:a16="http://schemas.microsoft.com/office/drawing/2014/main" id="{C5CF5B5D-68F2-45ED-9F3E-B2F602125208}"/>
              </a:ext>
            </a:extLst>
          </p:cNvPr>
          <p:cNvSpPr/>
          <p:nvPr/>
        </p:nvSpPr>
        <p:spPr>
          <a:xfrm>
            <a:off x="82932" y="1343954"/>
            <a:ext cx="8996532" cy="5165528"/>
          </a:xfrm>
          <a:prstGeom prst="roundRect">
            <a:avLst>
              <a:gd name="adj" fmla="val 5445"/>
            </a:avLst>
          </a:prstGeom>
          <a:noFill/>
          <a:ln w="38100" cap="flat" cmpd="sng" algn="ctr">
            <a:solidFill>
              <a:srgbClr val="0000FF"/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kumimoji="0" lang="ja-JP" altLang="en-US" kern="0">
              <a:solidFill>
                <a:prstClr val="white"/>
              </a:solidFill>
              <a:latin typeface="Calibri"/>
              <a:ea typeface="ＭＳ Ｐゴシック" panose="020B0600070205080204" pitchFamily="50" charset="-128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7C8494EC-D988-4F16-97F0-3BFE80C67A65}"/>
              </a:ext>
            </a:extLst>
          </p:cNvPr>
          <p:cNvSpPr txBox="1"/>
          <p:nvPr/>
        </p:nvSpPr>
        <p:spPr>
          <a:xfrm>
            <a:off x="64536" y="1327062"/>
            <a:ext cx="3011450" cy="338554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6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拠点名：〇〇の社会実現拠点</a:t>
            </a: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6DAB243C-3775-4D6F-8D70-559E8CEEC10E}"/>
              </a:ext>
            </a:extLst>
          </p:cNvPr>
          <p:cNvSpPr txBox="1"/>
          <p:nvPr/>
        </p:nvSpPr>
        <p:spPr>
          <a:xfrm>
            <a:off x="123944" y="2409329"/>
            <a:ext cx="1391923" cy="58477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6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「プロジェクト」</a:t>
            </a:r>
            <a:endParaRPr lang="en-US" altLang="ja-JP" sz="1600" b="1" dirty="0">
              <a:solidFill>
                <a:prstClr val="white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1600" b="1" dirty="0">
                <a:solidFill>
                  <a:prstClr val="white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の活動範囲</a:t>
            </a:r>
          </a:p>
        </p:txBody>
      </p:sp>
      <p:sp>
        <p:nvSpPr>
          <p:cNvPr id="85" name="Rectangle 218">
            <a:extLst>
              <a:ext uri="{FF2B5EF4-FFF2-40B4-BE49-F238E27FC236}">
                <a16:creationId xmlns:a16="http://schemas.microsoft.com/office/drawing/2014/main" id="{F9ACD77D-370E-4C3F-9DAE-23D07DE959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656" y="772672"/>
            <a:ext cx="826128" cy="243363"/>
          </a:xfrm>
          <a:prstGeom prst="rect">
            <a:avLst/>
          </a:prstGeom>
          <a:noFill/>
          <a:ln w="12700">
            <a:noFill/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（例示）</a:t>
            </a:r>
            <a:endParaRPr lang="ja-JP" altLang="ja-JP" sz="12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ＭＳ Ｐゴシック" pitchFamily="50" charset="-128"/>
            </a:endParaRPr>
          </a:p>
        </p:txBody>
      </p:sp>
      <p:cxnSp>
        <p:nvCxnSpPr>
          <p:cNvPr id="86" name="コネクタ: カギ線 85">
            <a:extLst>
              <a:ext uri="{FF2B5EF4-FFF2-40B4-BE49-F238E27FC236}">
                <a16:creationId xmlns:a16="http://schemas.microsoft.com/office/drawing/2014/main" id="{036DD3F8-11A8-4B0B-95BF-E4DB532EFAD4}"/>
              </a:ext>
            </a:extLst>
          </p:cNvPr>
          <p:cNvCxnSpPr>
            <a:cxnSpLocks/>
          </p:cNvCxnSpPr>
          <p:nvPr/>
        </p:nvCxnSpPr>
        <p:spPr>
          <a:xfrm flipH="1" flipV="1">
            <a:off x="3352358" y="1117452"/>
            <a:ext cx="1243012" cy="144000"/>
          </a:xfrm>
          <a:prstGeom prst="bentConnector2">
            <a:avLst/>
          </a:prstGeom>
          <a:noFill/>
          <a:ln w="381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76" name="四角形: 角を丸くする 75">
            <a:extLst>
              <a:ext uri="{FF2B5EF4-FFF2-40B4-BE49-F238E27FC236}">
                <a16:creationId xmlns:a16="http://schemas.microsoft.com/office/drawing/2014/main" id="{2C3B9B4C-F317-4DEF-BB62-E74E2ACDF2A3}"/>
              </a:ext>
            </a:extLst>
          </p:cNvPr>
          <p:cNvSpPr/>
          <p:nvPr/>
        </p:nvSpPr>
        <p:spPr>
          <a:xfrm>
            <a:off x="2791221" y="717387"/>
            <a:ext cx="1101437" cy="418022"/>
          </a:xfrm>
          <a:prstGeom prst="roundRect">
            <a:avLst>
              <a:gd name="adj" fmla="val 7576"/>
            </a:avLst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SDG</a:t>
            </a:r>
            <a:r>
              <a:rPr kumimoji="0" lang="ja-JP" altLang="en-US" sz="1600" kern="0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</a:t>
            </a:r>
            <a:endParaRPr kumimoji="0" lang="en-US" altLang="ja-JP" sz="1600" kern="0" dirty="0">
              <a:solidFill>
                <a:prstClr val="black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71674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C222259E-AC44-4867-81BE-7A107B869DEE}"/>
              </a:ext>
            </a:extLst>
          </p:cNvPr>
          <p:cNvSpPr/>
          <p:nvPr/>
        </p:nvSpPr>
        <p:spPr>
          <a:xfrm>
            <a:off x="106703" y="389803"/>
            <a:ext cx="5754806" cy="52316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ja-JP" altLang="en-US" b="1" kern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〇〇が〇〇する〇〇な社会の実現</a:t>
            </a:r>
            <a:endParaRPr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49" name="表 50">
            <a:extLst>
              <a:ext uri="{FF2B5EF4-FFF2-40B4-BE49-F238E27FC236}">
                <a16:creationId xmlns:a16="http://schemas.microsoft.com/office/drawing/2014/main" id="{F015BDD4-40E4-41CC-B415-EDA601A82C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2275049"/>
              </p:ext>
            </p:extLst>
          </p:nvPr>
        </p:nvGraphicFramePr>
        <p:xfrm>
          <a:off x="208303" y="1326075"/>
          <a:ext cx="8668997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3913">
                  <a:extLst>
                    <a:ext uri="{9D8B030D-6E8A-4147-A177-3AD203B41FA5}">
                      <a16:colId xmlns:a16="http://schemas.microsoft.com/office/drawing/2014/main" val="2974013213"/>
                    </a:ext>
                  </a:extLst>
                </a:gridCol>
                <a:gridCol w="7385084">
                  <a:extLst>
                    <a:ext uri="{9D8B030D-6E8A-4147-A177-3AD203B41FA5}">
                      <a16:colId xmlns:a16="http://schemas.microsoft.com/office/drawing/2014/main" val="3178391626"/>
                    </a:ext>
                  </a:extLst>
                </a:gridCol>
              </a:tblGrid>
              <a:tr h="252000">
                <a:tc gridSpan="2"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研究開発課題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「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○○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の構築」の目標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0032825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目標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544577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目標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498745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PoC1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020394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課題目標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1387990"/>
                  </a:ext>
                </a:extLst>
              </a:tr>
              <a:tr h="252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研究開発課題</a:t>
                      </a:r>
                      <a:r>
                        <a:rPr kumimoji="1" lang="en-US" altLang="ja-JP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「△△△の実用化」の目標</a:t>
                      </a:r>
                      <a:endParaRPr kumimoji="1" lang="en-US" altLang="ja-JP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283568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目標〇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441678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目標〇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882121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0626268"/>
                  </a:ext>
                </a:extLst>
              </a:tr>
              <a:tr h="252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研究開発課題</a:t>
                      </a:r>
                      <a:r>
                        <a:rPr kumimoji="1" lang="en-US" altLang="ja-JP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「</a:t>
                      </a:r>
                      <a:r>
                        <a:rPr kumimoji="1" lang="en-US" altLang="ja-JP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×××</a:t>
                      </a: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の社会実装」の目標</a:t>
                      </a:r>
                      <a:endParaRPr kumimoji="1" lang="en-US" altLang="ja-JP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8130247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目標〇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153795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目標〇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751251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5608066"/>
                  </a:ext>
                </a:extLst>
              </a:tr>
              <a:tr h="25200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研究開発課題</a:t>
                      </a:r>
                      <a:r>
                        <a:rPr kumimoji="1" lang="en-US" altLang="ja-JP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「・・・」の目標</a:t>
                      </a:r>
                      <a:endParaRPr kumimoji="1" lang="en-US" altLang="ja-JP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0287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目標〇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211837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目標〇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853344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325987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AB29A28-B79E-4E4D-BB0A-7F4A815030EE}"/>
              </a:ext>
            </a:extLst>
          </p:cNvPr>
          <p:cNvSpPr txBox="1"/>
          <p:nvPr/>
        </p:nvSpPr>
        <p:spPr>
          <a:xfrm>
            <a:off x="1533018" y="1638186"/>
            <a:ext cx="1910006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目標の内容を</a:t>
            </a:r>
            <a:endParaRPr lang="en-US" altLang="ja-JP" sz="12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記載してください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4B7184B-F004-4346-BDDF-630BE3AEEAF1}"/>
              </a:ext>
            </a:extLst>
          </p:cNvPr>
          <p:cNvSpPr txBox="1"/>
          <p:nvPr/>
        </p:nvSpPr>
        <p:spPr>
          <a:xfrm>
            <a:off x="106703" y="981024"/>
            <a:ext cx="506643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例示</a:t>
            </a:r>
            <a:endParaRPr lang="en-US" altLang="ja-JP" sz="12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3F0E417-1E4F-48E4-BAAE-864E4806E788}"/>
              </a:ext>
            </a:extLst>
          </p:cNvPr>
          <p:cNvSpPr txBox="1"/>
          <p:nvPr/>
        </p:nvSpPr>
        <p:spPr>
          <a:xfrm>
            <a:off x="5134030" y="566989"/>
            <a:ext cx="3903267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拠点ビジョン（共創分野・政策重点分野）</a:t>
            </a:r>
            <a:r>
              <a:rPr lang="en-US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</a:p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 地域拠点ビジョン（地域共創分野）を記載してください。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8D299B6-8D26-4589-8442-D33B57D200D7}"/>
              </a:ext>
            </a:extLst>
          </p:cNvPr>
          <p:cNvSpPr txBox="1"/>
          <p:nvPr/>
        </p:nvSpPr>
        <p:spPr>
          <a:xfrm>
            <a:off x="8235221" y="-7431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様式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2-b 】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D3CA6D3-9014-4558-BA2B-BDF3284A1393}"/>
              </a:ext>
            </a:extLst>
          </p:cNvPr>
          <p:cNvSpPr txBox="1"/>
          <p:nvPr/>
        </p:nvSpPr>
        <p:spPr>
          <a:xfrm>
            <a:off x="0" y="-2878"/>
            <a:ext cx="4976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共創の場形成支援プログラム　研究開発予定表　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【20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○○年○月○日作成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675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" name="表 5">
            <a:extLst>
              <a:ext uri="{FF2B5EF4-FFF2-40B4-BE49-F238E27FC236}">
                <a16:creationId xmlns:a16="http://schemas.microsoft.com/office/drawing/2014/main" id="{5049BF8F-B9FE-44F4-AF4C-F3EA998F2C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904660"/>
              </p:ext>
            </p:extLst>
          </p:nvPr>
        </p:nvGraphicFramePr>
        <p:xfrm>
          <a:off x="73990" y="1290674"/>
          <a:ext cx="8371298" cy="4318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1298">
                  <a:extLst>
                    <a:ext uri="{9D8B030D-6E8A-4147-A177-3AD203B41FA5}">
                      <a16:colId xmlns:a16="http://schemas.microsoft.com/office/drawing/2014/main" val="241677461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73218561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16700012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8937472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769022756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845680668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9660549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870933280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91785829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73411396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040825860"/>
                    </a:ext>
                  </a:extLst>
                </a:gridCol>
              </a:tblGrid>
              <a:tr h="303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研究開発課題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1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8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年目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最終</a:t>
                      </a:r>
                      <a:endParaRPr kumimoji="1" lang="en-US" altLang="ja-JP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kumimoji="1" lang="ja-JP" altLang="en-US" sz="1200" dirty="0">
                          <a:solidFill>
                            <a:schemeClr val="tx1"/>
                          </a:solidFill>
                        </a:rPr>
                        <a:t>年度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8742019"/>
                  </a:ext>
                </a:extLst>
              </a:tr>
              <a:tr h="73342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1. 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○○の構築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4844017"/>
                  </a:ext>
                </a:extLst>
              </a:tr>
              <a:tr h="161108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2. 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△△△の実用化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28082534"/>
                  </a:ext>
                </a:extLst>
              </a:tr>
              <a:tr h="90487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3.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×××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の社会実装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7800654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4. </a:t>
                      </a:r>
                      <a:r>
                        <a:rPr kumimoji="1" lang="ja-JP" altLang="en-US" sz="1400" dirty="0">
                          <a:solidFill>
                            <a:schemeClr val="tx1"/>
                          </a:solidFill>
                        </a:rPr>
                        <a:t>・・・</a:t>
                      </a:r>
                      <a:endParaRPr kumimoji="1" lang="en-US" altLang="ja-JP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25099383"/>
                  </a:ext>
                </a:extLst>
              </a:tr>
            </a:tbl>
          </a:graphicData>
        </a:graphic>
      </p:graphicFrame>
      <p:sp>
        <p:nvSpPr>
          <p:cNvPr id="106" name="四角形: 角を丸くする 105">
            <a:extLst>
              <a:ext uri="{FF2B5EF4-FFF2-40B4-BE49-F238E27FC236}">
                <a16:creationId xmlns:a16="http://schemas.microsoft.com/office/drawing/2014/main" id="{F04F4D03-8112-4FCA-B402-03694FA65C7A}"/>
              </a:ext>
            </a:extLst>
          </p:cNvPr>
          <p:cNvSpPr/>
          <p:nvPr/>
        </p:nvSpPr>
        <p:spPr>
          <a:xfrm>
            <a:off x="8511099" y="1761847"/>
            <a:ext cx="189277" cy="1825785"/>
          </a:xfrm>
          <a:prstGeom prst="roundRect">
            <a:avLst/>
          </a:prstGeom>
          <a:solidFill>
            <a:srgbClr val="F8CBAD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ターゲット１の実現</a:t>
            </a:r>
          </a:p>
        </p:txBody>
      </p:sp>
      <p:sp>
        <p:nvSpPr>
          <p:cNvPr id="111" name="四角形: 角を丸くする 110">
            <a:extLst>
              <a:ext uri="{FF2B5EF4-FFF2-40B4-BE49-F238E27FC236}">
                <a16:creationId xmlns:a16="http://schemas.microsoft.com/office/drawing/2014/main" id="{E8C5AF75-625E-4B5F-A99B-F77C5B4AC818}"/>
              </a:ext>
            </a:extLst>
          </p:cNvPr>
          <p:cNvSpPr/>
          <p:nvPr/>
        </p:nvSpPr>
        <p:spPr>
          <a:xfrm>
            <a:off x="8511099" y="3633998"/>
            <a:ext cx="186210" cy="1986987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ターゲット３の実現</a:t>
            </a:r>
          </a:p>
        </p:txBody>
      </p:sp>
      <p:sp>
        <p:nvSpPr>
          <p:cNvPr id="113" name="Rectangle 206">
            <a:extLst>
              <a:ext uri="{FF2B5EF4-FFF2-40B4-BE49-F238E27FC236}">
                <a16:creationId xmlns:a16="http://schemas.microsoft.com/office/drawing/2014/main" id="{E166F3F3-1820-408C-B413-7C13F564D6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" y="5567326"/>
            <a:ext cx="1112735" cy="794177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研究開発</a:t>
            </a:r>
            <a:r>
              <a:rPr lang="ja-JP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課題</a:t>
            </a:r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を項目ご</a:t>
            </a:r>
            <a:r>
              <a:rPr lang="ja-JP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とに転記</a:t>
            </a:r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してください。</a:t>
            </a:r>
            <a:endParaRPr lang="en-US" altLang="ja-JP" sz="12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ＭＳ Ｐゴシック" pitchFamily="50" charset="-128"/>
            </a:endParaRPr>
          </a:p>
        </p:txBody>
      </p:sp>
      <p:sp>
        <p:nvSpPr>
          <p:cNvPr id="115" name="Rectangle 218">
            <a:extLst>
              <a:ext uri="{FF2B5EF4-FFF2-40B4-BE49-F238E27FC236}">
                <a16:creationId xmlns:a16="http://schemas.microsoft.com/office/drawing/2014/main" id="{D6F3A34A-B143-4743-ACBB-8102AFE807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8407" y="5751011"/>
            <a:ext cx="2811397" cy="5400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ja-JP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拠点で行う研究開発から社会実装までを大まかなフェーズに分けて記載してください。</a:t>
            </a:r>
          </a:p>
        </p:txBody>
      </p:sp>
      <p:sp>
        <p:nvSpPr>
          <p:cNvPr id="116" name="矢印: 五方向 115">
            <a:extLst>
              <a:ext uri="{FF2B5EF4-FFF2-40B4-BE49-F238E27FC236}">
                <a16:creationId xmlns:a16="http://schemas.microsoft.com/office/drawing/2014/main" id="{EFBCD0FB-542B-4A91-913C-3CA0FED6BF2E}"/>
              </a:ext>
            </a:extLst>
          </p:cNvPr>
          <p:cNvSpPr/>
          <p:nvPr/>
        </p:nvSpPr>
        <p:spPr>
          <a:xfrm>
            <a:off x="1270544" y="1858729"/>
            <a:ext cx="1342863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7" name="矢印: 五方向 116">
            <a:extLst>
              <a:ext uri="{FF2B5EF4-FFF2-40B4-BE49-F238E27FC236}">
                <a16:creationId xmlns:a16="http://schemas.microsoft.com/office/drawing/2014/main" id="{1A4B5E4B-93A8-46EC-9E0D-18FC085DF6B4}"/>
              </a:ext>
            </a:extLst>
          </p:cNvPr>
          <p:cNvSpPr/>
          <p:nvPr/>
        </p:nvSpPr>
        <p:spPr>
          <a:xfrm>
            <a:off x="2764184" y="1871992"/>
            <a:ext cx="1236800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8" name="矢印: 五方向 117">
            <a:extLst>
              <a:ext uri="{FF2B5EF4-FFF2-40B4-BE49-F238E27FC236}">
                <a16:creationId xmlns:a16="http://schemas.microsoft.com/office/drawing/2014/main" id="{19256A9A-32D2-4AFF-8CD1-BC8D33EF5B72}"/>
              </a:ext>
            </a:extLst>
          </p:cNvPr>
          <p:cNvSpPr/>
          <p:nvPr/>
        </p:nvSpPr>
        <p:spPr>
          <a:xfrm>
            <a:off x="1270545" y="2666061"/>
            <a:ext cx="1686612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9" name="矢印: 五方向 118">
            <a:extLst>
              <a:ext uri="{FF2B5EF4-FFF2-40B4-BE49-F238E27FC236}">
                <a16:creationId xmlns:a16="http://schemas.microsoft.com/office/drawing/2014/main" id="{EADEF766-7C90-4F23-B8CC-734A9E49F1F8}"/>
              </a:ext>
            </a:extLst>
          </p:cNvPr>
          <p:cNvSpPr/>
          <p:nvPr/>
        </p:nvSpPr>
        <p:spPr>
          <a:xfrm>
            <a:off x="1270543" y="3463221"/>
            <a:ext cx="3333745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0" name="矢印: 五方向 119">
            <a:extLst>
              <a:ext uri="{FF2B5EF4-FFF2-40B4-BE49-F238E27FC236}">
                <a16:creationId xmlns:a16="http://schemas.microsoft.com/office/drawing/2014/main" id="{FB7FCEBB-BA80-4E22-A073-D9FE393CCD72}"/>
              </a:ext>
            </a:extLst>
          </p:cNvPr>
          <p:cNvSpPr/>
          <p:nvPr/>
        </p:nvSpPr>
        <p:spPr>
          <a:xfrm>
            <a:off x="4783500" y="2666061"/>
            <a:ext cx="857277" cy="122916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3" name="矢印: 五方向 122">
            <a:extLst>
              <a:ext uri="{FF2B5EF4-FFF2-40B4-BE49-F238E27FC236}">
                <a16:creationId xmlns:a16="http://schemas.microsoft.com/office/drawing/2014/main" id="{9E27C1B6-CBAA-486D-81F7-670BAEC620E1}"/>
              </a:ext>
            </a:extLst>
          </p:cNvPr>
          <p:cNvSpPr/>
          <p:nvPr/>
        </p:nvSpPr>
        <p:spPr>
          <a:xfrm>
            <a:off x="6150283" y="2666061"/>
            <a:ext cx="1325947" cy="1208998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5" name="矢印: 五方向 124">
            <a:extLst>
              <a:ext uri="{FF2B5EF4-FFF2-40B4-BE49-F238E27FC236}">
                <a16:creationId xmlns:a16="http://schemas.microsoft.com/office/drawing/2014/main" id="{EC419D4D-1565-4F8B-BBDB-D986B95D7FCA}"/>
              </a:ext>
            </a:extLst>
          </p:cNvPr>
          <p:cNvSpPr/>
          <p:nvPr/>
        </p:nvSpPr>
        <p:spPr>
          <a:xfrm>
            <a:off x="1270543" y="4345460"/>
            <a:ext cx="1219076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6" name="矢印: 五方向 125">
            <a:extLst>
              <a:ext uri="{FF2B5EF4-FFF2-40B4-BE49-F238E27FC236}">
                <a16:creationId xmlns:a16="http://schemas.microsoft.com/office/drawing/2014/main" id="{0DC57E48-1D9A-4EF3-A740-64825D07F826}"/>
              </a:ext>
            </a:extLst>
          </p:cNvPr>
          <p:cNvSpPr/>
          <p:nvPr/>
        </p:nvSpPr>
        <p:spPr>
          <a:xfrm>
            <a:off x="2585089" y="4345460"/>
            <a:ext cx="1085196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8" name="矢印: 五方向 127">
            <a:extLst>
              <a:ext uri="{FF2B5EF4-FFF2-40B4-BE49-F238E27FC236}">
                <a16:creationId xmlns:a16="http://schemas.microsoft.com/office/drawing/2014/main" id="{79FBB364-5CD7-48E6-8E95-936F030EE55C}"/>
              </a:ext>
            </a:extLst>
          </p:cNvPr>
          <p:cNvSpPr/>
          <p:nvPr/>
        </p:nvSpPr>
        <p:spPr>
          <a:xfrm>
            <a:off x="4023554" y="4331253"/>
            <a:ext cx="1475974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9" name="矢印: 五方向 128">
            <a:extLst>
              <a:ext uri="{FF2B5EF4-FFF2-40B4-BE49-F238E27FC236}">
                <a16:creationId xmlns:a16="http://schemas.microsoft.com/office/drawing/2014/main" id="{ADD3EA22-5200-4A62-9619-BE5CA34EC104}"/>
              </a:ext>
            </a:extLst>
          </p:cNvPr>
          <p:cNvSpPr/>
          <p:nvPr/>
        </p:nvSpPr>
        <p:spPr>
          <a:xfrm>
            <a:off x="5693929" y="4308342"/>
            <a:ext cx="1441681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1" name="四角形: 角を丸くする 130">
            <a:extLst>
              <a:ext uri="{FF2B5EF4-FFF2-40B4-BE49-F238E27FC236}">
                <a16:creationId xmlns:a16="http://schemas.microsoft.com/office/drawing/2014/main" id="{808B5EC6-6FC9-4813-A47B-3F2FA7CF1343}"/>
              </a:ext>
            </a:extLst>
          </p:cNvPr>
          <p:cNvSpPr/>
          <p:nvPr/>
        </p:nvSpPr>
        <p:spPr>
          <a:xfrm>
            <a:off x="5499529" y="4096791"/>
            <a:ext cx="194400" cy="893404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事業化判断</a:t>
            </a:r>
          </a:p>
        </p:txBody>
      </p:sp>
      <p:sp>
        <p:nvSpPr>
          <p:cNvPr id="132" name="矢印: 五方向 131">
            <a:extLst>
              <a:ext uri="{FF2B5EF4-FFF2-40B4-BE49-F238E27FC236}">
                <a16:creationId xmlns:a16="http://schemas.microsoft.com/office/drawing/2014/main" id="{44E75E8A-CD17-4A40-9CEC-DF9C50C04064}"/>
              </a:ext>
            </a:extLst>
          </p:cNvPr>
          <p:cNvSpPr/>
          <p:nvPr/>
        </p:nvSpPr>
        <p:spPr>
          <a:xfrm>
            <a:off x="5759849" y="1877732"/>
            <a:ext cx="1154128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6" name="矢印: 五方向 135">
            <a:extLst>
              <a:ext uri="{FF2B5EF4-FFF2-40B4-BE49-F238E27FC236}">
                <a16:creationId xmlns:a16="http://schemas.microsoft.com/office/drawing/2014/main" id="{3EDF5B24-8C52-4AB9-A064-B6EFCE392A14}"/>
              </a:ext>
            </a:extLst>
          </p:cNvPr>
          <p:cNvSpPr/>
          <p:nvPr/>
        </p:nvSpPr>
        <p:spPr>
          <a:xfrm>
            <a:off x="7632310" y="1873589"/>
            <a:ext cx="772748" cy="1655951"/>
          </a:xfrm>
          <a:prstGeom prst="homePlate">
            <a:avLst>
              <a:gd name="adj" fmla="val 32831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7" name="矢印: 五方向 136">
            <a:extLst>
              <a:ext uri="{FF2B5EF4-FFF2-40B4-BE49-F238E27FC236}">
                <a16:creationId xmlns:a16="http://schemas.microsoft.com/office/drawing/2014/main" id="{A936D040-EF35-447F-BD9B-8BB1865A044C}"/>
              </a:ext>
            </a:extLst>
          </p:cNvPr>
          <p:cNvSpPr/>
          <p:nvPr/>
        </p:nvSpPr>
        <p:spPr>
          <a:xfrm>
            <a:off x="4174770" y="1873588"/>
            <a:ext cx="1039319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9" name="矢印: 五方向 138">
            <a:extLst>
              <a:ext uri="{FF2B5EF4-FFF2-40B4-BE49-F238E27FC236}">
                <a16:creationId xmlns:a16="http://schemas.microsoft.com/office/drawing/2014/main" id="{06200F07-9FE8-4884-9957-D6622B9D3D9E}"/>
              </a:ext>
            </a:extLst>
          </p:cNvPr>
          <p:cNvSpPr/>
          <p:nvPr/>
        </p:nvSpPr>
        <p:spPr>
          <a:xfrm>
            <a:off x="3148827" y="2666061"/>
            <a:ext cx="1455462" cy="432000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5" name="矢印: 五方向 144">
            <a:extLst>
              <a:ext uri="{FF2B5EF4-FFF2-40B4-BE49-F238E27FC236}">
                <a16:creationId xmlns:a16="http://schemas.microsoft.com/office/drawing/2014/main" id="{E30EBDF5-E125-49F3-8D0C-45750B4FDDAF}"/>
              </a:ext>
            </a:extLst>
          </p:cNvPr>
          <p:cNvSpPr/>
          <p:nvPr/>
        </p:nvSpPr>
        <p:spPr>
          <a:xfrm>
            <a:off x="7645117" y="3646651"/>
            <a:ext cx="759942" cy="1244167"/>
          </a:xfrm>
          <a:prstGeom prst="homePlate">
            <a:avLst>
              <a:gd name="adj" fmla="val 32831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ja-JP" altLang="en-US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D0146C0B-375F-4BA1-AB84-4D2A1313BA6B}"/>
              </a:ext>
            </a:extLst>
          </p:cNvPr>
          <p:cNvSpPr/>
          <p:nvPr/>
        </p:nvSpPr>
        <p:spPr>
          <a:xfrm>
            <a:off x="2613407" y="1781610"/>
            <a:ext cx="192748" cy="6533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目標１</a:t>
            </a:r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789F8162-6FD8-4AA1-B41E-10FF5AF8B06F}"/>
              </a:ext>
            </a:extLst>
          </p:cNvPr>
          <p:cNvSpPr/>
          <p:nvPr/>
        </p:nvSpPr>
        <p:spPr>
          <a:xfrm>
            <a:off x="4035888" y="1791728"/>
            <a:ext cx="194400" cy="6533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目標２</a:t>
            </a:r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6AC68946-6C2D-4408-AA47-2B33761A3619}"/>
              </a:ext>
            </a:extLst>
          </p:cNvPr>
          <p:cNvSpPr/>
          <p:nvPr/>
        </p:nvSpPr>
        <p:spPr>
          <a:xfrm>
            <a:off x="6913976" y="1719836"/>
            <a:ext cx="194400" cy="7901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課題目標</a:t>
            </a: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A6F95D5A-7592-41F9-91EC-2CC981672411}"/>
              </a:ext>
            </a:extLst>
          </p:cNvPr>
          <p:cNvSpPr/>
          <p:nvPr/>
        </p:nvSpPr>
        <p:spPr>
          <a:xfrm>
            <a:off x="4610451" y="2555377"/>
            <a:ext cx="194400" cy="6533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目標○</a:t>
            </a:r>
          </a:p>
        </p:txBody>
      </p:sp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060546A7-D2B2-43C0-8C2D-4325CAD86626}"/>
              </a:ext>
            </a:extLst>
          </p:cNvPr>
          <p:cNvSpPr/>
          <p:nvPr/>
        </p:nvSpPr>
        <p:spPr>
          <a:xfrm>
            <a:off x="2957156" y="2565098"/>
            <a:ext cx="194400" cy="6533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目標○</a:t>
            </a:r>
          </a:p>
        </p:txBody>
      </p:sp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C38E52DC-D938-47C8-B6F0-854DC02DE191}"/>
              </a:ext>
            </a:extLst>
          </p:cNvPr>
          <p:cNvSpPr/>
          <p:nvPr/>
        </p:nvSpPr>
        <p:spPr>
          <a:xfrm>
            <a:off x="4604288" y="3360617"/>
            <a:ext cx="194400" cy="6533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目標○</a:t>
            </a:r>
          </a:p>
        </p:txBody>
      </p:sp>
      <p:sp>
        <p:nvSpPr>
          <p:cNvPr id="152" name="正方形/長方形 151">
            <a:extLst>
              <a:ext uri="{FF2B5EF4-FFF2-40B4-BE49-F238E27FC236}">
                <a16:creationId xmlns:a16="http://schemas.microsoft.com/office/drawing/2014/main" id="{8C691F9D-54D9-43F7-A2B0-E13BF7B0617D}"/>
              </a:ext>
            </a:extLst>
          </p:cNvPr>
          <p:cNvSpPr/>
          <p:nvPr/>
        </p:nvSpPr>
        <p:spPr>
          <a:xfrm>
            <a:off x="2496827" y="4237449"/>
            <a:ext cx="194400" cy="65336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目標○</a:t>
            </a:r>
          </a:p>
        </p:txBody>
      </p:sp>
      <p:sp>
        <p:nvSpPr>
          <p:cNvPr id="154" name="正方形/長方形 153">
            <a:extLst>
              <a:ext uri="{FF2B5EF4-FFF2-40B4-BE49-F238E27FC236}">
                <a16:creationId xmlns:a16="http://schemas.microsoft.com/office/drawing/2014/main" id="{B87A00FF-245E-4DA8-B0D2-5AD9FD5EF5DF}"/>
              </a:ext>
            </a:extLst>
          </p:cNvPr>
          <p:cNvSpPr/>
          <p:nvPr/>
        </p:nvSpPr>
        <p:spPr>
          <a:xfrm>
            <a:off x="5248994" y="1779778"/>
            <a:ext cx="567498" cy="655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</a:p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１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4FF0BB2F-EDC2-4F32-91BB-B6CD4FFFFB9C}"/>
              </a:ext>
            </a:extLst>
          </p:cNvPr>
          <p:cNvSpPr/>
          <p:nvPr/>
        </p:nvSpPr>
        <p:spPr>
          <a:xfrm>
            <a:off x="5640777" y="2578767"/>
            <a:ext cx="567498" cy="145236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</a:p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7" name="正方形/長方形 156">
            <a:extLst>
              <a:ext uri="{FF2B5EF4-FFF2-40B4-BE49-F238E27FC236}">
                <a16:creationId xmlns:a16="http://schemas.microsoft.com/office/drawing/2014/main" id="{D34F05AA-A6AD-40A5-A55C-AF39C2557120}"/>
              </a:ext>
            </a:extLst>
          </p:cNvPr>
          <p:cNvSpPr/>
          <p:nvPr/>
        </p:nvSpPr>
        <p:spPr>
          <a:xfrm>
            <a:off x="3670285" y="4237449"/>
            <a:ext cx="496718" cy="655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lang="en-US" altLang="ja-JP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PoC</a:t>
            </a:r>
          </a:p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○</a:t>
            </a:r>
            <a:endParaRPr lang="en-US" altLang="ja-JP" sz="12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9" name="正方形/長方形 158">
            <a:extLst>
              <a:ext uri="{FF2B5EF4-FFF2-40B4-BE49-F238E27FC236}">
                <a16:creationId xmlns:a16="http://schemas.microsoft.com/office/drawing/2014/main" id="{37237868-9F4C-4301-A733-26609A77BDCA}"/>
              </a:ext>
            </a:extLst>
          </p:cNvPr>
          <p:cNvSpPr/>
          <p:nvPr/>
        </p:nvSpPr>
        <p:spPr>
          <a:xfrm>
            <a:off x="7135611" y="4166386"/>
            <a:ext cx="194400" cy="7901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課題目標</a:t>
            </a:r>
          </a:p>
        </p:txBody>
      </p:sp>
      <p:sp>
        <p:nvSpPr>
          <p:cNvPr id="160" name="四角形: 角を丸くする 159">
            <a:extLst>
              <a:ext uri="{FF2B5EF4-FFF2-40B4-BE49-F238E27FC236}">
                <a16:creationId xmlns:a16="http://schemas.microsoft.com/office/drawing/2014/main" id="{B6B77250-4DFA-4562-B95F-37F9C45E4165}"/>
              </a:ext>
            </a:extLst>
          </p:cNvPr>
          <p:cNvSpPr/>
          <p:nvPr/>
        </p:nvSpPr>
        <p:spPr>
          <a:xfrm>
            <a:off x="8735281" y="1764258"/>
            <a:ext cx="374602" cy="8963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ターゲット２の実現</a:t>
            </a:r>
          </a:p>
        </p:txBody>
      </p:sp>
      <p:sp>
        <p:nvSpPr>
          <p:cNvPr id="161" name="四角形: 角を丸くする 160">
            <a:extLst>
              <a:ext uri="{FF2B5EF4-FFF2-40B4-BE49-F238E27FC236}">
                <a16:creationId xmlns:a16="http://schemas.microsoft.com/office/drawing/2014/main" id="{31D20163-612A-4720-AE5C-C8858D1A7330}"/>
              </a:ext>
            </a:extLst>
          </p:cNvPr>
          <p:cNvSpPr/>
          <p:nvPr/>
        </p:nvSpPr>
        <p:spPr>
          <a:xfrm>
            <a:off x="8738060" y="4062388"/>
            <a:ext cx="366112" cy="96221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ターゲット２の実現</a:t>
            </a: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A0A3D5B2-25B6-4235-BF99-DA5A747A58F0}"/>
              </a:ext>
            </a:extLst>
          </p:cNvPr>
          <p:cNvSpPr txBox="1"/>
          <p:nvPr/>
        </p:nvSpPr>
        <p:spPr>
          <a:xfrm>
            <a:off x="50800" y="966022"/>
            <a:ext cx="506643" cy="276999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例示</a:t>
            </a:r>
            <a:endParaRPr lang="en-US" altLang="ja-JP" sz="12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3" name="Rectangle 218">
            <a:extLst>
              <a:ext uri="{FF2B5EF4-FFF2-40B4-BE49-F238E27FC236}">
                <a16:creationId xmlns:a16="http://schemas.microsoft.com/office/drawing/2014/main" id="{759C5053-2019-4BB7-82E6-D54C909F78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52374" y="5749814"/>
            <a:ext cx="2709576" cy="54000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prstDash val="dash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ＭＳ Ｐゴシック" pitchFamily="50" charset="-128"/>
              </a:rPr>
              <a:t>目標番号は前ページの研究開発予定表と合わせてください。</a:t>
            </a:r>
            <a:endParaRPr lang="ja-JP" altLang="ja-JP" sz="1200" dirty="0">
              <a:solidFill>
                <a:srgbClr val="0000FF"/>
              </a:solidFill>
              <a:latin typeface="Meiryo UI" panose="020B0604030504040204" pitchFamily="50" charset="-128"/>
              <a:ea typeface="Meiryo UI" panose="020B0604030504040204" pitchFamily="50" charset="-128"/>
              <a:cs typeface="ＭＳ Ｐゴシック" pitchFamily="50" charset="-128"/>
            </a:endParaRPr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5BCDDE7A-2D0D-4E09-BFFB-BD15C15B1CB4}"/>
              </a:ext>
            </a:extLst>
          </p:cNvPr>
          <p:cNvSpPr/>
          <p:nvPr/>
        </p:nvSpPr>
        <p:spPr>
          <a:xfrm>
            <a:off x="7566199" y="2578767"/>
            <a:ext cx="194400" cy="145236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課題目標</a:t>
            </a: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84514763-26C8-4391-B9E5-96136F15EDED}"/>
              </a:ext>
            </a:extLst>
          </p:cNvPr>
          <p:cNvSpPr txBox="1"/>
          <p:nvPr/>
        </p:nvSpPr>
        <p:spPr>
          <a:xfrm>
            <a:off x="8235221" y="-7431"/>
            <a:ext cx="9557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様式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2-b 】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DA457709-D7B6-40E5-AF57-653794DFD062}"/>
              </a:ext>
            </a:extLst>
          </p:cNvPr>
          <p:cNvSpPr txBox="1"/>
          <p:nvPr/>
        </p:nvSpPr>
        <p:spPr>
          <a:xfrm>
            <a:off x="0" y="-2878"/>
            <a:ext cx="52822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共創の場形成支援プログラム　拠点計画　ロードマップ　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【20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○○年○月○日作成</a:t>
            </a: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6" name="四角形: 角を丸くする 45">
            <a:extLst>
              <a:ext uri="{FF2B5EF4-FFF2-40B4-BE49-F238E27FC236}">
                <a16:creationId xmlns:a16="http://schemas.microsoft.com/office/drawing/2014/main" id="{4B3090D2-E710-4406-BAB1-DA0F430B7775}"/>
              </a:ext>
            </a:extLst>
          </p:cNvPr>
          <p:cNvSpPr/>
          <p:nvPr/>
        </p:nvSpPr>
        <p:spPr>
          <a:xfrm>
            <a:off x="106703" y="389803"/>
            <a:ext cx="5754806" cy="523169"/>
          </a:xfrm>
          <a:prstGeom prst="round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ja-JP" altLang="en-US" b="1" kern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〇〇が〇〇する〇〇な社会の実現</a:t>
            </a:r>
            <a:endParaRPr lang="ja-JP" altLang="en-US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16A1DCBA-C15E-4EA1-B339-C010F9C84D51}"/>
              </a:ext>
            </a:extLst>
          </p:cNvPr>
          <p:cNvSpPr txBox="1"/>
          <p:nvPr/>
        </p:nvSpPr>
        <p:spPr>
          <a:xfrm>
            <a:off x="5134030" y="566989"/>
            <a:ext cx="3903267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拠点ビジョン（共創分野・政策重点分野）</a:t>
            </a:r>
            <a:r>
              <a:rPr lang="en-US" altLang="ja-JP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</a:t>
            </a:r>
          </a:p>
          <a:p>
            <a:r>
              <a:rPr lang="ja-JP" altLang="en-US" sz="1200" dirty="0">
                <a:solidFill>
                  <a:srgbClr val="0000FF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 地域拠点ビジョン（地域共創分野）を記載してください。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20359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617</Words>
  <Application>Microsoft Office PowerPoint</Application>
  <PresentationFormat>画面に合わせる (4:3)</PresentationFormat>
  <Paragraphs>127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Meiryo UI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2022-09-20T09:38:52Z</dcterms:created>
  <dcterms:modified xsi:type="dcterms:W3CDTF">2022-11-21T05:53:23Z</dcterms:modified>
</cp:coreProperties>
</file>