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5"/>
  </p:notesMasterIdLst>
  <p:sldIdLst>
    <p:sldId id="2140247051" r:id="rId2"/>
    <p:sldId id="257" r:id="rId3"/>
    <p:sldId id="2140247055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FFD966"/>
    <a:srgbClr val="F8CBAD"/>
    <a:srgbClr val="A6A6A6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230" autoAdjust="0"/>
    <p:restoredTop sz="94660"/>
  </p:normalViewPr>
  <p:slideViewPr>
    <p:cSldViewPr snapToGrid="0">
      <p:cViewPr>
        <p:scale>
          <a:sx n="66" d="100"/>
          <a:sy n="66" d="100"/>
        </p:scale>
        <p:origin x="594" y="10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10" Type="http://schemas.microsoft.com/office/2018/10/relationships/authors" Target="authors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DF4AB22-1A02-421F-B9B8-59C9B00AF759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BD9F74-C2F5-4E36-9146-4FEBC3027AF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37934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6379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27878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46015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23949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83334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795834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06786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20501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41984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736717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14754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778AA1-DE38-406D-B8F7-F32ECB4705AB}" type="datetimeFigureOut">
              <a:rPr kumimoji="1" lang="ja-JP" altLang="en-US" smtClean="0"/>
              <a:t>2022/11/21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095227-9675-413F-AC5A-FFBCAA4751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92531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F495B288-E467-4E53-BD25-F7F40D27BEE2}"/>
              </a:ext>
            </a:extLst>
          </p:cNvPr>
          <p:cNvSpPr txBox="1"/>
          <p:nvPr/>
        </p:nvSpPr>
        <p:spPr>
          <a:xfrm>
            <a:off x="8364600" y="19385"/>
            <a:ext cx="79541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様式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2 】</a:t>
            </a: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75D5F2BB-E1FA-42F9-AAE0-2080A004635C}"/>
              </a:ext>
            </a:extLst>
          </p:cNvPr>
          <p:cNvSpPr txBox="1"/>
          <p:nvPr/>
        </p:nvSpPr>
        <p:spPr>
          <a:xfrm>
            <a:off x="0" y="-2878"/>
            <a:ext cx="548098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共創の場形成支援プログラム　拠点・プロジェクトの構成図 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【20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○○年○月○日作成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6" name="四角形: 角を丸くする 85">
            <a:extLst>
              <a:ext uri="{FF2B5EF4-FFF2-40B4-BE49-F238E27FC236}">
                <a16:creationId xmlns:a16="http://schemas.microsoft.com/office/drawing/2014/main" id="{DE6990EA-1527-4D43-9CC2-9D57BD03D198}"/>
              </a:ext>
            </a:extLst>
          </p:cNvPr>
          <p:cNvSpPr/>
          <p:nvPr/>
        </p:nvSpPr>
        <p:spPr>
          <a:xfrm>
            <a:off x="1634839" y="682899"/>
            <a:ext cx="6145504" cy="985445"/>
          </a:xfrm>
          <a:prstGeom prst="roundRect">
            <a:avLst/>
          </a:prstGeom>
          <a:solidFill>
            <a:srgbClr val="9BBB59">
              <a:lumMod val="40000"/>
              <a:lumOff val="60000"/>
              <a:alpha val="52000"/>
            </a:srgbClr>
          </a:solidFill>
          <a:ln w="25400" cap="flat" cmpd="sng" algn="ctr">
            <a:noFill/>
            <a:prstDash val="solid"/>
          </a:ln>
          <a:effectLst/>
        </p:spPr>
        <p:txBody>
          <a:bodyPr rtlCol="0" anchor="t" anchorCtr="0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■</a:t>
            </a:r>
            <a:r>
              <a:rPr kumimoji="0" lang="en-US" altLang="ja-JP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SDGs</a:t>
            </a:r>
          </a:p>
        </p:txBody>
      </p:sp>
      <p:cxnSp>
        <p:nvCxnSpPr>
          <p:cNvPr id="87" name="コネクタ: カギ線 86">
            <a:extLst>
              <a:ext uri="{FF2B5EF4-FFF2-40B4-BE49-F238E27FC236}">
                <a16:creationId xmlns:a16="http://schemas.microsoft.com/office/drawing/2014/main" id="{156ACC1C-CC59-4EC2-A99F-DD11EEFAA7F8}"/>
              </a:ext>
            </a:extLst>
          </p:cNvPr>
          <p:cNvCxnSpPr>
            <a:cxnSpLocks/>
            <a:stCxn id="103" idx="3"/>
            <a:endCxn id="112" idx="1"/>
          </p:cNvCxnSpPr>
          <p:nvPr/>
        </p:nvCxnSpPr>
        <p:spPr>
          <a:xfrm flipV="1">
            <a:off x="7348116" y="2047937"/>
            <a:ext cx="392642" cy="1749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ysDash"/>
          </a:ln>
          <a:effectLst/>
        </p:spPr>
      </p:cxnSp>
      <p:cxnSp>
        <p:nvCxnSpPr>
          <p:cNvPr id="88" name="コネクタ: カギ線 87">
            <a:extLst>
              <a:ext uri="{FF2B5EF4-FFF2-40B4-BE49-F238E27FC236}">
                <a16:creationId xmlns:a16="http://schemas.microsoft.com/office/drawing/2014/main" id="{6B3A3ADB-3ECA-4618-9FAF-52A3FD656A77}"/>
              </a:ext>
            </a:extLst>
          </p:cNvPr>
          <p:cNvCxnSpPr>
            <a:cxnSpLocks/>
            <a:stCxn id="103" idx="1"/>
            <a:endCxn id="113" idx="3"/>
          </p:cNvCxnSpPr>
          <p:nvPr/>
        </p:nvCxnSpPr>
        <p:spPr>
          <a:xfrm rot="10800000">
            <a:off x="1519138" y="2046422"/>
            <a:ext cx="306050" cy="3262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ysDash"/>
          </a:ln>
          <a:effectLst/>
        </p:spPr>
      </p:cxnSp>
      <p:cxnSp>
        <p:nvCxnSpPr>
          <p:cNvPr id="89" name="コネクタ: カギ線 47">
            <a:extLst>
              <a:ext uri="{FF2B5EF4-FFF2-40B4-BE49-F238E27FC236}">
                <a16:creationId xmlns:a16="http://schemas.microsoft.com/office/drawing/2014/main" id="{478C8619-EBC5-40B7-BA5C-18063226704E}"/>
              </a:ext>
            </a:extLst>
          </p:cNvPr>
          <p:cNvCxnSpPr>
            <a:cxnSpLocks/>
            <a:stCxn id="103" idx="0"/>
          </p:cNvCxnSpPr>
          <p:nvPr/>
        </p:nvCxnSpPr>
        <p:spPr>
          <a:xfrm flipH="1" flipV="1">
            <a:off x="4579154" y="904205"/>
            <a:ext cx="7498" cy="907828"/>
          </a:xfrm>
          <a:prstGeom prst="straightConnector1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0" name="コネクタ: カギ線 89">
            <a:extLst>
              <a:ext uri="{FF2B5EF4-FFF2-40B4-BE49-F238E27FC236}">
                <a16:creationId xmlns:a16="http://schemas.microsoft.com/office/drawing/2014/main" id="{EEAF286C-E1EA-4C7C-A456-F5C199C52578}"/>
              </a:ext>
            </a:extLst>
          </p:cNvPr>
          <p:cNvCxnSpPr>
            <a:cxnSpLocks/>
          </p:cNvCxnSpPr>
          <p:nvPr/>
        </p:nvCxnSpPr>
        <p:spPr>
          <a:xfrm flipV="1">
            <a:off x="4580690" y="1117452"/>
            <a:ext cx="1243012" cy="144000"/>
          </a:xfrm>
          <a:prstGeom prst="bentConnector2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1" name="コネクタ: カギ線 90">
            <a:extLst>
              <a:ext uri="{FF2B5EF4-FFF2-40B4-BE49-F238E27FC236}">
                <a16:creationId xmlns:a16="http://schemas.microsoft.com/office/drawing/2014/main" id="{C1DC56DB-AED6-46C4-86D6-9AA7C9D7F0B4}"/>
              </a:ext>
            </a:extLst>
          </p:cNvPr>
          <p:cNvCxnSpPr>
            <a:cxnSpLocks/>
            <a:stCxn id="103" idx="2"/>
            <a:endCxn id="104" idx="0"/>
          </p:cNvCxnSpPr>
          <p:nvPr/>
        </p:nvCxnSpPr>
        <p:spPr>
          <a:xfrm rot="5400000">
            <a:off x="3246433" y="1613333"/>
            <a:ext cx="666217" cy="2014224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2" name="コネクタ: カギ線 91">
            <a:extLst>
              <a:ext uri="{FF2B5EF4-FFF2-40B4-BE49-F238E27FC236}">
                <a16:creationId xmlns:a16="http://schemas.microsoft.com/office/drawing/2014/main" id="{FD27FD2B-0DDB-4EF8-BA65-31DBCEBA3552}"/>
              </a:ext>
            </a:extLst>
          </p:cNvPr>
          <p:cNvCxnSpPr>
            <a:cxnSpLocks/>
            <a:stCxn id="103" idx="2"/>
            <a:endCxn id="105" idx="0"/>
          </p:cNvCxnSpPr>
          <p:nvPr/>
        </p:nvCxnSpPr>
        <p:spPr>
          <a:xfrm rot="16200000" flipH="1">
            <a:off x="4255858" y="2618132"/>
            <a:ext cx="666217" cy="4626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3" name="コネクタ: カギ線 92">
            <a:extLst>
              <a:ext uri="{FF2B5EF4-FFF2-40B4-BE49-F238E27FC236}">
                <a16:creationId xmlns:a16="http://schemas.microsoft.com/office/drawing/2014/main" id="{E993635E-390A-4A53-89D0-29ADE97887D4}"/>
              </a:ext>
            </a:extLst>
          </p:cNvPr>
          <p:cNvCxnSpPr>
            <a:cxnSpLocks/>
            <a:stCxn id="103" idx="2"/>
            <a:endCxn id="106" idx="0"/>
          </p:cNvCxnSpPr>
          <p:nvPr/>
        </p:nvCxnSpPr>
        <p:spPr>
          <a:xfrm rot="16200000" flipH="1">
            <a:off x="5265057" y="1608932"/>
            <a:ext cx="666218" cy="2023028"/>
          </a:xfrm>
          <a:prstGeom prst="bentConnector3">
            <a:avLst>
              <a:gd name="adj1" fmla="val 50000"/>
            </a:avLst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4" name="直線コネクタ 93">
            <a:extLst>
              <a:ext uri="{FF2B5EF4-FFF2-40B4-BE49-F238E27FC236}">
                <a16:creationId xmlns:a16="http://schemas.microsoft.com/office/drawing/2014/main" id="{6A6C21D4-E1AC-4B63-B3C9-3F20DC992D6F}"/>
              </a:ext>
            </a:extLst>
          </p:cNvPr>
          <p:cNvCxnSpPr>
            <a:cxnSpLocks/>
            <a:stCxn id="104" idx="2"/>
            <a:endCxn id="107" idx="0"/>
          </p:cNvCxnSpPr>
          <p:nvPr/>
        </p:nvCxnSpPr>
        <p:spPr>
          <a:xfrm flipH="1">
            <a:off x="1211846" y="3853554"/>
            <a:ext cx="1360582" cy="624746"/>
          </a:xfrm>
          <a:prstGeom prst="line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5" name="直線コネクタ 94">
            <a:extLst>
              <a:ext uri="{FF2B5EF4-FFF2-40B4-BE49-F238E27FC236}">
                <a16:creationId xmlns:a16="http://schemas.microsoft.com/office/drawing/2014/main" id="{F093C455-8146-45BE-91DA-5EB8CD54F057}"/>
              </a:ext>
            </a:extLst>
          </p:cNvPr>
          <p:cNvCxnSpPr>
            <a:cxnSpLocks/>
            <a:stCxn id="105" idx="2"/>
            <a:endCxn id="109" idx="0"/>
          </p:cNvCxnSpPr>
          <p:nvPr/>
        </p:nvCxnSpPr>
        <p:spPr>
          <a:xfrm>
            <a:off x="4591279" y="3853554"/>
            <a:ext cx="815455" cy="624746"/>
          </a:xfrm>
          <a:prstGeom prst="line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6" name="直線コネクタ 95">
            <a:extLst>
              <a:ext uri="{FF2B5EF4-FFF2-40B4-BE49-F238E27FC236}">
                <a16:creationId xmlns:a16="http://schemas.microsoft.com/office/drawing/2014/main" id="{371ABD1A-E598-4489-84C9-B56396EDEBF6}"/>
              </a:ext>
            </a:extLst>
          </p:cNvPr>
          <p:cNvCxnSpPr>
            <a:cxnSpLocks/>
            <a:stCxn id="106" idx="2"/>
            <a:endCxn id="109" idx="0"/>
          </p:cNvCxnSpPr>
          <p:nvPr/>
        </p:nvCxnSpPr>
        <p:spPr>
          <a:xfrm flipH="1">
            <a:off x="5406734" y="3853556"/>
            <a:ext cx="1202947" cy="624745"/>
          </a:xfrm>
          <a:prstGeom prst="line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7" name="直線コネクタ 96">
            <a:extLst>
              <a:ext uri="{FF2B5EF4-FFF2-40B4-BE49-F238E27FC236}">
                <a16:creationId xmlns:a16="http://schemas.microsoft.com/office/drawing/2014/main" id="{908CAF9C-9074-4D79-991F-2BA25B34D776}"/>
              </a:ext>
            </a:extLst>
          </p:cNvPr>
          <p:cNvCxnSpPr>
            <a:cxnSpLocks/>
            <a:stCxn id="105" idx="2"/>
            <a:endCxn id="107" idx="0"/>
          </p:cNvCxnSpPr>
          <p:nvPr/>
        </p:nvCxnSpPr>
        <p:spPr>
          <a:xfrm flipH="1">
            <a:off x="1211846" y="3853554"/>
            <a:ext cx="3379432" cy="624746"/>
          </a:xfrm>
          <a:prstGeom prst="line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8" name="直線コネクタ 97">
            <a:extLst>
              <a:ext uri="{FF2B5EF4-FFF2-40B4-BE49-F238E27FC236}">
                <a16:creationId xmlns:a16="http://schemas.microsoft.com/office/drawing/2014/main" id="{7C70752D-FC44-4B4C-97DC-01C0D6076D92}"/>
              </a:ext>
            </a:extLst>
          </p:cNvPr>
          <p:cNvCxnSpPr>
            <a:cxnSpLocks/>
            <a:stCxn id="104" idx="2"/>
            <a:endCxn id="108" idx="0"/>
          </p:cNvCxnSpPr>
          <p:nvPr/>
        </p:nvCxnSpPr>
        <p:spPr>
          <a:xfrm>
            <a:off x="2572429" y="3853554"/>
            <a:ext cx="728223" cy="622744"/>
          </a:xfrm>
          <a:prstGeom prst="line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99" name="直線コネクタ 98">
            <a:extLst>
              <a:ext uri="{FF2B5EF4-FFF2-40B4-BE49-F238E27FC236}">
                <a16:creationId xmlns:a16="http://schemas.microsoft.com/office/drawing/2014/main" id="{BDF37575-0309-4981-AA66-187E4B8AF4CE}"/>
              </a:ext>
            </a:extLst>
          </p:cNvPr>
          <p:cNvCxnSpPr>
            <a:cxnSpLocks/>
            <a:stCxn id="106" idx="2"/>
            <a:endCxn id="108" idx="0"/>
          </p:cNvCxnSpPr>
          <p:nvPr/>
        </p:nvCxnSpPr>
        <p:spPr>
          <a:xfrm flipH="1">
            <a:off x="3300652" y="3853556"/>
            <a:ext cx="3309029" cy="622743"/>
          </a:xfrm>
          <a:prstGeom prst="line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cxnSp>
        <p:nvCxnSpPr>
          <p:cNvPr id="100" name="直線コネクタ 99">
            <a:extLst>
              <a:ext uri="{FF2B5EF4-FFF2-40B4-BE49-F238E27FC236}">
                <a16:creationId xmlns:a16="http://schemas.microsoft.com/office/drawing/2014/main" id="{A0535DCE-2AEA-443A-B3B6-EE4C411E9D1F}"/>
              </a:ext>
            </a:extLst>
          </p:cNvPr>
          <p:cNvCxnSpPr>
            <a:cxnSpLocks/>
            <a:stCxn id="106" idx="2"/>
            <a:endCxn id="110" idx="0"/>
          </p:cNvCxnSpPr>
          <p:nvPr/>
        </p:nvCxnSpPr>
        <p:spPr>
          <a:xfrm>
            <a:off x="6609680" y="3853556"/>
            <a:ext cx="965274" cy="622743"/>
          </a:xfrm>
          <a:prstGeom prst="line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sp>
        <p:nvSpPr>
          <p:cNvPr id="101" name="四角形: 角を丸くする 100">
            <a:extLst>
              <a:ext uri="{FF2B5EF4-FFF2-40B4-BE49-F238E27FC236}">
                <a16:creationId xmlns:a16="http://schemas.microsoft.com/office/drawing/2014/main" id="{C44BC5BA-A8BB-4D08-BB6E-17C0BAC20770}"/>
              </a:ext>
            </a:extLst>
          </p:cNvPr>
          <p:cNvSpPr/>
          <p:nvPr/>
        </p:nvSpPr>
        <p:spPr>
          <a:xfrm>
            <a:off x="1524244" y="2548286"/>
            <a:ext cx="6585663" cy="1415058"/>
          </a:xfrm>
          <a:prstGeom prst="roundRect">
            <a:avLst>
              <a:gd name="adj" fmla="val 11057"/>
            </a:avLst>
          </a:prstGeom>
          <a:solidFill>
            <a:srgbClr val="F79646">
              <a:lumMod val="20000"/>
              <a:lumOff val="80000"/>
              <a:alpha val="67843"/>
            </a:srgbClr>
          </a:solidFill>
          <a:ln w="25400" cap="flat" cmpd="sng" algn="ctr">
            <a:noFill/>
            <a:prstDash val="solid"/>
          </a:ln>
          <a:effectLst/>
        </p:spPr>
        <p:txBody>
          <a:bodyPr rtlCol="0" anchor="t" anchorCtr="0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■ターゲット</a:t>
            </a:r>
          </a:p>
        </p:txBody>
      </p:sp>
      <p:sp>
        <p:nvSpPr>
          <p:cNvPr id="102" name="四角形: 角を丸くする 101">
            <a:extLst>
              <a:ext uri="{FF2B5EF4-FFF2-40B4-BE49-F238E27FC236}">
                <a16:creationId xmlns:a16="http://schemas.microsoft.com/office/drawing/2014/main" id="{75EE4578-FF3F-4987-8556-3D2064DD0554}"/>
              </a:ext>
            </a:extLst>
          </p:cNvPr>
          <p:cNvSpPr/>
          <p:nvPr/>
        </p:nvSpPr>
        <p:spPr>
          <a:xfrm>
            <a:off x="192947" y="4030449"/>
            <a:ext cx="8758106" cy="2542928"/>
          </a:xfrm>
          <a:prstGeom prst="roundRect">
            <a:avLst>
              <a:gd name="adj" fmla="val 11057"/>
            </a:avLst>
          </a:prstGeom>
          <a:solidFill>
            <a:srgbClr val="4F81BD">
              <a:lumMod val="20000"/>
              <a:lumOff val="80000"/>
              <a:alpha val="52000"/>
            </a:srgbClr>
          </a:solidFill>
          <a:ln w="25400" cap="flat" cmpd="sng" algn="ctr">
            <a:noFill/>
            <a:prstDash val="solid"/>
          </a:ln>
          <a:effectLst/>
        </p:spPr>
        <p:txBody>
          <a:bodyPr rtlCol="0" anchor="t" anchorCtr="0"/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■研究開発課題</a:t>
            </a:r>
          </a:p>
        </p:txBody>
      </p:sp>
      <p:sp>
        <p:nvSpPr>
          <p:cNvPr id="103" name="四角形: 角を丸くする 102">
            <a:extLst>
              <a:ext uri="{FF2B5EF4-FFF2-40B4-BE49-F238E27FC236}">
                <a16:creationId xmlns:a16="http://schemas.microsoft.com/office/drawing/2014/main" id="{6DF23D46-7060-47A2-99F2-98912B9D5710}"/>
              </a:ext>
            </a:extLst>
          </p:cNvPr>
          <p:cNvSpPr/>
          <p:nvPr/>
        </p:nvSpPr>
        <p:spPr>
          <a:xfrm>
            <a:off x="1825188" y="1812033"/>
            <a:ext cx="5522928" cy="475305"/>
          </a:xfrm>
          <a:prstGeom prst="roundRect">
            <a:avLst>
              <a:gd name="adj" fmla="val 7576"/>
            </a:avLst>
          </a:prstGeom>
          <a:solidFill>
            <a:srgbClr val="C0504D">
              <a:lumMod val="40000"/>
              <a:lumOff val="60000"/>
            </a:srgbClr>
          </a:solidFill>
          <a:ln w="25400" cap="flat" cmpd="sng" algn="ctr">
            <a:solidFill>
              <a:srgbClr val="4F81BD">
                <a:lumMod val="75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ビジョン：〇〇が〇〇する〇〇な社会の実現</a:t>
            </a:r>
            <a:endParaRPr kumimoji="0" lang="en-US" altLang="ja-JP" b="1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4" name="四角形: 角を丸くする 103">
            <a:extLst>
              <a:ext uri="{FF2B5EF4-FFF2-40B4-BE49-F238E27FC236}">
                <a16:creationId xmlns:a16="http://schemas.microsoft.com/office/drawing/2014/main" id="{B964E89C-E37C-46CE-9BFE-91CD7B61154C}"/>
              </a:ext>
            </a:extLst>
          </p:cNvPr>
          <p:cNvSpPr/>
          <p:nvPr/>
        </p:nvSpPr>
        <p:spPr>
          <a:xfrm>
            <a:off x="1556877" y="2953554"/>
            <a:ext cx="2031102" cy="900000"/>
          </a:xfrm>
          <a:prstGeom prst="roundRect">
            <a:avLst>
              <a:gd name="adj" fmla="val 7576"/>
            </a:avLst>
          </a:prstGeom>
          <a:solidFill>
            <a:srgbClr val="F79646">
              <a:lumMod val="40000"/>
              <a:lumOff val="6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1. </a:t>
            </a:r>
            <a:r>
              <a:rPr kumimoji="0" lang="ja-JP" altLang="en-US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〇〇を実現する共通基盤技術の確立</a:t>
            </a:r>
            <a:endParaRPr kumimoji="0" lang="en-US" altLang="ja-JP" sz="16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5" name="四角形: 角を丸くする 104">
            <a:extLst>
              <a:ext uri="{FF2B5EF4-FFF2-40B4-BE49-F238E27FC236}">
                <a16:creationId xmlns:a16="http://schemas.microsoft.com/office/drawing/2014/main" id="{0DA358FD-2F16-460C-8491-D22498D981B0}"/>
              </a:ext>
            </a:extLst>
          </p:cNvPr>
          <p:cNvSpPr/>
          <p:nvPr/>
        </p:nvSpPr>
        <p:spPr>
          <a:xfrm>
            <a:off x="3644476" y="2953554"/>
            <a:ext cx="1893604" cy="900000"/>
          </a:xfrm>
          <a:prstGeom prst="roundRect">
            <a:avLst>
              <a:gd name="adj" fmla="val 7576"/>
            </a:avLst>
          </a:prstGeom>
          <a:solidFill>
            <a:srgbClr val="F79646">
              <a:lumMod val="40000"/>
              <a:lumOff val="6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2. </a:t>
            </a:r>
            <a:r>
              <a:rPr kumimoji="0" lang="ja-JP" altLang="en-US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〇〇のための〇〇サービスの実現</a:t>
            </a:r>
            <a:endParaRPr kumimoji="0" lang="en-US" altLang="ja-JP" sz="16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6" name="四角形: 角を丸くする 105">
            <a:extLst>
              <a:ext uri="{FF2B5EF4-FFF2-40B4-BE49-F238E27FC236}">
                <a16:creationId xmlns:a16="http://schemas.microsoft.com/office/drawing/2014/main" id="{B55E426A-9F1A-4166-AA07-F81FD68E33D6}"/>
              </a:ext>
            </a:extLst>
          </p:cNvPr>
          <p:cNvSpPr/>
          <p:nvPr/>
        </p:nvSpPr>
        <p:spPr>
          <a:xfrm>
            <a:off x="5585704" y="2953555"/>
            <a:ext cx="2047953" cy="900000"/>
          </a:xfrm>
          <a:prstGeom prst="roundRect">
            <a:avLst>
              <a:gd name="adj" fmla="val 7576"/>
            </a:avLst>
          </a:prstGeom>
          <a:solidFill>
            <a:srgbClr val="F79646">
              <a:lumMod val="40000"/>
              <a:lumOff val="6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3. </a:t>
            </a:r>
            <a:r>
              <a:rPr kumimoji="0" lang="ja-JP" altLang="en-US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〇〇を可能とする</a:t>
            </a:r>
            <a:endParaRPr kumimoji="0" lang="en-US" altLang="ja-JP" sz="16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〇〇の製品化</a:t>
            </a:r>
            <a:endParaRPr kumimoji="0" lang="en-US" altLang="ja-JP" sz="16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7" name="四角形: 角を丸くする 106">
            <a:extLst>
              <a:ext uri="{FF2B5EF4-FFF2-40B4-BE49-F238E27FC236}">
                <a16:creationId xmlns:a16="http://schemas.microsoft.com/office/drawing/2014/main" id="{4AD56293-9C55-4529-B242-DFA15D36FC5F}"/>
              </a:ext>
            </a:extLst>
          </p:cNvPr>
          <p:cNvSpPr/>
          <p:nvPr/>
        </p:nvSpPr>
        <p:spPr>
          <a:xfrm>
            <a:off x="192947" y="4478301"/>
            <a:ext cx="2037799" cy="1907123"/>
          </a:xfrm>
          <a:prstGeom prst="roundRect">
            <a:avLst>
              <a:gd name="adj" fmla="val 7576"/>
            </a:avLst>
          </a:prstGeom>
          <a:solidFill>
            <a:srgbClr val="4F81BD">
              <a:lumMod val="20000"/>
              <a:lumOff val="8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1. 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〇〇の構築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・中間目標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1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2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・中間目標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2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4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0" lang="en-US" altLang="ja-JP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PoC</a:t>
            </a:r>
            <a:r>
              <a:rPr kumimoji="0" lang="ja-JP" altLang="en-US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6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〇〇の達成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0" lang="en-US" altLang="ja-JP" sz="1200" kern="0" dirty="0" err="1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PoC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相当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0" lang="ja-JP" altLang="en-US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課題目標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8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〇〇の標準化</a:t>
            </a:r>
          </a:p>
        </p:txBody>
      </p:sp>
      <p:sp>
        <p:nvSpPr>
          <p:cNvPr id="108" name="四角形: 角を丸くする 107">
            <a:extLst>
              <a:ext uri="{FF2B5EF4-FFF2-40B4-BE49-F238E27FC236}">
                <a16:creationId xmlns:a16="http://schemas.microsoft.com/office/drawing/2014/main" id="{D6C023A0-9C47-43DD-B533-488BE143C080}"/>
              </a:ext>
            </a:extLst>
          </p:cNvPr>
          <p:cNvSpPr/>
          <p:nvPr/>
        </p:nvSpPr>
        <p:spPr>
          <a:xfrm>
            <a:off x="2288568" y="4476298"/>
            <a:ext cx="2024167" cy="1914914"/>
          </a:xfrm>
          <a:prstGeom prst="roundRect">
            <a:avLst>
              <a:gd name="adj" fmla="val 7576"/>
            </a:avLst>
          </a:prstGeom>
          <a:solidFill>
            <a:srgbClr val="4F81BD">
              <a:lumMod val="20000"/>
              <a:lumOff val="8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2.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△△△の実用化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・中間目標〇（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3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・中間目標〇（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5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0" lang="en-US" altLang="ja-JP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PoC</a:t>
            </a:r>
            <a:r>
              <a:rPr kumimoji="0" lang="ja-JP" altLang="en-US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7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〇〇の達成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0" lang="ja-JP" altLang="en-US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課題目標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9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〇〇のデータ利活用システムの構築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9" name="四角形: 角を丸くする 108">
            <a:extLst>
              <a:ext uri="{FF2B5EF4-FFF2-40B4-BE49-F238E27FC236}">
                <a16:creationId xmlns:a16="http://schemas.microsoft.com/office/drawing/2014/main" id="{DF67B744-FBFD-4ED4-BD7D-2EB917C93CEE}"/>
              </a:ext>
            </a:extLst>
          </p:cNvPr>
          <p:cNvSpPr/>
          <p:nvPr/>
        </p:nvSpPr>
        <p:spPr>
          <a:xfrm>
            <a:off x="4359705" y="4478301"/>
            <a:ext cx="2094056" cy="1914913"/>
          </a:xfrm>
          <a:prstGeom prst="roundRect">
            <a:avLst>
              <a:gd name="adj" fmla="val 8767"/>
            </a:avLst>
          </a:prstGeom>
          <a:solidFill>
            <a:srgbClr val="4F81BD">
              <a:lumMod val="20000"/>
              <a:lumOff val="8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3. ×××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の社会実装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・中間目標〇（〇年目）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・中間目標〇（〇年目）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0" lang="en-US" altLang="ja-JP" sz="1200" b="1" kern="0" dirty="0" err="1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PoC</a:t>
            </a:r>
            <a:r>
              <a:rPr kumimoji="0" lang="ja-JP" altLang="en-US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（〇年目）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0" lang="ja-JP" altLang="en-US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課題目標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（〇年目）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0" name="四角形: 角を丸くする 109">
            <a:extLst>
              <a:ext uri="{FF2B5EF4-FFF2-40B4-BE49-F238E27FC236}">
                <a16:creationId xmlns:a16="http://schemas.microsoft.com/office/drawing/2014/main" id="{615EF5F8-52FD-4F1F-99EC-5644DF8D951C}"/>
              </a:ext>
            </a:extLst>
          </p:cNvPr>
          <p:cNvSpPr/>
          <p:nvPr/>
        </p:nvSpPr>
        <p:spPr>
          <a:xfrm>
            <a:off x="6527926" y="4476299"/>
            <a:ext cx="2094056" cy="1914913"/>
          </a:xfrm>
          <a:prstGeom prst="roundRect">
            <a:avLst>
              <a:gd name="adj" fmla="val 8767"/>
            </a:avLst>
          </a:prstGeom>
          <a:solidFill>
            <a:srgbClr val="4F81BD">
              <a:lumMod val="20000"/>
              <a:lumOff val="8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4. 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・・・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・中間目標〇（〇年目）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・中間目標〇（〇年目）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0" lang="en-US" altLang="ja-JP" sz="1200" b="1" kern="0" dirty="0" err="1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PoC</a:t>
            </a:r>
            <a:r>
              <a:rPr kumimoji="0" lang="ja-JP" altLang="en-US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（〇年目）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r>
              <a:rPr kumimoji="0" lang="ja-JP" altLang="en-US" sz="1200" b="1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課題目標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（〇年目）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〇〇〇〇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1" name="テキスト ボックス 110">
            <a:extLst>
              <a:ext uri="{FF2B5EF4-FFF2-40B4-BE49-F238E27FC236}">
                <a16:creationId xmlns:a16="http://schemas.microsoft.com/office/drawing/2014/main" id="{9C996F8F-2A20-4C54-B751-10EE94DC1078}"/>
              </a:ext>
            </a:extLst>
          </p:cNvPr>
          <p:cNvSpPr txBox="1"/>
          <p:nvPr/>
        </p:nvSpPr>
        <p:spPr>
          <a:xfrm>
            <a:off x="8536506" y="5117463"/>
            <a:ext cx="5309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b="1" dirty="0">
                <a:solidFill>
                  <a:prstClr val="black"/>
                </a:solidFill>
                <a:latin typeface="Calibri" panose="020F0502020204030204" pitchFamily="34" charset="0"/>
                <a:ea typeface="ＭＳ Ｐゴシック" panose="020B0600070205080204" pitchFamily="50" charset="-128"/>
              </a:rPr>
              <a:t>・・・</a:t>
            </a:r>
          </a:p>
        </p:txBody>
      </p:sp>
      <p:sp>
        <p:nvSpPr>
          <p:cNvPr id="112" name="四角形: 角を丸くする 111">
            <a:extLst>
              <a:ext uri="{FF2B5EF4-FFF2-40B4-BE49-F238E27FC236}">
                <a16:creationId xmlns:a16="http://schemas.microsoft.com/office/drawing/2014/main" id="{CCDB74FF-AD17-459F-9388-48DE410042D8}"/>
              </a:ext>
            </a:extLst>
          </p:cNvPr>
          <p:cNvSpPr/>
          <p:nvPr/>
        </p:nvSpPr>
        <p:spPr>
          <a:xfrm>
            <a:off x="7740758" y="1801119"/>
            <a:ext cx="1210295" cy="493635"/>
          </a:xfrm>
          <a:prstGeom prst="roundRect">
            <a:avLst>
              <a:gd name="adj" fmla="val 7576"/>
            </a:avLst>
          </a:prstGeom>
          <a:solidFill>
            <a:sysClr val="window" lastClr="FFFFFF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プロジェクト外の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取り組み等</a:t>
            </a:r>
            <a:endParaRPr kumimoji="0" lang="en-US" altLang="ja-JP" sz="12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3" name="四角形: 角を丸くする 112">
            <a:extLst>
              <a:ext uri="{FF2B5EF4-FFF2-40B4-BE49-F238E27FC236}">
                <a16:creationId xmlns:a16="http://schemas.microsoft.com/office/drawing/2014/main" id="{25F20549-EF2B-4C2B-9806-23E7007A37EB}"/>
              </a:ext>
            </a:extLst>
          </p:cNvPr>
          <p:cNvSpPr/>
          <p:nvPr/>
        </p:nvSpPr>
        <p:spPr>
          <a:xfrm>
            <a:off x="153662" y="1807553"/>
            <a:ext cx="1365476" cy="477738"/>
          </a:xfrm>
          <a:prstGeom prst="roundRect">
            <a:avLst>
              <a:gd name="adj" fmla="val 7576"/>
            </a:avLst>
          </a:prstGeom>
          <a:solidFill>
            <a:sysClr val="window" lastClr="FFFFFF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プロジェクト外の要素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(</a:t>
            </a:r>
            <a:r>
              <a:rPr kumimoji="0" lang="ja-JP" altLang="en-US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社会動向等</a:t>
            </a:r>
            <a:r>
              <a:rPr kumimoji="0" lang="en-US" altLang="ja-JP" sz="12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)</a:t>
            </a:r>
          </a:p>
        </p:txBody>
      </p:sp>
      <p:sp>
        <p:nvSpPr>
          <p:cNvPr id="114" name="四角形: 角を丸くする 113">
            <a:extLst>
              <a:ext uri="{FF2B5EF4-FFF2-40B4-BE49-F238E27FC236}">
                <a16:creationId xmlns:a16="http://schemas.microsoft.com/office/drawing/2014/main" id="{F5027F1F-51EF-4710-B81A-A19986CE07A7}"/>
              </a:ext>
            </a:extLst>
          </p:cNvPr>
          <p:cNvSpPr/>
          <p:nvPr/>
        </p:nvSpPr>
        <p:spPr>
          <a:xfrm>
            <a:off x="4028270" y="712684"/>
            <a:ext cx="1101437" cy="418022"/>
          </a:xfrm>
          <a:prstGeom prst="roundRect">
            <a:avLst>
              <a:gd name="adj" fmla="val 7576"/>
            </a:avLst>
          </a:prstGeom>
          <a:solidFill>
            <a:srgbClr val="9BBB59">
              <a:lumMod val="40000"/>
              <a:lumOff val="6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SDG</a:t>
            </a:r>
            <a:r>
              <a:rPr kumimoji="0" lang="ja-JP" altLang="en-US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</a:t>
            </a:r>
            <a:endParaRPr kumimoji="0" lang="en-US" altLang="ja-JP" sz="16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5" name="四角形: 角を丸くする 114">
            <a:extLst>
              <a:ext uri="{FF2B5EF4-FFF2-40B4-BE49-F238E27FC236}">
                <a16:creationId xmlns:a16="http://schemas.microsoft.com/office/drawing/2014/main" id="{3E5337AF-FD6C-493B-9D10-982460A1618B}"/>
              </a:ext>
            </a:extLst>
          </p:cNvPr>
          <p:cNvSpPr/>
          <p:nvPr/>
        </p:nvSpPr>
        <p:spPr>
          <a:xfrm>
            <a:off x="5272985" y="712684"/>
            <a:ext cx="1101437" cy="418022"/>
          </a:xfrm>
          <a:prstGeom prst="roundRect">
            <a:avLst>
              <a:gd name="adj" fmla="val 7576"/>
            </a:avLst>
          </a:prstGeom>
          <a:solidFill>
            <a:srgbClr val="9BBB59">
              <a:lumMod val="40000"/>
              <a:lumOff val="6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SDG</a:t>
            </a:r>
            <a:r>
              <a:rPr kumimoji="0" lang="ja-JP" altLang="en-US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</a:t>
            </a:r>
            <a:endParaRPr kumimoji="0" lang="en-US" altLang="ja-JP" sz="16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6" name="四角形: 角を丸くする 115">
            <a:extLst>
              <a:ext uri="{FF2B5EF4-FFF2-40B4-BE49-F238E27FC236}">
                <a16:creationId xmlns:a16="http://schemas.microsoft.com/office/drawing/2014/main" id="{37110E76-BE03-42EF-A18C-A276F6355C0E}"/>
              </a:ext>
            </a:extLst>
          </p:cNvPr>
          <p:cNvSpPr/>
          <p:nvPr/>
        </p:nvSpPr>
        <p:spPr>
          <a:xfrm>
            <a:off x="142993" y="2428377"/>
            <a:ext cx="8877063" cy="4014000"/>
          </a:xfrm>
          <a:prstGeom prst="roundRect">
            <a:avLst>
              <a:gd name="adj" fmla="val 4781"/>
            </a:avLst>
          </a:prstGeom>
          <a:noFill/>
          <a:ln w="38100" cap="flat" cmpd="sng" algn="ctr">
            <a:solidFill>
              <a:srgbClr val="FF0000"/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endParaRPr kumimoji="0" lang="ja-JP" altLang="en-US" kern="0">
              <a:solidFill>
                <a:prstClr val="white"/>
              </a:solidFill>
              <a:latin typeface="Calibri"/>
              <a:ea typeface="ＭＳ Ｐゴシック" panose="020B0600070205080204" pitchFamily="50" charset="-128"/>
            </a:endParaRPr>
          </a:p>
        </p:txBody>
      </p:sp>
      <p:sp>
        <p:nvSpPr>
          <p:cNvPr id="117" name="テキスト ボックス 116">
            <a:extLst>
              <a:ext uri="{FF2B5EF4-FFF2-40B4-BE49-F238E27FC236}">
                <a16:creationId xmlns:a16="http://schemas.microsoft.com/office/drawing/2014/main" id="{2AF9409C-1036-4102-BBEA-21DA010884A1}"/>
              </a:ext>
            </a:extLst>
          </p:cNvPr>
          <p:cNvSpPr txBox="1"/>
          <p:nvPr/>
        </p:nvSpPr>
        <p:spPr>
          <a:xfrm>
            <a:off x="7611194" y="3251332"/>
            <a:ext cx="5710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b="1" dirty="0">
                <a:solidFill>
                  <a:prstClr val="black"/>
                </a:solidFill>
                <a:latin typeface="Calibri" panose="020F0502020204030204" pitchFamily="34" charset="0"/>
                <a:ea typeface="ＭＳ Ｐゴシック" panose="020B0600070205080204" pitchFamily="50" charset="-128"/>
              </a:rPr>
              <a:t>・・・</a:t>
            </a:r>
          </a:p>
        </p:txBody>
      </p:sp>
      <p:sp>
        <p:nvSpPr>
          <p:cNvPr id="118" name="テキスト ボックス 117">
            <a:extLst>
              <a:ext uri="{FF2B5EF4-FFF2-40B4-BE49-F238E27FC236}">
                <a16:creationId xmlns:a16="http://schemas.microsoft.com/office/drawing/2014/main" id="{96EBFD62-A18A-430D-9810-3D60A94D45E3}"/>
              </a:ext>
            </a:extLst>
          </p:cNvPr>
          <p:cNvSpPr txBox="1"/>
          <p:nvPr/>
        </p:nvSpPr>
        <p:spPr>
          <a:xfrm>
            <a:off x="6395161" y="765617"/>
            <a:ext cx="53091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b="1" dirty="0">
                <a:solidFill>
                  <a:prstClr val="black"/>
                </a:solidFill>
                <a:latin typeface="Calibri" panose="020F0502020204030204" pitchFamily="34" charset="0"/>
                <a:ea typeface="ＭＳ Ｐゴシック" panose="020B0600070205080204" pitchFamily="50" charset="-128"/>
              </a:rPr>
              <a:t>・・・</a:t>
            </a:r>
          </a:p>
        </p:txBody>
      </p:sp>
      <p:sp>
        <p:nvSpPr>
          <p:cNvPr id="119" name="四角形: 角を丸くする 118">
            <a:extLst>
              <a:ext uri="{FF2B5EF4-FFF2-40B4-BE49-F238E27FC236}">
                <a16:creationId xmlns:a16="http://schemas.microsoft.com/office/drawing/2014/main" id="{1D203A86-DE6C-4320-97C4-DDA565A62EEA}"/>
              </a:ext>
            </a:extLst>
          </p:cNvPr>
          <p:cNvSpPr/>
          <p:nvPr/>
        </p:nvSpPr>
        <p:spPr>
          <a:xfrm>
            <a:off x="82932" y="1343954"/>
            <a:ext cx="8996532" cy="5165528"/>
          </a:xfrm>
          <a:prstGeom prst="roundRect">
            <a:avLst>
              <a:gd name="adj" fmla="val 5445"/>
            </a:avLst>
          </a:prstGeom>
          <a:noFill/>
          <a:ln w="38100" cap="flat" cmpd="sng" algn="ctr">
            <a:solidFill>
              <a:srgbClr val="0000FF"/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endParaRPr kumimoji="0" lang="ja-JP" altLang="en-US" kern="0">
              <a:solidFill>
                <a:prstClr val="white"/>
              </a:solidFill>
              <a:latin typeface="Calibri"/>
              <a:ea typeface="ＭＳ Ｐゴシック" panose="020B0600070205080204" pitchFamily="50" charset="-128"/>
            </a:endParaRPr>
          </a:p>
        </p:txBody>
      </p:sp>
      <p:sp>
        <p:nvSpPr>
          <p:cNvPr id="120" name="テキスト ボックス 119">
            <a:extLst>
              <a:ext uri="{FF2B5EF4-FFF2-40B4-BE49-F238E27FC236}">
                <a16:creationId xmlns:a16="http://schemas.microsoft.com/office/drawing/2014/main" id="{0FF77CE7-0953-4DF0-84FD-B626E872E420}"/>
              </a:ext>
            </a:extLst>
          </p:cNvPr>
          <p:cNvSpPr txBox="1"/>
          <p:nvPr/>
        </p:nvSpPr>
        <p:spPr>
          <a:xfrm>
            <a:off x="64536" y="1327062"/>
            <a:ext cx="3011450" cy="338554"/>
          </a:xfrm>
          <a:prstGeom prst="rect">
            <a:avLst/>
          </a:prstGeom>
          <a:solidFill>
            <a:srgbClr val="0000FF"/>
          </a:solidFill>
        </p:spPr>
        <p:txBody>
          <a:bodyPr wrap="square" rtlCol="0">
            <a:spAutoFit/>
          </a:bodyPr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1600" b="1" dirty="0">
                <a:solidFill>
                  <a:prstClr val="white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拠点名：〇〇の社会実現拠点</a:t>
            </a:r>
          </a:p>
        </p:txBody>
      </p:sp>
      <p:sp>
        <p:nvSpPr>
          <p:cNvPr id="121" name="テキスト ボックス 120">
            <a:extLst>
              <a:ext uri="{FF2B5EF4-FFF2-40B4-BE49-F238E27FC236}">
                <a16:creationId xmlns:a16="http://schemas.microsoft.com/office/drawing/2014/main" id="{83735B93-178A-40AF-9208-587301CD2892}"/>
              </a:ext>
            </a:extLst>
          </p:cNvPr>
          <p:cNvSpPr txBox="1"/>
          <p:nvPr/>
        </p:nvSpPr>
        <p:spPr>
          <a:xfrm>
            <a:off x="123944" y="2409329"/>
            <a:ext cx="1391923" cy="584775"/>
          </a:xfrm>
          <a:prstGeom prst="rect">
            <a:avLst/>
          </a:prstGeom>
          <a:solidFill>
            <a:srgbClr val="FF0000"/>
          </a:solidFill>
        </p:spPr>
        <p:txBody>
          <a:bodyPr wrap="square" rtlCol="0">
            <a:spAutoFit/>
          </a:bodyPr>
          <a:lstStyle/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1600" b="1" dirty="0">
                <a:solidFill>
                  <a:prstClr val="white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「プロジェクト」</a:t>
            </a:r>
            <a:endParaRPr lang="en-US" altLang="ja-JP" sz="1600" b="1" dirty="0">
              <a:solidFill>
                <a:prstClr val="white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1600" b="1" dirty="0">
                <a:solidFill>
                  <a:prstClr val="white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の活動範囲</a:t>
            </a:r>
          </a:p>
        </p:txBody>
      </p:sp>
      <p:sp>
        <p:nvSpPr>
          <p:cNvPr id="122" name="Rectangle 218">
            <a:extLst>
              <a:ext uri="{FF2B5EF4-FFF2-40B4-BE49-F238E27FC236}">
                <a16:creationId xmlns:a16="http://schemas.microsoft.com/office/drawing/2014/main" id="{C3132EBF-DF95-42D3-AAAC-CAFBEF2180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5656" y="772672"/>
            <a:ext cx="826128" cy="243363"/>
          </a:xfrm>
          <a:prstGeom prst="rect">
            <a:avLst/>
          </a:prstGeom>
          <a:noFill/>
          <a:ln w="12700">
            <a:noFill/>
            <a:prstDash val="dash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（例示）</a:t>
            </a:r>
            <a:endParaRPr lang="ja-JP" altLang="ja-JP" sz="1200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ＭＳ Ｐゴシック" pitchFamily="50" charset="-128"/>
            </a:endParaRPr>
          </a:p>
        </p:txBody>
      </p:sp>
      <p:cxnSp>
        <p:nvCxnSpPr>
          <p:cNvPr id="123" name="コネクタ: カギ線 122">
            <a:extLst>
              <a:ext uri="{FF2B5EF4-FFF2-40B4-BE49-F238E27FC236}">
                <a16:creationId xmlns:a16="http://schemas.microsoft.com/office/drawing/2014/main" id="{51D988CE-D7EC-4CA1-8486-E68992C6A274}"/>
              </a:ext>
            </a:extLst>
          </p:cNvPr>
          <p:cNvCxnSpPr>
            <a:cxnSpLocks/>
          </p:cNvCxnSpPr>
          <p:nvPr/>
        </p:nvCxnSpPr>
        <p:spPr>
          <a:xfrm flipH="1" flipV="1">
            <a:off x="3352358" y="1117452"/>
            <a:ext cx="1243012" cy="144000"/>
          </a:xfrm>
          <a:prstGeom prst="bentConnector2">
            <a:avLst/>
          </a:prstGeom>
          <a:noFill/>
          <a:ln w="38100" cap="flat" cmpd="sng" algn="ctr">
            <a:solidFill>
              <a:srgbClr val="4F81BD">
                <a:shade val="95000"/>
                <a:satMod val="105000"/>
              </a:srgbClr>
            </a:solidFill>
            <a:prstDash val="solid"/>
          </a:ln>
          <a:effectLst/>
        </p:spPr>
      </p:cxnSp>
      <p:sp>
        <p:nvSpPr>
          <p:cNvPr id="124" name="四角形: 角を丸くする 123">
            <a:extLst>
              <a:ext uri="{FF2B5EF4-FFF2-40B4-BE49-F238E27FC236}">
                <a16:creationId xmlns:a16="http://schemas.microsoft.com/office/drawing/2014/main" id="{D1223571-C2C1-4D64-AE95-CC24E14ABD67}"/>
              </a:ext>
            </a:extLst>
          </p:cNvPr>
          <p:cNvSpPr/>
          <p:nvPr/>
        </p:nvSpPr>
        <p:spPr>
          <a:xfrm>
            <a:off x="2791221" y="717387"/>
            <a:ext cx="1101437" cy="418022"/>
          </a:xfrm>
          <a:prstGeom prst="roundRect">
            <a:avLst>
              <a:gd name="adj" fmla="val 7576"/>
            </a:avLst>
          </a:prstGeom>
          <a:solidFill>
            <a:srgbClr val="9BBB59">
              <a:lumMod val="40000"/>
              <a:lumOff val="60000"/>
            </a:srgbClr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rtlCol="0" anchor="ctr"/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r>
              <a:rPr kumimoji="0" lang="en-US" altLang="ja-JP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SDG</a:t>
            </a:r>
            <a:r>
              <a:rPr kumimoji="0" lang="ja-JP" altLang="en-US" sz="1600" kern="0" dirty="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</a:t>
            </a:r>
            <a:endParaRPr kumimoji="0" lang="en-US" altLang="ja-JP" sz="1600" kern="0" dirty="0">
              <a:solidFill>
                <a:prstClr val="black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716745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四角形: 角を丸くする 8">
            <a:extLst>
              <a:ext uri="{FF2B5EF4-FFF2-40B4-BE49-F238E27FC236}">
                <a16:creationId xmlns:a16="http://schemas.microsoft.com/office/drawing/2014/main" id="{2D9AABFF-6070-496D-9A8C-D50172668F42}"/>
              </a:ext>
            </a:extLst>
          </p:cNvPr>
          <p:cNvSpPr/>
          <p:nvPr/>
        </p:nvSpPr>
        <p:spPr>
          <a:xfrm>
            <a:off x="106703" y="389803"/>
            <a:ext cx="5754806" cy="523169"/>
          </a:xfrm>
          <a:prstGeom prst="round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0" lang="ja-JP" altLang="en-US" b="1" kern="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〇〇が〇〇する〇〇な社会の実現</a:t>
            </a:r>
            <a:endParaRPr lang="ja-JP" altLang="en-US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10" name="表 50">
            <a:extLst>
              <a:ext uri="{FF2B5EF4-FFF2-40B4-BE49-F238E27FC236}">
                <a16:creationId xmlns:a16="http://schemas.microsoft.com/office/drawing/2014/main" id="{9F2C71EC-E772-450A-9F34-0B0088DB35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2191758"/>
              </p:ext>
            </p:extLst>
          </p:nvPr>
        </p:nvGraphicFramePr>
        <p:xfrm>
          <a:off x="208303" y="1326075"/>
          <a:ext cx="8668997" cy="466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3913">
                  <a:extLst>
                    <a:ext uri="{9D8B030D-6E8A-4147-A177-3AD203B41FA5}">
                      <a16:colId xmlns:a16="http://schemas.microsoft.com/office/drawing/2014/main" val="2974013213"/>
                    </a:ext>
                  </a:extLst>
                </a:gridCol>
                <a:gridCol w="7385084">
                  <a:extLst>
                    <a:ext uri="{9D8B030D-6E8A-4147-A177-3AD203B41FA5}">
                      <a16:colId xmlns:a16="http://schemas.microsoft.com/office/drawing/2014/main" val="3178391626"/>
                    </a:ext>
                  </a:extLst>
                </a:gridCol>
              </a:tblGrid>
              <a:tr h="252000">
                <a:tc gridSpan="2"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研究開発課題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1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「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○○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の構築」の目標</a:t>
                      </a:r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00328254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目標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95445778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目標</a:t>
                      </a:r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24987453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PoC1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20203946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課題目標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31387990"/>
                  </a:ext>
                </a:extLst>
              </a:tr>
              <a:tr h="252000"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研究開発課題</a:t>
                      </a:r>
                      <a:r>
                        <a:rPr kumimoji="1" lang="en-US" altLang="ja-JP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2</a:t>
                      </a:r>
                      <a:r>
                        <a:rPr kumimoji="1" lang="ja-JP" altLang="en-US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「△△△の実用化」の目標</a:t>
                      </a:r>
                      <a:endParaRPr kumimoji="1" lang="en-US" altLang="ja-JP" sz="1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72835682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目標〇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814416785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目標〇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58821218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80626268"/>
                  </a:ext>
                </a:extLst>
              </a:tr>
              <a:tr h="252000"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研究開発課題</a:t>
                      </a:r>
                      <a:r>
                        <a:rPr kumimoji="1" lang="en-US" altLang="ja-JP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3</a:t>
                      </a:r>
                      <a:r>
                        <a:rPr kumimoji="1" lang="ja-JP" altLang="en-US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「</a:t>
                      </a:r>
                      <a:r>
                        <a:rPr kumimoji="1" lang="en-US" altLang="ja-JP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×××</a:t>
                      </a:r>
                      <a:r>
                        <a:rPr kumimoji="1" lang="ja-JP" altLang="en-US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の社会実装」の目標</a:t>
                      </a:r>
                      <a:endParaRPr kumimoji="1" lang="en-US" altLang="ja-JP" sz="1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81302475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目標〇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1537958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目標〇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9751251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95608066"/>
                  </a:ext>
                </a:extLst>
              </a:tr>
              <a:tr h="252000"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研究開発課題</a:t>
                      </a:r>
                      <a:r>
                        <a:rPr kumimoji="1" lang="en-US" altLang="ja-JP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4</a:t>
                      </a:r>
                      <a:r>
                        <a:rPr kumimoji="1" lang="ja-JP" altLang="en-US" sz="12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「・・・」の目標</a:t>
                      </a:r>
                      <a:endParaRPr kumimoji="1" lang="en-US" altLang="ja-JP" sz="1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90287009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目標〇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52118373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目標〇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8533447"/>
                  </a:ext>
                </a:extLst>
              </a:tr>
              <a:tr h="252000"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0325987"/>
                  </a:ext>
                </a:extLst>
              </a:tr>
            </a:tbl>
          </a:graphicData>
        </a:graphic>
      </p:graphicFrame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DCEB58C1-0482-44E8-B5AD-2EF044D36097}"/>
              </a:ext>
            </a:extLst>
          </p:cNvPr>
          <p:cNvSpPr txBox="1"/>
          <p:nvPr/>
        </p:nvSpPr>
        <p:spPr>
          <a:xfrm>
            <a:off x="1533018" y="1638186"/>
            <a:ext cx="1910006" cy="461665"/>
          </a:xfrm>
          <a:prstGeom prst="rect">
            <a:avLst/>
          </a:prstGeom>
          <a:solidFill>
            <a:schemeClr val="bg1"/>
          </a:solidFill>
          <a:ln>
            <a:solidFill>
              <a:srgbClr val="0000FF"/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目標の内容を</a:t>
            </a:r>
            <a:endParaRPr lang="en-US" altLang="ja-JP" sz="1200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記載してください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7D941554-7355-40F2-96C5-57C2CEC16E49}"/>
              </a:ext>
            </a:extLst>
          </p:cNvPr>
          <p:cNvSpPr txBox="1"/>
          <p:nvPr/>
        </p:nvSpPr>
        <p:spPr>
          <a:xfrm>
            <a:off x="106703" y="981024"/>
            <a:ext cx="506643" cy="276999"/>
          </a:xfrm>
          <a:prstGeom prst="rect">
            <a:avLst/>
          </a:prstGeom>
          <a:solidFill>
            <a:schemeClr val="bg1"/>
          </a:solidFill>
          <a:ln>
            <a:solidFill>
              <a:srgbClr val="0000FF"/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例示</a:t>
            </a:r>
            <a:endParaRPr lang="en-US" altLang="ja-JP" sz="1200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8E1C259-3058-4162-B005-13AB7981266A}"/>
              </a:ext>
            </a:extLst>
          </p:cNvPr>
          <p:cNvSpPr txBox="1"/>
          <p:nvPr/>
        </p:nvSpPr>
        <p:spPr>
          <a:xfrm>
            <a:off x="5134030" y="566989"/>
            <a:ext cx="3903267" cy="461665"/>
          </a:xfrm>
          <a:prstGeom prst="rect">
            <a:avLst/>
          </a:prstGeom>
          <a:solidFill>
            <a:schemeClr val="bg1"/>
          </a:solidFill>
          <a:ln>
            <a:solidFill>
              <a:srgbClr val="0000FF"/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拠点ビジョン（共創分野・政策重点分野）</a:t>
            </a:r>
            <a:r>
              <a:rPr lang="en-US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/</a:t>
            </a:r>
          </a:p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 地域拠点ビジョン（地域共創分野）を記載してください。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00B59CAA-9AB0-446C-8C54-C17A2DC0A50B}"/>
              </a:ext>
            </a:extLst>
          </p:cNvPr>
          <p:cNvSpPr txBox="1"/>
          <p:nvPr/>
        </p:nvSpPr>
        <p:spPr>
          <a:xfrm>
            <a:off x="0" y="-2878"/>
            <a:ext cx="49760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共創の場形成支援プログラム　研究開発予定表　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【20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○○年○月○日作成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83529EFF-8A9F-427E-9CE7-8EE5EF3E0FC2}"/>
              </a:ext>
            </a:extLst>
          </p:cNvPr>
          <p:cNvSpPr txBox="1"/>
          <p:nvPr/>
        </p:nvSpPr>
        <p:spPr>
          <a:xfrm>
            <a:off x="8364600" y="19385"/>
            <a:ext cx="79541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様式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2 】</a:t>
            </a:r>
          </a:p>
        </p:txBody>
      </p:sp>
    </p:spTree>
    <p:extLst>
      <p:ext uri="{BB962C8B-B14F-4D97-AF65-F5344CB8AC3E}">
        <p14:creationId xmlns:p14="http://schemas.microsoft.com/office/powerpoint/2010/main" val="1476757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四角形: 角を丸くする 50">
            <a:extLst>
              <a:ext uri="{FF2B5EF4-FFF2-40B4-BE49-F238E27FC236}">
                <a16:creationId xmlns:a16="http://schemas.microsoft.com/office/drawing/2014/main" id="{05113110-500B-45C6-B197-C2660FB517BD}"/>
              </a:ext>
            </a:extLst>
          </p:cNvPr>
          <p:cNvSpPr/>
          <p:nvPr/>
        </p:nvSpPr>
        <p:spPr>
          <a:xfrm>
            <a:off x="106703" y="389803"/>
            <a:ext cx="5754806" cy="523169"/>
          </a:xfrm>
          <a:prstGeom prst="round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0" lang="ja-JP" altLang="en-US" b="1" kern="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〇〇が〇〇する〇〇な社会の実現</a:t>
            </a:r>
            <a:endParaRPr lang="ja-JP" altLang="en-US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8EF44EBD-A47F-4B39-972A-61D7B252EA95}"/>
              </a:ext>
            </a:extLst>
          </p:cNvPr>
          <p:cNvSpPr txBox="1"/>
          <p:nvPr/>
        </p:nvSpPr>
        <p:spPr>
          <a:xfrm>
            <a:off x="5134030" y="566989"/>
            <a:ext cx="3903267" cy="461665"/>
          </a:xfrm>
          <a:prstGeom prst="rect">
            <a:avLst/>
          </a:prstGeom>
          <a:solidFill>
            <a:schemeClr val="bg1"/>
          </a:solidFill>
          <a:ln>
            <a:solidFill>
              <a:srgbClr val="0000FF"/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拠点ビジョン（共創分野・政策重点分野）</a:t>
            </a:r>
            <a:r>
              <a:rPr lang="en-US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/</a:t>
            </a:r>
          </a:p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 地域拠点ビジョン（地域共創分野）を記載してください。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557D18E7-1C2A-4013-8CFC-F258FA2512EA}"/>
              </a:ext>
            </a:extLst>
          </p:cNvPr>
          <p:cNvSpPr txBox="1"/>
          <p:nvPr/>
        </p:nvSpPr>
        <p:spPr>
          <a:xfrm>
            <a:off x="0" y="-2878"/>
            <a:ext cx="49760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共創の場形成支援プログラム　研究開発予定表　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【20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○○年○月○日作成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FCA12C4A-C437-4493-BE21-7F8F520C1ED3}"/>
              </a:ext>
            </a:extLst>
          </p:cNvPr>
          <p:cNvSpPr txBox="1"/>
          <p:nvPr/>
        </p:nvSpPr>
        <p:spPr>
          <a:xfrm>
            <a:off x="8364600" y="19385"/>
            <a:ext cx="79541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様式</a:t>
            </a:r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2 】</a:t>
            </a:r>
          </a:p>
        </p:txBody>
      </p:sp>
      <p:graphicFrame>
        <p:nvGraphicFramePr>
          <p:cNvPr id="52" name="表 5">
            <a:extLst>
              <a:ext uri="{FF2B5EF4-FFF2-40B4-BE49-F238E27FC236}">
                <a16:creationId xmlns:a16="http://schemas.microsoft.com/office/drawing/2014/main" id="{3844BDB8-6F50-43C6-9F5D-7B712CC3048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5260004"/>
              </p:ext>
            </p:extLst>
          </p:nvPr>
        </p:nvGraphicFramePr>
        <p:xfrm>
          <a:off x="73990" y="1290674"/>
          <a:ext cx="8343387" cy="43185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9387">
                  <a:extLst>
                    <a:ext uri="{9D8B030D-6E8A-4147-A177-3AD203B41FA5}">
                      <a16:colId xmlns:a16="http://schemas.microsoft.com/office/drawing/2014/main" val="2416774611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543477862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157746469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1732185611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3167000126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3989374720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769022756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845680668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399660549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870933280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91785829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734113967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3040825860"/>
                    </a:ext>
                  </a:extLst>
                </a:gridCol>
              </a:tblGrid>
              <a:tr h="30305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研究開発課題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育成</a:t>
                      </a:r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1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本格</a:t>
                      </a:r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1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3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4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5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6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7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8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en-US" altLang="ja-JP" sz="1200" dirty="0">
                          <a:solidFill>
                            <a:schemeClr val="tx1"/>
                          </a:solidFill>
                        </a:rPr>
                        <a:t>9</a:t>
                      </a:r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最終</a:t>
                      </a:r>
                      <a:endParaRPr kumimoji="1" lang="en-US" altLang="ja-JP" sz="120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</a:rPr>
                        <a:t>年度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8742019"/>
                  </a:ext>
                </a:extLst>
              </a:tr>
              <a:tr h="73342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1. 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○○の構築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34844017"/>
                  </a:ext>
                </a:extLst>
              </a:tr>
              <a:tr h="161108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2. 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△△△の実用化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8082534"/>
                  </a:ext>
                </a:extLst>
              </a:tr>
              <a:tr h="904875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3.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×××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の社会実装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ash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57800654"/>
                  </a:ext>
                </a:extLst>
              </a:tr>
              <a:tr h="612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4. 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・・・</a:t>
                      </a:r>
                      <a:endParaRPr kumimoji="1" lang="en-US" altLang="ja-JP" sz="14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25099383"/>
                  </a:ext>
                </a:extLst>
              </a:tr>
            </a:tbl>
          </a:graphicData>
        </a:graphic>
      </p:graphicFrame>
      <p:sp>
        <p:nvSpPr>
          <p:cNvPr id="56" name="四角形: 角を丸くする 55">
            <a:extLst>
              <a:ext uri="{FF2B5EF4-FFF2-40B4-BE49-F238E27FC236}">
                <a16:creationId xmlns:a16="http://schemas.microsoft.com/office/drawing/2014/main" id="{BFB43EB1-8BCE-4C74-9359-F53BC40EC006}"/>
              </a:ext>
            </a:extLst>
          </p:cNvPr>
          <p:cNvSpPr/>
          <p:nvPr/>
        </p:nvSpPr>
        <p:spPr>
          <a:xfrm>
            <a:off x="8511099" y="1761847"/>
            <a:ext cx="189277" cy="1825785"/>
          </a:xfrm>
          <a:prstGeom prst="roundRect">
            <a:avLst/>
          </a:prstGeom>
          <a:solidFill>
            <a:srgbClr val="F8CBAD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ターゲット１の実現</a:t>
            </a:r>
          </a:p>
        </p:txBody>
      </p:sp>
      <p:sp>
        <p:nvSpPr>
          <p:cNvPr id="57" name="四角形: 角を丸くする 56">
            <a:extLst>
              <a:ext uri="{FF2B5EF4-FFF2-40B4-BE49-F238E27FC236}">
                <a16:creationId xmlns:a16="http://schemas.microsoft.com/office/drawing/2014/main" id="{0408697C-A899-42B7-8DAB-2EFAC4DBBC73}"/>
              </a:ext>
            </a:extLst>
          </p:cNvPr>
          <p:cNvSpPr/>
          <p:nvPr/>
        </p:nvSpPr>
        <p:spPr>
          <a:xfrm>
            <a:off x="8511099" y="3633998"/>
            <a:ext cx="186210" cy="1986987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ターゲット３の実現</a:t>
            </a:r>
          </a:p>
        </p:txBody>
      </p:sp>
      <p:sp>
        <p:nvSpPr>
          <p:cNvPr id="58" name="Rectangle 206">
            <a:extLst>
              <a:ext uri="{FF2B5EF4-FFF2-40B4-BE49-F238E27FC236}">
                <a16:creationId xmlns:a16="http://schemas.microsoft.com/office/drawing/2014/main" id="{C284ECEF-EFE9-450A-A8DB-6ED977E0916A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7949" y="5588774"/>
            <a:ext cx="1112735" cy="794177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FF"/>
            </a:solidFill>
            <a:prstDash val="dash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研究開発</a:t>
            </a:r>
            <a:r>
              <a:rPr lang="ja-JP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課題</a:t>
            </a:r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を項目ご</a:t>
            </a:r>
            <a:r>
              <a:rPr lang="ja-JP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とに転記</a:t>
            </a:r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してください。</a:t>
            </a:r>
            <a:endParaRPr lang="en-US" altLang="ja-JP" sz="1200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ＭＳ Ｐゴシック" pitchFamily="50" charset="-128"/>
            </a:endParaRPr>
          </a:p>
        </p:txBody>
      </p:sp>
      <p:sp>
        <p:nvSpPr>
          <p:cNvPr id="59" name="Rectangle 218">
            <a:extLst>
              <a:ext uri="{FF2B5EF4-FFF2-40B4-BE49-F238E27FC236}">
                <a16:creationId xmlns:a16="http://schemas.microsoft.com/office/drawing/2014/main" id="{C2C48008-F1A6-44E9-8A4E-5165DB414313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42607" y="5764517"/>
            <a:ext cx="2811397" cy="54000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FF"/>
            </a:solidFill>
            <a:prstDash val="dash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r>
              <a:rPr lang="ja-JP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拠点で行う研究開発から社会実装までを大まかなフェーズに分けて記載してください。</a:t>
            </a:r>
          </a:p>
        </p:txBody>
      </p:sp>
      <p:sp>
        <p:nvSpPr>
          <p:cNvPr id="60" name="矢印: 五方向 59">
            <a:extLst>
              <a:ext uri="{FF2B5EF4-FFF2-40B4-BE49-F238E27FC236}">
                <a16:creationId xmlns:a16="http://schemas.microsoft.com/office/drawing/2014/main" id="{7AFC1FA5-0351-4F13-BA86-6185726F6D98}"/>
              </a:ext>
            </a:extLst>
          </p:cNvPr>
          <p:cNvSpPr/>
          <p:nvPr/>
        </p:nvSpPr>
        <p:spPr>
          <a:xfrm>
            <a:off x="1113810" y="1858729"/>
            <a:ext cx="1471279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1" name="矢印: 五方向 60">
            <a:extLst>
              <a:ext uri="{FF2B5EF4-FFF2-40B4-BE49-F238E27FC236}">
                <a16:creationId xmlns:a16="http://schemas.microsoft.com/office/drawing/2014/main" id="{26DD22B5-FC05-4FCB-8A38-4B77FED48722}"/>
              </a:ext>
            </a:extLst>
          </p:cNvPr>
          <p:cNvSpPr/>
          <p:nvPr/>
        </p:nvSpPr>
        <p:spPr>
          <a:xfrm>
            <a:off x="2764184" y="1871992"/>
            <a:ext cx="992185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2" name="矢印: 五方向 61">
            <a:extLst>
              <a:ext uri="{FF2B5EF4-FFF2-40B4-BE49-F238E27FC236}">
                <a16:creationId xmlns:a16="http://schemas.microsoft.com/office/drawing/2014/main" id="{D36DF147-BF3B-4136-BAD4-FCC8BBF73869}"/>
              </a:ext>
            </a:extLst>
          </p:cNvPr>
          <p:cNvSpPr/>
          <p:nvPr/>
        </p:nvSpPr>
        <p:spPr>
          <a:xfrm>
            <a:off x="1113810" y="2666061"/>
            <a:ext cx="1843347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3" name="矢印: 五方向 62">
            <a:extLst>
              <a:ext uri="{FF2B5EF4-FFF2-40B4-BE49-F238E27FC236}">
                <a16:creationId xmlns:a16="http://schemas.microsoft.com/office/drawing/2014/main" id="{0C2AE54B-E491-42BD-B985-2D1269A5BD4B}"/>
              </a:ext>
            </a:extLst>
          </p:cNvPr>
          <p:cNvSpPr/>
          <p:nvPr/>
        </p:nvSpPr>
        <p:spPr>
          <a:xfrm>
            <a:off x="1113811" y="3463221"/>
            <a:ext cx="3490478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4" name="矢印: 五方向 63">
            <a:extLst>
              <a:ext uri="{FF2B5EF4-FFF2-40B4-BE49-F238E27FC236}">
                <a16:creationId xmlns:a16="http://schemas.microsoft.com/office/drawing/2014/main" id="{FA4E59F3-EC8D-4B35-8A93-D202B3CC857D}"/>
              </a:ext>
            </a:extLst>
          </p:cNvPr>
          <p:cNvSpPr/>
          <p:nvPr/>
        </p:nvSpPr>
        <p:spPr>
          <a:xfrm>
            <a:off x="4783500" y="2666061"/>
            <a:ext cx="857277" cy="122916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5" name="矢印: 五方向 64">
            <a:extLst>
              <a:ext uri="{FF2B5EF4-FFF2-40B4-BE49-F238E27FC236}">
                <a16:creationId xmlns:a16="http://schemas.microsoft.com/office/drawing/2014/main" id="{04B7F98C-F222-48AC-BDFC-245DA08FC13D}"/>
              </a:ext>
            </a:extLst>
          </p:cNvPr>
          <p:cNvSpPr/>
          <p:nvPr/>
        </p:nvSpPr>
        <p:spPr>
          <a:xfrm>
            <a:off x="6150283" y="2666061"/>
            <a:ext cx="1644143" cy="1208998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6" name="矢印: 五方向 65">
            <a:extLst>
              <a:ext uri="{FF2B5EF4-FFF2-40B4-BE49-F238E27FC236}">
                <a16:creationId xmlns:a16="http://schemas.microsoft.com/office/drawing/2014/main" id="{4EDE36D3-145A-454F-A1AB-6B131A4A7E97}"/>
              </a:ext>
            </a:extLst>
          </p:cNvPr>
          <p:cNvSpPr/>
          <p:nvPr/>
        </p:nvSpPr>
        <p:spPr>
          <a:xfrm>
            <a:off x="1113810" y="4345460"/>
            <a:ext cx="1375809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7" name="矢印: 五方向 66">
            <a:extLst>
              <a:ext uri="{FF2B5EF4-FFF2-40B4-BE49-F238E27FC236}">
                <a16:creationId xmlns:a16="http://schemas.microsoft.com/office/drawing/2014/main" id="{7D06B037-461A-4C81-BFD2-B0188931A95C}"/>
              </a:ext>
            </a:extLst>
          </p:cNvPr>
          <p:cNvSpPr/>
          <p:nvPr/>
        </p:nvSpPr>
        <p:spPr>
          <a:xfrm>
            <a:off x="2585089" y="4345460"/>
            <a:ext cx="1539684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8" name="矢印: 五方向 67">
            <a:extLst>
              <a:ext uri="{FF2B5EF4-FFF2-40B4-BE49-F238E27FC236}">
                <a16:creationId xmlns:a16="http://schemas.microsoft.com/office/drawing/2014/main" id="{A7F50D47-DB77-4CD6-B7ED-CB6EECFEA67A}"/>
              </a:ext>
            </a:extLst>
          </p:cNvPr>
          <p:cNvSpPr/>
          <p:nvPr/>
        </p:nvSpPr>
        <p:spPr>
          <a:xfrm>
            <a:off x="4471248" y="4331253"/>
            <a:ext cx="1666716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9" name="矢印: 五方向 68">
            <a:extLst>
              <a:ext uri="{FF2B5EF4-FFF2-40B4-BE49-F238E27FC236}">
                <a16:creationId xmlns:a16="http://schemas.microsoft.com/office/drawing/2014/main" id="{3F8A137C-E056-42BF-BB77-8523089ADD5A}"/>
              </a:ext>
            </a:extLst>
          </p:cNvPr>
          <p:cNvSpPr/>
          <p:nvPr/>
        </p:nvSpPr>
        <p:spPr>
          <a:xfrm>
            <a:off x="6150283" y="4308342"/>
            <a:ext cx="1194995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0" name="四角形: 角を丸くする 69">
            <a:extLst>
              <a:ext uri="{FF2B5EF4-FFF2-40B4-BE49-F238E27FC236}">
                <a16:creationId xmlns:a16="http://schemas.microsoft.com/office/drawing/2014/main" id="{F646191D-1F15-4EAF-A4E0-9F064B5F24C3}"/>
              </a:ext>
            </a:extLst>
          </p:cNvPr>
          <p:cNvSpPr/>
          <p:nvPr/>
        </p:nvSpPr>
        <p:spPr>
          <a:xfrm>
            <a:off x="6013875" y="4096791"/>
            <a:ext cx="194400" cy="893404"/>
          </a:xfrm>
          <a:prstGeom prst="roundRect">
            <a:avLst/>
          </a:prstGeom>
          <a:solidFill>
            <a:schemeClr val="bg1">
              <a:lumMod val="75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事業化判断</a:t>
            </a:r>
          </a:p>
        </p:txBody>
      </p:sp>
      <p:sp>
        <p:nvSpPr>
          <p:cNvPr id="71" name="矢印: 五方向 70">
            <a:extLst>
              <a:ext uri="{FF2B5EF4-FFF2-40B4-BE49-F238E27FC236}">
                <a16:creationId xmlns:a16="http://schemas.microsoft.com/office/drawing/2014/main" id="{96089956-29C9-4E3D-A7E9-D063C3B8D8DF}"/>
              </a:ext>
            </a:extLst>
          </p:cNvPr>
          <p:cNvSpPr/>
          <p:nvPr/>
        </p:nvSpPr>
        <p:spPr>
          <a:xfrm>
            <a:off x="5807533" y="1877732"/>
            <a:ext cx="1380863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endParaRPr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2" name="矢印: 五方向 71">
            <a:extLst>
              <a:ext uri="{FF2B5EF4-FFF2-40B4-BE49-F238E27FC236}">
                <a16:creationId xmlns:a16="http://schemas.microsoft.com/office/drawing/2014/main" id="{82BF90F7-AED8-497D-A5B9-93F0F1A327D6}"/>
              </a:ext>
            </a:extLst>
          </p:cNvPr>
          <p:cNvSpPr/>
          <p:nvPr/>
        </p:nvSpPr>
        <p:spPr>
          <a:xfrm>
            <a:off x="7837560" y="1873589"/>
            <a:ext cx="567498" cy="1655951"/>
          </a:xfrm>
          <a:prstGeom prst="homePlate">
            <a:avLst>
              <a:gd name="adj" fmla="val 32831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endParaRPr lang="ja-JP" altLang="en-US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3" name="矢印: 五方向 72">
            <a:extLst>
              <a:ext uri="{FF2B5EF4-FFF2-40B4-BE49-F238E27FC236}">
                <a16:creationId xmlns:a16="http://schemas.microsoft.com/office/drawing/2014/main" id="{452A688E-FD58-4BB8-8042-B7495A46F90C}"/>
              </a:ext>
            </a:extLst>
          </p:cNvPr>
          <p:cNvSpPr/>
          <p:nvPr/>
        </p:nvSpPr>
        <p:spPr>
          <a:xfrm>
            <a:off x="3858530" y="1873588"/>
            <a:ext cx="1352951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4" name="矢印: 五方向 73">
            <a:extLst>
              <a:ext uri="{FF2B5EF4-FFF2-40B4-BE49-F238E27FC236}">
                <a16:creationId xmlns:a16="http://schemas.microsoft.com/office/drawing/2014/main" id="{C71DC955-029F-4CFA-8C15-6E19390505C8}"/>
              </a:ext>
            </a:extLst>
          </p:cNvPr>
          <p:cNvSpPr/>
          <p:nvPr/>
        </p:nvSpPr>
        <p:spPr>
          <a:xfrm>
            <a:off x="3148827" y="2666061"/>
            <a:ext cx="1455462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5" name="矢印: 五方向 74">
            <a:extLst>
              <a:ext uri="{FF2B5EF4-FFF2-40B4-BE49-F238E27FC236}">
                <a16:creationId xmlns:a16="http://schemas.microsoft.com/office/drawing/2014/main" id="{CC54DCC9-306B-4EF5-B50D-7D9DF0477829}"/>
              </a:ext>
            </a:extLst>
          </p:cNvPr>
          <p:cNvSpPr/>
          <p:nvPr/>
        </p:nvSpPr>
        <p:spPr>
          <a:xfrm>
            <a:off x="7843429" y="3646651"/>
            <a:ext cx="561629" cy="1244167"/>
          </a:xfrm>
          <a:prstGeom prst="homePlate">
            <a:avLst>
              <a:gd name="adj" fmla="val 32831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endParaRPr lang="ja-JP" altLang="en-US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0EB6726B-518B-441C-9CFF-5E60B81B76B9}"/>
              </a:ext>
            </a:extLst>
          </p:cNvPr>
          <p:cNvSpPr/>
          <p:nvPr/>
        </p:nvSpPr>
        <p:spPr>
          <a:xfrm>
            <a:off x="2569865" y="1781610"/>
            <a:ext cx="192748" cy="653368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目標１</a:t>
            </a:r>
          </a:p>
        </p:txBody>
      </p:sp>
      <p:sp>
        <p:nvSpPr>
          <p:cNvPr id="77" name="正方形/長方形 76">
            <a:extLst>
              <a:ext uri="{FF2B5EF4-FFF2-40B4-BE49-F238E27FC236}">
                <a16:creationId xmlns:a16="http://schemas.microsoft.com/office/drawing/2014/main" id="{19CE867A-1483-4DA9-A870-B0A35B9F668B}"/>
              </a:ext>
            </a:extLst>
          </p:cNvPr>
          <p:cNvSpPr/>
          <p:nvPr/>
        </p:nvSpPr>
        <p:spPr>
          <a:xfrm>
            <a:off x="3731089" y="1791728"/>
            <a:ext cx="194400" cy="653368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目標２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573EA266-50F1-4FC1-95A4-9A00BEF7D944}"/>
              </a:ext>
            </a:extLst>
          </p:cNvPr>
          <p:cNvSpPr/>
          <p:nvPr/>
        </p:nvSpPr>
        <p:spPr>
          <a:xfrm>
            <a:off x="7150878" y="1748896"/>
            <a:ext cx="194400" cy="79014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課題目標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B4C77297-F28A-4D6E-BB73-30E0BE312099}"/>
              </a:ext>
            </a:extLst>
          </p:cNvPr>
          <p:cNvSpPr/>
          <p:nvPr/>
        </p:nvSpPr>
        <p:spPr>
          <a:xfrm>
            <a:off x="4610451" y="2555377"/>
            <a:ext cx="194400" cy="653368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目標○</a:t>
            </a:r>
          </a:p>
        </p:txBody>
      </p:sp>
      <p:sp>
        <p:nvSpPr>
          <p:cNvPr id="80" name="正方形/長方形 79">
            <a:extLst>
              <a:ext uri="{FF2B5EF4-FFF2-40B4-BE49-F238E27FC236}">
                <a16:creationId xmlns:a16="http://schemas.microsoft.com/office/drawing/2014/main" id="{3E6CC37E-DC1C-4E93-BF1F-0B29DF123F4A}"/>
              </a:ext>
            </a:extLst>
          </p:cNvPr>
          <p:cNvSpPr/>
          <p:nvPr/>
        </p:nvSpPr>
        <p:spPr>
          <a:xfrm>
            <a:off x="2957156" y="2565098"/>
            <a:ext cx="194400" cy="653368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目標○</a:t>
            </a:r>
          </a:p>
        </p:txBody>
      </p:sp>
      <p:sp>
        <p:nvSpPr>
          <p:cNvPr id="81" name="正方形/長方形 80">
            <a:extLst>
              <a:ext uri="{FF2B5EF4-FFF2-40B4-BE49-F238E27FC236}">
                <a16:creationId xmlns:a16="http://schemas.microsoft.com/office/drawing/2014/main" id="{44ED1953-3610-41AE-8300-77757C09BBB2}"/>
              </a:ext>
            </a:extLst>
          </p:cNvPr>
          <p:cNvSpPr/>
          <p:nvPr/>
        </p:nvSpPr>
        <p:spPr>
          <a:xfrm>
            <a:off x="4604288" y="3360617"/>
            <a:ext cx="194400" cy="653368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目標○</a:t>
            </a:r>
          </a:p>
        </p:txBody>
      </p:sp>
      <p:sp>
        <p:nvSpPr>
          <p:cNvPr id="82" name="正方形/長方形 81">
            <a:extLst>
              <a:ext uri="{FF2B5EF4-FFF2-40B4-BE49-F238E27FC236}">
                <a16:creationId xmlns:a16="http://schemas.microsoft.com/office/drawing/2014/main" id="{6F708915-FA03-448B-ABCA-6D6C002FD69C}"/>
              </a:ext>
            </a:extLst>
          </p:cNvPr>
          <p:cNvSpPr/>
          <p:nvPr/>
        </p:nvSpPr>
        <p:spPr>
          <a:xfrm>
            <a:off x="2496827" y="4237449"/>
            <a:ext cx="194400" cy="653368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目標○</a:t>
            </a:r>
          </a:p>
        </p:txBody>
      </p:sp>
      <p:sp>
        <p:nvSpPr>
          <p:cNvPr id="83" name="正方形/長方形 82">
            <a:extLst>
              <a:ext uri="{FF2B5EF4-FFF2-40B4-BE49-F238E27FC236}">
                <a16:creationId xmlns:a16="http://schemas.microsoft.com/office/drawing/2014/main" id="{9DD0B2E6-685B-4FD4-A568-89CB6344356E}"/>
              </a:ext>
            </a:extLst>
          </p:cNvPr>
          <p:cNvSpPr/>
          <p:nvPr/>
        </p:nvSpPr>
        <p:spPr>
          <a:xfrm>
            <a:off x="5240035" y="1779778"/>
            <a:ext cx="567498" cy="6552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altLang="ja-JP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PoC</a:t>
            </a: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１</a:t>
            </a:r>
            <a:endParaRPr lang="en-US" altLang="ja-JP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4" name="正方形/長方形 83">
            <a:extLst>
              <a:ext uri="{FF2B5EF4-FFF2-40B4-BE49-F238E27FC236}">
                <a16:creationId xmlns:a16="http://schemas.microsoft.com/office/drawing/2014/main" id="{4AD636DF-96B6-48D1-8375-81F9AA951D04}"/>
              </a:ext>
            </a:extLst>
          </p:cNvPr>
          <p:cNvSpPr/>
          <p:nvPr/>
        </p:nvSpPr>
        <p:spPr>
          <a:xfrm>
            <a:off x="5640777" y="2578767"/>
            <a:ext cx="567498" cy="1452369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altLang="ja-JP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PoC</a:t>
            </a: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○</a:t>
            </a:r>
            <a:endParaRPr lang="en-US" altLang="ja-JP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5" name="正方形/長方形 84">
            <a:extLst>
              <a:ext uri="{FF2B5EF4-FFF2-40B4-BE49-F238E27FC236}">
                <a16:creationId xmlns:a16="http://schemas.microsoft.com/office/drawing/2014/main" id="{FADB2490-0E55-4FEC-8393-4CE9398CA4E5}"/>
              </a:ext>
            </a:extLst>
          </p:cNvPr>
          <p:cNvSpPr/>
          <p:nvPr/>
        </p:nvSpPr>
        <p:spPr>
          <a:xfrm>
            <a:off x="4067378" y="4238689"/>
            <a:ext cx="496718" cy="655200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rtlCol="0" anchor="ctr"/>
          <a:lstStyle/>
          <a:p>
            <a:pPr algn="ctr"/>
            <a:r>
              <a:rPr lang="en-US" altLang="ja-JP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PoC</a:t>
            </a:r>
          </a:p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○</a:t>
            </a:r>
            <a:endParaRPr lang="en-US" altLang="ja-JP" sz="12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6" name="正方形/長方形 85">
            <a:extLst>
              <a:ext uri="{FF2B5EF4-FFF2-40B4-BE49-F238E27FC236}">
                <a16:creationId xmlns:a16="http://schemas.microsoft.com/office/drawing/2014/main" id="{1389044B-D2DF-41BF-B1D3-84D84BD42BF5}"/>
              </a:ext>
            </a:extLst>
          </p:cNvPr>
          <p:cNvSpPr/>
          <p:nvPr/>
        </p:nvSpPr>
        <p:spPr>
          <a:xfrm>
            <a:off x="7309962" y="4179567"/>
            <a:ext cx="194400" cy="79014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課題目標</a:t>
            </a:r>
          </a:p>
        </p:txBody>
      </p:sp>
      <p:sp>
        <p:nvSpPr>
          <p:cNvPr id="87" name="四角形: 角を丸くする 86">
            <a:extLst>
              <a:ext uri="{FF2B5EF4-FFF2-40B4-BE49-F238E27FC236}">
                <a16:creationId xmlns:a16="http://schemas.microsoft.com/office/drawing/2014/main" id="{C87B78AA-07B3-43CB-941E-88CA022A1E2E}"/>
              </a:ext>
            </a:extLst>
          </p:cNvPr>
          <p:cNvSpPr/>
          <p:nvPr/>
        </p:nvSpPr>
        <p:spPr>
          <a:xfrm>
            <a:off x="8735281" y="1764258"/>
            <a:ext cx="374602" cy="896387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ターゲット２の実現</a:t>
            </a:r>
          </a:p>
        </p:txBody>
      </p:sp>
      <p:sp>
        <p:nvSpPr>
          <p:cNvPr id="88" name="四角形: 角を丸くする 87">
            <a:extLst>
              <a:ext uri="{FF2B5EF4-FFF2-40B4-BE49-F238E27FC236}">
                <a16:creationId xmlns:a16="http://schemas.microsoft.com/office/drawing/2014/main" id="{D3DF3602-A0C8-48AE-A060-D122AB953001}"/>
              </a:ext>
            </a:extLst>
          </p:cNvPr>
          <p:cNvSpPr/>
          <p:nvPr/>
        </p:nvSpPr>
        <p:spPr>
          <a:xfrm>
            <a:off x="8738060" y="4062388"/>
            <a:ext cx="366112" cy="962211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ターゲット２の実現</a:t>
            </a:r>
          </a:p>
        </p:txBody>
      </p:sp>
      <p:sp>
        <p:nvSpPr>
          <p:cNvPr id="89" name="テキスト ボックス 88">
            <a:extLst>
              <a:ext uri="{FF2B5EF4-FFF2-40B4-BE49-F238E27FC236}">
                <a16:creationId xmlns:a16="http://schemas.microsoft.com/office/drawing/2014/main" id="{2F868AFE-2500-43CB-A372-9251B5D14BE1}"/>
              </a:ext>
            </a:extLst>
          </p:cNvPr>
          <p:cNvSpPr txBox="1"/>
          <p:nvPr/>
        </p:nvSpPr>
        <p:spPr>
          <a:xfrm>
            <a:off x="50800" y="966022"/>
            <a:ext cx="506643" cy="276999"/>
          </a:xfrm>
          <a:prstGeom prst="rect">
            <a:avLst/>
          </a:prstGeom>
          <a:solidFill>
            <a:schemeClr val="bg1"/>
          </a:solidFill>
          <a:ln>
            <a:solidFill>
              <a:srgbClr val="0000FF"/>
            </a:solidFill>
            <a:prstDash val="dash"/>
          </a:ln>
        </p:spPr>
        <p:txBody>
          <a:bodyPr wrap="square" rtlCol="0">
            <a:spAutoFit/>
          </a:bodyPr>
          <a:lstStyle/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例示</a:t>
            </a:r>
            <a:endParaRPr lang="en-US" altLang="ja-JP" sz="1200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0" name="Rectangle 218">
            <a:extLst>
              <a:ext uri="{FF2B5EF4-FFF2-40B4-BE49-F238E27FC236}">
                <a16:creationId xmlns:a16="http://schemas.microsoft.com/office/drawing/2014/main" id="{17612F9B-8F21-46D4-97B1-486201198E1B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15798" y="5764195"/>
            <a:ext cx="2709576" cy="540000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FF"/>
            </a:solidFill>
            <a:prstDash val="dash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目標番号は前ページの研究開発予定表と合わせてください。</a:t>
            </a:r>
            <a:endParaRPr lang="ja-JP" altLang="ja-JP" sz="1200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ＭＳ Ｐゴシック" pitchFamily="50" charset="-128"/>
            </a:endParaRPr>
          </a:p>
        </p:txBody>
      </p: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ABF42AB5-FC98-4968-8F3D-8AD9C57D3382}"/>
              </a:ext>
            </a:extLst>
          </p:cNvPr>
          <p:cNvSpPr/>
          <p:nvPr/>
        </p:nvSpPr>
        <p:spPr>
          <a:xfrm>
            <a:off x="7721313" y="2534954"/>
            <a:ext cx="194400" cy="1452369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rtlCol="0" anchor="ctr"/>
          <a:lstStyle/>
          <a:p>
            <a:pPr algn="ctr"/>
            <a:r>
              <a:rPr lang="ja-JP" altLang="en-US" sz="12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課題目標</a:t>
            </a:r>
          </a:p>
        </p:txBody>
      </p:sp>
      <p:sp>
        <p:nvSpPr>
          <p:cNvPr id="92" name="Rectangle 229">
            <a:extLst>
              <a:ext uri="{FF2B5EF4-FFF2-40B4-BE49-F238E27FC236}">
                <a16:creationId xmlns:a16="http://schemas.microsoft.com/office/drawing/2014/main" id="{0DC47891-90B2-4A7E-8B3F-DA2BFCA745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63316" y="2770598"/>
            <a:ext cx="1466534" cy="981083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FF"/>
            </a:solidFill>
            <a:prstDash val="dash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本格型へのステップアップを目指して育成型で実施する</a:t>
            </a:r>
            <a:r>
              <a:rPr lang="ja-JP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研究開発</a:t>
            </a:r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の内容と目標を</a:t>
            </a:r>
            <a:r>
              <a:rPr lang="ja-JP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記載してくだ</a:t>
            </a:r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さい。</a:t>
            </a:r>
          </a:p>
        </p:txBody>
      </p:sp>
      <p:sp>
        <p:nvSpPr>
          <p:cNvPr id="93" name="矢印: 五方向 92">
            <a:extLst>
              <a:ext uri="{FF2B5EF4-FFF2-40B4-BE49-F238E27FC236}">
                <a16:creationId xmlns:a16="http://schemas.microsoft.com/office/drawing/2014/main" id="{CBEAE358-1D7B-481C-8305-0360AD847690}"/>
              </a:ext>
            </a:extLst>
          </p:cNvPr>
          <p:cNvSpPr/>
          <p:nvPr/>
        </p:nvSpPr>
        <p:spPr>
          <a:xfrm>
            <a:off x="2721516" y="5104333"/>
            <a:ext cx="2057474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4" name="矢印: 五方向 93">
            <a:extLst>
              <a:ext uri="{FF2B5EF4-FFF2-40B4-BE49-F238E27FC236}">
                <a16:creationId xmlns:a16="http://schemas.microsoft.com/office/drawing/2014/main" id="{A050DB69-3E29-4BAD-8BE9-9F0A6FADD701}"/>
              </a:ext>
            </a:extLst>
          </p:cNvPr>
          <p:cNvSpPr/>
          <p:nvPr/>
        </p:nvSpPr>
        <p:spPr>
          <a:xfrm>
            <a:off x="4763237" y="5104333"/>
            <a:ext cx="3641821" cy="432000"/>
          </a:xfrm>
          <a:prstGeom prst="homePlate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5" name="Rectangle 229">
            <a:extLst>
              <a:ext uri="{FF2B5EF4-FFF2-40B4-BE49-F238E27FC236}">
                <a16:creationId xmlns:a16="http://schemas.microsoft.com/office/drawing/2014/main" id="{4A30B7EC-8CE7-4716-AF7F-8B6E30F4CD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83460" y="4883328"/>
            <a:ext cx="1426245" cy="794177"/>
          </a:xfrm>
          <a:prstGeom prst="rect">
            <a:avLst/>
          </a:prstGeom>
          <a:solidFill>
            <a:srgbClr val="FFFFFF"/>
          </a:solidFill>
          <a:ln w="12700">
            <a:solidFill>
              <a:srgbClr val="0000FF"/>
            </a:solidFill>
            <a:prstDash val="dash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本格型で開始する研究開発についても可能な範囲で</a:t>
            </a:r>
            <a:r>
              <a:rPr lang="ja-JP" altLang="ja-JP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記載してくだ</a:t>
            </a:r>
            <a:r>
              <a:rPr lang="ja-JP" altLang="en-US" sz="1200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ＭＳ Ｐゴシック" pitchFamily="50" charset="-128"/>
              </a:rPr>
              <a:t>さい。</a:t>
            </a:r>
          </a:p>
        </p:txBody>
      </p:sp>
    </p:spTree>
    <p:extLst>
      <p:ext uri="{BB962C8B-B14F-4D97-AF65-F5344CB8AC3E}">
        <p14:creationId xmlns:p14="http://schemas.microsoft.com/office/powerpoint/2010/main" val="34701723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661</Words>
  <Application>Microsoft Office PowerPoint</Application>
  <PresentationFormat>画面に合わせる (4:3)</PresentationFormat>
  <Paragraphs>142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Meiryo UI</vt:lpstr>
      <vt:lpstr>游ゴシック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2022-09-20T09:38:52Z</dcterms:created>
  <dcterms:modified xsi:type="dcterms:W3CDTF">2022-11-21T06:01:55Z</dcterms:modified>
</cp:coreProperties>
</file>