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8B954"/>
    <a:srgbClr val="718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376" y="-7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40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68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34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87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7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06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745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7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80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31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43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43E9-F8C9-427C-8B72-2692FD49345C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F0880-AEAD-4F5F-BCF6-5D7664743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06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200472" y="540984"/>
            <a:ext cx="4104456" cy="6128375"/>
          </a:xfrm>
          <a:prstGeom prst="roundRect">
            <a:avLst>
              <a:gd name="adj" fmla="val 4065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1"/>
          <p:cNvSpPr/>
          <p:nvPr/>
        </p:nvSpPr>
        <p:spPr>
          <a:xfrm>
            <a:off x="272480" y="2540933"/>
            <a:ext cx="3888432" cy="4056419"/>
          </a:xfrm>
          <a:prstGeom prst="roundRect">
            <a:avLst>
              <a:gd name="adj" fmla="val 3019"/>
            </a:avLst>
          </a:prstGeom>
          <a:solidFill>
            <a:schemeClr val="bg1"/>
          </a:solidFill>
          <a:ln>
            <a:prstDash val="dash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endParaRPr lang="ja-JP" altLang="en-US" sz="110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4664968" y="548680"/>
            <a:ext cx="4896544" cy="5400599"/>
          </a:xfrm>
          <a:prstGeom prst="roundRect">
            <a:avLst>
              <a:gd name="adj" fmla="val 4065"/>
            </a:avLst>
          </a:prstGeom>
          <a:solidFill>
            <a:schemeClr val="bg1"/>
          </a:solidFill>
          <a:ln w="28575"/>
          <a:effectLst>
            <a:outerShdw blurRad="50800" dist="2032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44488" y="719118"/>
            <a:ext cx="2808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新たな価値の概要：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4488" y="969695"/>
            <a:ext cx="3744416" cy="1413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年頃○○における○○のための○○を実現</a:t>
            </a:r>
            <a:endParaRPr kumimoji="1"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より○○に貢献し、新たな△△を創出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（箇条書き）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6256" y="2779826"/>
            <a:ext cx="3548633" cy="4331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キーテクノロジー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：○△□□□□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96256" y="3715930"/>
            <a:ext cx="3548633" cy="4331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キーテクノロジー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6256" y="4580026"/>
            <a:ext cx="3548633" cy="4331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キーテクノロジー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96256" y="5372114"/>
            <a:ext cx="3548633" cy="4331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キーテクノロジー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6256" y="6020186"/>
            <a:ext cx="3548633" cy="4331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キーテクノロジー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880993" y="945593"/>
            <a:ext cx="4572728" cy="5391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☆☆☆による革新的な○○技術の創出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810317" y="2060848"/>
            <a:ext cx="2157575" cy="433150"/>
          </a:xfrm>
          <a:prstGeom prst="rect">
            <a:avLst/>
          </a:prstGeom>
          <a:ln>
            <a:solidFill>
              <a:srgbClr val="98B954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研究開発テーマ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48544" y="404664"/>
            <a:ext cx="2664296" cy="27264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社会実装を目指す新たな価値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673080" y="404664"/>
            <a:ext cx="3024336" cy="272642"/>
          </a:xfrm>
          <a:prstGeom prst="rect">
            <a:avLst/>
          </a:prstGeom>
          <a:solidFill>
            <a:srgbClr val="71893F"/>
          </a:solidFill>
          <a:ln w="28575">
            <a:solidFill>
              <a:srgbClr val="71893F"/>
            </a:solidFill>
          </a:ln>
          <a:effectLst>
            <a:outerShdw blurRad="50800" dist="2032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研究領域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10317" y="2924944"/>
            <a:ext cx="2157575" cy="4331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研究開発テーマ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810317" y="3717032"/>
            <a:ext cx="2157575" cy="4331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研究開発テーマ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10317" y="4580026"/>
            <a:ext cx="2157575" cy="4331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開発テーマ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880992" y="715755"/>
            <a:ext cx="2808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研究領域名称：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29" name="直線コネクタ 28"/>
          <p:cNvCxnSpPr>
            <a:stCxn id="19" idx="1"/>
            <a:endCxn id="5" idx="3"/>
          </p:cNvCxnSpPr>
          <p:nvPr/>
        </p:nvCxnSpPr>
        <p:spPr>
          <a:xfrm flipH="1">
            <a:off x="3944889" y="2277423"/>
            <a:ext cx="865428" cy="718978"/>
          </a:xfrm>
          <a:prstGeom prst="line">
            <a:avLst/>
          </a:prstGeom>
          <a:ln w="28575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22" idx="1"/>
            <a:endCxn id="5" idx="3"/>
          </p:cNvCxnSpPr>
          <p:nvPr/>
        </p:nvCxnSpPr>
        <p:spPr>
          <a:xfrm flipH="1" flipV="1">
            <a:off x="3944889" y="2996401"/>
            <a:ext cx="865428" cy="145118"/>
          </a:xfrm>
          <a:prstGeom prst="line">
            <a:avLst/>
          </a:prstGeom>
          <a:ln w="28575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stCxn id="12" idx="3"/>
            <a:endCxn id="23" idx="1"/>
          </p:cNvCxnSpPr>
          <p:nvPr/>
        </p:nvCxnSpPr>
        <p:spPr>
          <a:xfrm>
            <a:off x="3944889" y="3932505"/>
            <a:ext cx="865428" cy="1102"/>
          </a:xfrm>
          <a:prstGeom prst="line">
            <a:avLst/>
          </a:prstGeom>
          <a:ln w="28575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stCxn id="13" idx="3"/>
            <a:endCxn id="24" idx="1"/>
          </p:cNvCxnSpPr>
          <p:nvPr/>
        </p:nvCxnSpPr>
        <p:spPr>
          <a:xfrm>
            <a:off x="3944889" y="4796601"/>
            <a:ext cx="865428" cy="0"/>
          </a:xfrm>
          <a:prstGeom prst="line">
            <a:avLst/>
          </a:prstGeom>
          <a:ln w="28575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4808984" y="5445224"/>
            <a:ext cx="2157575" cy="28803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調整中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808984" y="6093296"/>
            <a:ext cx="2157575" cy="28803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他の事業・プロジェクトと連携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9" name="直線コネクタ 38"/>
          <p:cNvCxnSpPr>
            <a:stCxn id="14" idx="3"/>
            <a:endCxn id="36" idx="1"/>
          </p:cNvCxnSpPr>
          <p:nvPr/>
        </p:nvCxnSpPr>
        <p:spPr>
          <a:xfrm>
            <a:off x="3944889" y="5588689"/>
            <a:ext cx="864095" cy="55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15" idx="3"/>
            <a:endCxn id="37" idx="1"/>
          </p:cNvCxnSpPr>
          <p:nvPr/>
        </p:nvCxnSpPr>
        <p:spPr>
          <a:xfrm>
            <a:off x="3944889" y="6236761"/>
            <a:ext cx="864095" cy="55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5242899" y="1511206"/>
            <a:ext cx="4176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（領域統括：氏氏　</a:t>
            </a:r>
            <a:r>
              <a:rPr kumimoji="1" lang="ja-JP" altLang="en-US" sz="1100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名名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○○大学　○研究科　教授）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232848" y="1814627"/>
            <a:ext cx="21575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ja-JP" altLang="en-US" sz="1000" b="1" dirty="0" smtClean="0"/>
              <a:t>（研究開発課題）</a:t>
            </a:r>
            <a:endParaRPr lang="ja-JP" altLang="en-US" sz="1000" b="1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257256" y="2170956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257256" y="2852936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257256" y="3102864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7257256" y="3356992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257256" y="3721030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257256" y="4009062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257256" y="4441110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7257256" y="4729142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257256" y="5017174"/>
            <a:ext cx="2157575" cy="21202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8" name="直線コネクタ 57"/>
          <p:cNvCxnSpPr>
            <a:stCxn id="19" idx="3"/>
            <a:endCxn id="45" idx="1"/>
          </p:cNvCxnSpPr>
          <p:nvPr/>
        </p:nvCxnSpPr>
        <p:spPr>
          <a:xfrm flipV="1">
            <a:off x="6967892" y="2276969"/>
            <a:ext cx="289364" cy="454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>
            <a:stCxn id="22" idx="3"/>
            <a:endCxn id="46" idx="1"/>
          </p:cNvCxnSpPr>
          <p:nvPr/>
        </p:nvCxnSpPr>
        <p:spPr>
          <a:xfrm flipV="1">
            <a:off x="6967892" y="2958949"/>
            <a:ext cx="289364" cy="182570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>
            <a:stCxn id="22" idx="3"/>
            <a:endCxn id="48" idx="1"/>
          </p:cNvCxnSpPr>
          <p:nvPr/>
        </p:nvCxnSpPr>
        <p:spPr>
          <a:xfrm>
            <a:off x="6967892" y="3141519"/>
            <a:ext cx="289364" cy="67358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>
            <a:stCxn id="22" idx="3"/>
            <a:endCxn id="49" idx="1"/>
          </p:cNvCxnSpPr>
          <p:nvPr/>
        </p:nvCxnSpPr>
        <p:spPr>
          <a:xfrm>
            <a:off x="6967892" y="3141519"/>
            <a:ext cx="289364" cy="321486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stCxn id="23" idx="3"/>
            <a:endCxn id="50" idx="1"/>
          </p:cNvCxnSpPr>
          <p:nvPr/>
        </p:nvCxnSpPr>
        <p:spPr>
          <a:xfrm flipV="1">
            <a:off x="6967892" y="3827043"/>
            <a:ext cx="289364" cy="106564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endCxn id="51" idx="1"/>
          </p:cNvCxnSpPr>
          <p:nvPr/>
        </p:nvCxnSpPr>
        <p:spPr>
          <a:xfrm>
            <a:off x="6967892" y="3933607"/>
            <a:ext cx="289364" cy="181468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stCxn id="24" idx="3"/>
            <a:endCxn id="52" idx="1"/>
          </p:cNvCxnSpPr>
          <p:nvPr/>
        </p:nvCxnSpPr>
        <p:spPr>
          <a:xfrm flipV="1">
            <a:off x="6967892" y="4547123"/>
            <a:ext cx="289364" cy="249478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>
            <a:stCxn id="24" idx="3"/>
            <a:endCxn id="53" idx="1"/>
          </p:cNvCxnSpPr>
          <p:nvPr/>
        </p:nvCxnSpPr>
        <p:spPr>
          <a:xfrm>
            <a:off x="6967892" y="4796601"/>
            <a:ext cx="289364" cy="38554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24" idx="3"/>
            <a:endCxn id="54" idx="1"/>
          </p:cNvCxnSpPr>
          <p:nvPr/>
        </p:nvCxnSpPr>
        <p:spPr>
          <a:xfrm>
            <a:off x="6967892" y="4796601"/>
            <a:ext cx="289364" cy="326586"/>
          </a:xfrm>
          <a:prstGeom prst="line">
            <a:avLst/>
          </a:prstGeom>
          <a:ln w="12700">
            <a:solidFill>
              <a:srgbClr val="98B9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4810317" y="2540933"/>
            <a:ext cx="2156242" cy="312003"/>
          </a:xfrm>
          <a:prstGeom prst="bracketPair">
            <a:avLst/>
          </a:prstGeom>
          <a:noFill/>
          <a:ln>
            <a:solidFill>
              <a:schemeClr val="tx1"/>
            </a:solidFill>
          </a:ln>
        </p:spPr>
        <p:txBody>
          <a:bodyPr wrap="square" tIns="0" bIns="0" rtlCol="0" anchor="ctr" anchorCtr="0">
            <a:no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○○大学</a:t>
            </a:r>
            <a:endParaRPr kumimoji="1"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（株）、（株）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CC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4810317" y="5013176"/>
            <a:ext cx="2156242" cy="312003"/>
          </a:xfrm>
          <a:prstGeom prst="bracketPair">
            <a:avLst/>
          </a:prstGeom>
          <a:noFill/>
          <a:ln>
            <a:solidFill>
              <a:schemeClr val="tx1"/>
            </a:solidFill>
          </a:ln>
        </p:spPr>
        <p:txBody>
          <a:bodyPr wrap="square" tIns="0" bIns="0" rtlCol="0" anchor="ctr" anchorCtr="0">
            <a:no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○○大学、□□研究所、</a:t>
            </a:r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DD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808984" y="4197117"/>
            <a:ext cx="2156242" cy="312003"/>
          </a:xfrm>
          <a:prstGeom prst="bracketPair">
            <a:avLst/>
          </a:prstGeom>
          <a:noFill/>
          <a:ln>
            <a:solidFill>
              <a:schemeClr val="tx1"/>
            </a:solidFill>
          </a:ln>
        </p:spPr>
        <p:txBody>
          <a:bodyPr wrap="square" tIns="0" bIns="0" rtlCol="0" anchor="ctr" anchorCtr="0">
            <a:no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○○大学、□□研究所、△△大学</a:t>
            </a:r>
            <a:endParaRPr kumimoji="1"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（株）、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（株）、（株）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CC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4808984" y="3389149"/>
            <a:ext cx="2156242" cy="223718"/>
          </a:xfrm>
          <a:prstGeom prst="bracketPair">
            <a:avLst/>
          </a:prstGeom>
          <a:noFill/>
          <a:ln>
            <a:solidFill>
              <a:schemeClr val="tx1"/>
            </a:solidFill>
          </a:ln>
        </p:spPr>
        <p:txBody>
          <a:bodyPr wrap="square" tIns="0" bIns="0" rtlCol="0" anchor="ctr" anchorCtr="0">
            <a:no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○○大学、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（株）、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0" y="2851"/>
            <a:ext cx="990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研究領域構成図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幹事機関：</a:t>
            </a:r>
            <a:r>
              <a:rPr kumimoji="1" lang="ja-JP" altLang="en-US" sz="12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○○大学</a:t>
            </a:r>
            <a:endParaRPr kumimoji="1" lang="ja-JP" altLang="en-US" sz="12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14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/>
          <p:cNvSpPr txBox="1"/>
          <p:nvPr/>
        </p:nvSpPr>
        <p:spPr>
          <a:xfrm>
            <a:off x="272480" y="818276"/>
            <a:ext cx="9361040" cy="5851083"/>
          </a:xfrm>
          <a:prstGeom prst="roundRect">
            <a:avLst>
              <a:gd name="adj" fmla="val 3881"/>
            </a:avLst>
          </a:prstGeom>
          <a:solidFill>
            <a:schemeClr val="bg1"/>
          </a:solidFill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04520"/>
            <a:ext cx="2673226" cy="4288776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2851"/>
            <a:ext cx="990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共創コンソーシアム体制図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2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52599" y="476672"/>
            <a:ext cx="7200801" cy="851297"/>
          </a:xfrm>
          <a:prstGeom prst="roundRect">
            <a:avLst/>
          </a:prstGeom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☆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☆☆による革新的な○○技術の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創出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☆☆○○共創コンソーシアム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領域統括：氏氏　</a:t>
            </a:r>
            <a:r>
              <a:rPr kumimoji="1" lang="ja-JP" altLang="en-US" sz="1200" b="1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名名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大学）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98798" y="148830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幹事機関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650175" y="1608695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大学等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93424" y="4060773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民間企業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681220" y="1899595"/>
            <a:ext cx="2673226" cy="978783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370255" y="2143916"/>
            <a:ext cx="1407451" cy="664012"/>
          </a:xfrm>
          <a:prstGeom prst="roundRect">
            <a:avLst/>
          </a:prstGeom>
          <a:noFill/>
          <a:ln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○○学部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・研究開発責任者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81192" y="2951944"/>
            <a:ext cx="2673226" cy="969654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研究所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392194" y="3213691"/>
            <a:ext cx="1302737" cy="664012"/>
          </a:xfrm>
          <a:prstGeom prst="roundRect">
            <a:avLst/>
          </a:prstGeom>
          <a:noFill/>
          <a:ln>
            <a:solidFill>
              <a:srgbClr val="0033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○○部門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・研究開発責任者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93424" y="4342708"/>
            <a:ext cx="2661022" cy="598460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</a:p>
          <a:p>
            <a:pPr algn="ct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○○研究所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企業責任者名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693424" y="5013176"/>
            <a:ext cx="2661022" cy="691892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</a:p>
          <a:p>
            <a:pPr algn="ct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○○中央研究所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企業責任者名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93424" y="5777515"/>
            <a:ext cx="2660994" cy="603813"/>
          </a:xfrm>
          <a:prstGeom prst="roundRect">
            <a:avLst>
              <a:gd name="adj" fmla="val 6236"/>
            </a:avLst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CC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（株）</a:t>
            </a:r>
            <a:endParaRPr kumimoji="1"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○○開発部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企業責任者名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54252" y="3809057"/>
            <a:ext cx="2272001" cy="638473"/>
          </a:xfrm>
          <a:prstGeom prst="roundRect">
            <a:avLst/>
          </a:prstGeom>
          <a:noFill/>
          <a:ln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○○研究科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・研究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開発課題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代表者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54253" y="4569510"/>
            <a:ext cx="2272000" cy="638473"/>
          </a:xfrm>
          <a:prstGeom prst="roundRect">
            <a:avLst/>
          </a:prstGeom>
          <a:noFill/>
          <a:ln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○○センター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開発課題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代表者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54253" y="5309700"/>
            <a:ext cx="2272000" cy="638473"/>
          </a:xfrm>
          <a:prstGeom prst="roundRect">
            <a:avLst/>
          </a:prstGeom>
          <a:noFill/>
          <a:ln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○○センター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・研究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開発課題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代表者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44331" y="2140683"/>
            <a:ext cx="2281923" cy="670105"/>
          </a:xfrm>
          <a:prstGeom prst="roundRect">
            <a:avLst>
              <a:gd name="adj" fmla="val 22723"/>
            </a:avLst>
          </a:prstGeom>
          <a:noFill/>
          <a:ln>
            <a:solidFill>
              <a:srgbClr val="003300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（プロジェクト担当組織）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○○連携本部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責任者　氏名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54253" y="2916609"/>
            <a:ext cx="2272000" cy="765873"/>
          </a:xfrm>
          <a:prstGeom prst="roundRect">
            <a:avLst>
              <a:gd name="adj" fmla="val 16480"/>
            </a:avLst>
          </a:prstGeom>
          <a:noFill/>
          <a:ln>
            <a:solidFill>
              <a:srgbClr val="003300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（協力組織）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URA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センター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主担当　氏名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・研究戦略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661102" y="3582298"/>
            <a:ext cx="2439781" cy="453518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知財戦略部門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リーダー名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68245" y="2811155"/>
            <a:ext cx="2425495" cy="48839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研究戦略部門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リーダー名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678664" y="4322383"/>
            <a:ext cx="2404657" cy="48949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人材育成部門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リーダー名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648708" y="1628800"/>
            <a:ext cx="2464569" cy="715089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○○協議会</a:t>
            </a:r>
            <a:endParaRPr lang="en-US" altLang="ja-JP" sz="1200" b="1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研究進捗管理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・機関代表者の参加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37160" y="349714"/>
            <a:ext cx="723275" cy="2539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（例示）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78664" y="5114375"/>
            <a:ext cx="2404657" cy="48949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アウトリーチ部門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リーダー名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12840" y="5891835"/>
            <a:ext cx="2736304" cy="489493"/>
          </a:xfrm>
          <a:prstGeom prst="hexagon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○○共創会議</a:t>
            </a:r>
            <a:endParaRPr lang="en-US" altLang="ja-JP" sz="105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・参画機関の情報共有・意見交換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5571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solidFill>
            <a:srgbClr val="003300"/>
          </a:solidFill>
        </a:ln>
      </a:spPr>
      <a:bodyPr wrap="square" rtlCol="0">
        <a:spAutoFit/>
      </a:bodyPr>
      <a:lstStyle>
        <a:defPPr>
          <a:defRPr sz="1050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347</Words>
  <Application>Microsoft Office PowerPoint</Application>
  <PresentationFormat>A4 210 x 297 mm</PresentationFormat>
  <Paragraphs>99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2016-02-19T10:59:34Z</cp:lastPrinted>
  <dcterms:created xsi:type="dcterms:W3CDTF">2016-02-04T11:28:46Z</dcterms:created>
  <dcterms:modified xsi:type="dcterms:W3CDTF">2016-03-14T14:29:27Z</dcterms:modified>
</cp:coreProperties>
</file>