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1335"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67A1E4D4-4D0F-4448-8885-436B4FBC44C0}">
          <p14:sldIdLst>
            <p14:sldId id="1335"/>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CCDD667-5E9F-7A89-04A2-6035F8025CB5}" name="JST株本" initials="JST" userId="JST株本"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小林 正" initials="小林" lastIdx="2" clrIdx="0">
    <p:extLst>
      <p:ext uri="{19B8F6BF-5375-455C-9EA6-DF929625EA0E}">
        <p15:presenceInfo xmlns:p15="http://schemas.microsoft.com/office/powerpoint/2012/main" userId="S-1-5-21-3492240902-1110893614-2981020854-8223" providerId="AD"/>
      </p:ext>
    </p:extLst>
  </p:cmAuthor>
  <p:cmAuthor id="2" name="岸田　絵里子" initials="岸田　絵里子" lastIdx="18" clrIdx="1">
    <p:extLst>
      <p:ext uri="{19B8F6BF-5375-455C-9EA6-DF929625EA0E}">
        <p15:presenceInfo xmlns:p15="http://schemas.microsoft.com/office/powerpoint/2012/main" userId="S::e2kishid@jst.go.jp::fe690579-7dd6-4aac-aefb-c75493c458a2" providerId="AD"/>
      </p:ext>
    </p:extLst>
  </p:cmAuthor>
  <p:cmAuthor id="3" name="JST" initials="JST" lastIdx="2" clrIdx="2">
    <p:extLst>
      <p:ext uri="{19B8F6BF-5375-455C-9EA6-DF929625EA0E}">
        <p15:presenceInfo xmlns:p15="http://schemas.microsoft.com/office/powerpoint/2012/main" userId="JS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3366FF"/>
    <a:srgbClr val="CCCCFF"/>
    <a:srgbClr val="CCFFCC"/>
    <a:srgbClr val="FFCCCC"/>
    <a:srgbClr val="FF9999"/>
    <a:srgbClr val="FFFFCC"/>
    <a:srgbClr val="008000"/>
    <a:srgbClr val="6699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64" autoAdjust="0"/>
    <p:restoredTop sz="94660"/>
  </p:normalViewPr>
  <p:slideViewPr>
    <p:cSldViewPr snapToGrid="0">
      <p:cViewPr varScale="1">
        <p:scale>
          <a:sx n="110" d="100"/>
          <a:sy n="110" d="100"/>
        </p:scale>
        <p:origin x="205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5188FA5-4814-42EC-85A3-BA2A6F94547E}" type="datetimeFigureOut">
              <a:rPr kumimoji="1" lang="ja-JP" altLang="en-US" smtClean="0"/>
              <a:t>2025/7/18</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ED871344-AA7F-42AF-91B0-477670719309}" type="slidenum">
              <a:rPr kumimoji="1" lang="ja-JP" altLang="en-US" smtClean="0"/>
              <a:t>‹#›</a:t>
            </a:fld>
            <a:endParaRPr kumimoji="1" lang="ja-JP" altLang="en-US"/>
          </a:p>
        </p:txBody>
      </p:sp>
    </p:spTree>
    <p:extLst>
      <p:ext uri="{BB962C8B-B14F-4D97-AF65-F5344CB8AC3E}">
        <p14:creationId xmlns:p14="http://schemas.microsoft.com/office/powerpoint/2010/main" val="16772645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1895F6B-6B8F-4AC9-AB77-6405FFF8A2CA}" type="datetimeFigureOut">
              <a:rPr kumimoji="1" lang="ja-JP" altLang="en-US" smtClean="0"/>
              <a:t>2025/7/18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E314B7E-2A03-49FF-A67E-2336E9812089}" type="slidenum">
              <a:rPr kumimoji="1" lang="ja-JP" altLang="en-US" smtClean="0"/>
              <a:t>‹#›</a:t>
            </a:fld>
            <a:endParaRPr kumimoji="1" lang="ja-JP" altLang="en-US"/>
          </a:p>
        </p:txBody>
      </p:sp>
    </p:spTree>
    <p:extLst>
      <p:ext uri="{BB962C8B-B14F-4D97-AF65-F5344CB8AC3E}">
        <p14:creationId xmlns:p14="http://schemas.microsoft.com/office/powerpoint/2010/main" val="1454978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895F6B-6B8F-4AC9-AB77-6405FFF8A2CA}" type="datetimeFigureOut">
              <a:rPr kumimoji="1" lang="ja-JP" altLang="en-US" smtClean="0"/>
              <a:t>2025/7/18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E314B7E-2A03-49FF-A67E-2336E9812089}" type="slidenum">
              <a:rPr kumimoji="1" lang="ja-JP" altLang="en-US" smtClean="0"/>
              <a:t>‹#›</a:t>
            </a:fld>
            <a:endParaRPr kumimoji="1" lang="ja-JP" altLang="en-US"/>
          </a:p>
        </p:txBody>
      </p:sp>
    </p:spTree>
    <p:extLst>
      <p:ext uri="{BB962C8B-B14F-4D97-AF65-F5344CB8AC3E}">
        <p14:creationId xmlns:p14="http://schemas.microsoft.com/office/powerpoint/2010/main" val="3507818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895F6B-6B8F-4AC9-AB77-6405FFF8A2CA}" type="datetimeFigureOut">
              <a:rPr kumimoji="1" lang="ja-JP" altLang="en-US" smtClean="0"/>
              <a:t>2025/7/18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E314B7E-2A03-49FF-A67E-2336E9812089}" type="slidenum">
              <a:rPr kumimoji="1" lang="ja-JP" altLang="en-US" smtClean="0"/>
              <a:t>‹#›</a:t>
            </a:fld>
            <a:endParaRPr kumimoji="1" lang="ja-JP" altLang="en-US"/>
          </a:p>
        </p:txBody>
      </p:sp>
    </p:spTree>
    <p:extLst>
      <p:ext uri="{BB962C8B-B14F-4D97-AF65-F5344CB8AC3E}">
        <p14:creationId xmlns:p14="http://schemas.microsoft.com/office/powerpoint/2010/main" val="1327345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895F6B-6B8F-4AC9-AB77-6405FFF8A2CA}" type="datetimeFigureOut">
              <a:rPr kumimoji="1" lang="ja-JP" altLang="en-US" smtClean="0"/>
              <a:t>2025/7/18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E314B7E-2A03-49FF-A67E-2336E9812089}" type="slidenum">
              <a:rPr kumimoji="1" lang="ja-JP" altLang="en-US" smtClean="0"/>
              <a:t>‹#›</a:t>
            </a:fld>
            <a:endParaRPr kumimoji="1" lang="ja-JP" altLang="en-US"/>
          </a:p>
        </p:txBody>
      </p:sp>
    </p:spTree>
    <p:extLst>
      <p:ext uri="{BB962C8B-B14F-4D97-AF65-F5344CB8AC3E}">
        <p14:creationId xmlns:p14="http://schemas.microsoft.com/office/powerpoint/2010/main" val="3463114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895F6B-6B8F-4AC9-AB77-6405FFF8A2CA}" type="datetimeFigureOut">
              <a:rPr kumimoji="1" lang="ja-JP" altLang="en-US" smtClean="0"/>
              <a:t>2025/7/18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E314B7E-2A03-49FF-A67E-2336E9812089}" type="slidenum">
              <a:rPr kumimoji="1" lang="ja-JP" altLang="en-US" smtClean="0"/>
              <a:t>‹#›</a:t>
            </a:fld>
            <a:endParaRPr kumimoji="1" lang="ja-JP" altLang="en-US"/>
          </a:p>
        </p:txBody>
      </p:sp>
    </p:spTree>
    <p:extLst>
      <p:ext uri="{BB962C8B-B14F-4D97-AF65-F5344CB8AC3E}">
        <p14:creationId xmlns:p14="http://schemas.microsoft.com/office/powerpoint/2010/main" val="3033385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1895F6B-6B8F-4AC9-AB77-6405FFF8A2CA}" type="datetimeFigureOut">
              <a:rPr kumimoji="1" lang="ja-JP" altLang="en-US" smtClean="0"/>
              <a:t>2025/7/18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E314B7E-2A03-49FF-A67E-2336E9812089}" type="slidenum">
              <a:rPr kumimoji="1" lang="ja-JP" altLang="en-US" smtClean="0"/>
              <a:t>‹#›</a:t>
            </a:fld>
            <a:endParaRPr kumimoji="1" lang="ja-JP" altLang="en-US"/>
          </a:p>
        </p:txBody>
      </p:sp>
    </p:spTree>
    <p:extLst>
      <p:ext uri="{BB962C8B-B14F-4D97-AF65-F5344CB8AC3E}">
        <p14:creationId xmlns:p14="http://schemas.microsoft.com/office/powerpoint/2010/main" val="1753353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1"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1895F6B-6B8F-4AC9-AB77-6405FFF8A2CA}" type="datetimeFigureOut">
              <a:rPr kumimoji="1" lang="ja-JP" altLang="en-US" smtClean="0"/>
              <a:t>2025/7/18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E314B7E-2A03-49FF-A67E-2336E9812089}" type="slidenum">
              <a:rPr kumimoji="1" lang="ja-JP" altLang="en-US" smtClean="0"/>
              <a:t>‹#›</a:t>
            </a:fld>
            <a:endParaRPr kumimoji="1" lang="ja-JP" altLang="en-US"/>
          </a:p>
        </p:txBody>
      </p:sp>
    </p:spTree>
    <p:extLst>
      <p:ext uri="{BB962C8B-B14F-4D97-AF65-F5344CB8AC3E}">
        <p14:creationId xmlns:p14="http://schemas.microsoft.com/office/powerpoint/2010/main" val="2815125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1895F6B-6B8F-4AC9-AB77-6405FFF8A2CA}" type="datetimeFigureOut">
              <a:rPr kumimoji="1" lang="ja-JP" altLang="en-US" smtClean="0"/>
              <a:t>2025/7/18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E314B7E-2A03-49FF-A67E-2336E9812089}" type="slidenum">
              <a:rPr kumimoji="1" lang="ja-JP" altLang="en-US" smtClean="0"/>
              <a:t>‹#›</a:t>
            </a:fld>
            <a:endParaRPr kumimoji="1" lang="ja-JP" altLang="en-US"/>
          </a:p>
        </p:txBody>
      </p:sp>
    </p:spTree>
    <p:extLst>
      <p:ext uri="{BB962C8B-B14F-4D97-AF65-F5344CB8AC3E}">
        <p14:creationId xmlns:p14="http://schemas.microsoft.com/office/powerpoint/2010/main" val="2721858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895F6B-6B8F-4AC9-AB77-6405FFF8A2CA}" type="datetimeFigureOut">
              <a:rPr kumimoji="1" lang="ja-JP" altLang="en-US" smtClean="0"/>
              <a:t>2025/7/18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E314B7E-2A03-49FF-A67E-2336E9812089}" type="slidenum">
              <a:rPr kumimoji="1" lang="ja-JP" altLang="en-US" smtClean="0"/>
              <a:t>‹#›</a:t>
            </a:fld>
            <a:endParaRPr kumimoji="1" lang="ja-JP" altLang="en-US"/>
          </a:p>
        </p:txBody>
      </p:sp>
    </p:spTree>
    <p:extLst>
      <p:ext uri="{BB962C8B-B14F-4D97-AF65-F5344CB8AC3E}">
        <p14:creationId xmlns:p14="http://schemas.microsoft.com/office/powerpoint/2010/main" val="3292614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895F6B-6B8F-4AC9-AB77-6405FFF8A2CA}" type="datetimeFigureOut">
              <a:rPr kumimoji="1" lang="ja-JP" altLang="en-US" smtClean="0"/>
              <a:t>2025/7/18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E314B7E-2A03-49FF-A67E-2336E9812089}" type="slidenum">
              <a:rPr kumimoji="1" lang="ja-JP" altLang="en-US" smtClean="0"/>
              <a:t>‹#›</a:t>
            </a:fld>
            <a:endParaRPr kumimoji="1" lang="ja-JP" altLang="en-US"/>
          </a:p>
        </p:txBody>
      </p:sp>
    </p:spTree>
    <p:extLst>
      <p:ext uri="{BB962C8B-B14F-4D97-AF65-F5344CB8AC3E}">
        <p14:creationId xmlns:p14="http://schemas.microsoft.com/office/powerpoint/2010/main" val="2050011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895F6B-6B8F-4AC9-AB77-6405FFF8A2CA}" type="datetimeFigureOut">
              <a:rPr kumimoji="1" lang="ja-JP" altLang="en-US" smtClean="0"/>
              <a:t>2025/7/18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E314B7E-2A03-49FF-A67E-2336E9812089}" type="slidenum">
              <a:rPr kumimoji="1" lang="ja-JP" altLang="en-US" smtClean="0"/>
              <a:t>‹#›</a:t>
            </a:fld>
            <a:endParaRPr kumimoji="1" lang="ja-JP" altLang="en-US"/>
          </a:p>
        </p:txBody>
      </p:sp>
    </p:spTree>
    <p:extLst>
      <p:ext uri="{BB962C8B-B14F-4D97-AF65-F5344CB8AC3E}">
        <p14:creationId xmlns:p14="http://schemas.microsoft.com/office/powerpoint/2010/main" val="2677652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895F6B-6B8F-4AC9-AB77-6405FFF8A2CA}" type="datetimeFigureOut">
              <a:rPr kumimoji="1" lang="ja-JP" altLang="en-US" smtClean="0"/>
              <a:t>2025/7/18</a:t>
            </a:fld>
            <a:endParaRPr kumimoji="1" lang="ja-JP" alt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314B7E-2A03-49FF-A67E-2336E9812089}" type="slidenum">
              <a:rPr kumimoji="1" lang="ja-JP" altLang="en-US" smtClean="0"/>
              <a:t>‹#›</a:t>
            </a:fld>
            <a:endParaRPr kumimoji="1" lang="ja-JP" altLang="en-US"/>
          </a:p>
        </p:txBody>
      </p:sp>
    </p:spTree>
    <p:extLst>
      <p:ext uri="{BB962C8B-B14F-4D97-AF65-F5344CB8AC3E}">
        <p14:creationId xmlns:p14="http://schemas.microsoft.com/office/powerpoint/2010/main" val="26842085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DC179EF3-D13A-40A8-A794-50F5A7A65E5F}"/>
              </a:ext>
            </a:extLst>
          </p:cNvPr>
          <p:cNvCxnSpPr/>
          <p:nvPr/>
        </p:nvCxnSpPr>
        <p:spPr>
          <a:xfrm>
            <a:off x="0" y="889073"/>
            <a:ext cx="9144000" cy="0"/>
          </a:xfrm>
          <a:prstGeom prst="line">
            <a:avLst/>
          </a:prstGeom>
          <a:ln w="38100">
            <a:solidFill>
              <a:srgbClr val="33CC33"/>
            </a:solidFill>
          </a:ln>
        </p:spPr>
        <p:style>
          <a:lnRef idx="1">
            <a:schemeClr val="accent1"/>
          </a:lnRef>
          <a:fillRef idx="0">
            <a:schemeClr val="accent1"/>
          </a:fillRef>
          <a:effectRef idx="0">
            <a:schemeClr val="accent1"/>
          </a:effectRef>
          <a:fontRef idx="minor">
            <a:schemeClr val="tx1"/>
          </a:fontRef>
        </p:style>
      </p:cxnSp>
      <p:sp>
        <p:nvSpPr>
          <p:cNvPr id="10" name="四角形: 角を丸くする 9">
            <a:extLst>
              <a:ext uri="{FF2B5EF4-FFF2-40B4-BE49-F238E27FC236}">
                <a16:creationId xmlns:a16="http://schemas.microsoft.com/office/drawing/2014/main" id="{AE2F3EAA-BC5D-4237-83D3-B0A972DA3122}"/>
              </a:ext>
            </a:extLst>
          </p:cNvPr>
          <p:cNvSpPr/>
          <p:nvPr/>
        </p:nvSpPr>
        <p:spPr>
          <a:xfrm>
            <a:off x="99588" y="2575846"/>
            <a:ext cx="8953879" cy="1618946"/>
          </a:xfrm>
          <a:prstGeom prst="roundRect">
            <a:avLst>
              <a:gd name="adj" fmla="val 857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30000"/>
              </a:lnSpc>
            </a:pP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概要</a:t>
            </a:r>
            <a:r>
              <a:rPr kumimoji="1" lang="en-US" altLang="ja-JP" sz="1400" dirty="0">
                <a:solidFill>
                  <a:schemeClr val="tx1"/>
                </a:solidFill>
                <a:latin typeface="Meiryo UI" panose="020B0604030504040204" pitchFamily="50" charset="-128"/>
                <a:ea typeface="Meiryo UI" panose="020B0604030504040204" pitchFamily="50" charset="-128"/>
              </a:rPr>
              <a:t>】</a:t>
            </a:r>
          </a:p>
          <a:p>
            <a:pPr>
              <a:lnSpc>
                <a:spcPct val="130000"/>
              </a:lnSpc>
            </a:pPr>
            <a:r>
              <a:rPr kumimoji="1" lang="ja-JP" altLang="en-US" sz="1200" dirty="0">
                <a:solidFill>
                  <a:schemeClr val="accent1"/>
                </a:solidFill>
                <a:latin typeface="Meiryo UI" panose="020B0604030504040204" pitchFamily="50" charset="-128"/>
                <a:ea typeface="Meiryo UI" panose="020B0604030504040204" pitchFamily="50" charset="-128"/>
              </a:rPr>
              <a:t>・本学は○○、○○といった研究領域に○○といった成果を創出する等の強みを有する。</a:t>
            </a:r>
            <a:endParaRPr kumimoji="1" lang="en-US" altLang="ja-JP" sz="1200" dirty="0">
              <a:solidFill>
                <a:schemeClr val="accent1"/>
              </a:solidFill>
              <a:latin typeface="Meiryo UI" panose="020B0604030504040204" pitchFamily="50" charset="-128"/>
              <a:ea typeface="Meiryo UI" panose="020B0604030504040204" pitchFamily="50" charset="-128"/>
            </a:endParaRPr>
          </a:p>
          <a:p>
            <a:pPr>
              <a:lnSpc>
                <a:spcPct val="130000"/>
              </a:lnSpc>
            </a:pPr>
            <a:r>
              <a:rPr kumimoji="1" lang="ja-JP" altLang="en-US" sz="1200" dirty="0">
                <a:solidFill>
                  <a:schemeClr val="accent1"/>
                </a:solidFill>
                <a:latin typeface="Meiryo UI" panose="020B0604030504040204" pitchFamily="50" charset="-128"/>
                <a:ea typeface="Meiryo UI" panose="020B0604030504040204" pitchFamily="50" charset="-128"/>
              </a:rPr>
              <a:t>・海外若手研究者の招へい・受入れによって、○○分野に関する研究力を強化し、また海外の○○大学との○○分野での共同研究の推進等により、大学における○○分野の研究力強化が期待できる。</a:t>
            </a:r>
            <a:endParaRPr kumimoji="1" lang="en-US" altLang="ja-JP" sz="1200" dirty="0">
              <a:solidFill>
                <a:schemeClr val="accent1"/>
              </a:solidFill>
              <a:latin typeface="Meiryo UI" panose="020B0604030504040204" pitchFamily="50" charset="-128"/>
              <a:ea typeface="Meiryo UI" panose="020B0604030504040204" pitchFamily="50" charset="-128"/>
            </a:endParaRPr>
          </a:p>
          <a:p>
            <a:pPr>
              <a:lnSpc>
                <a:spcPct val="130000"/>
              </a:lnSpc>
            </a:pPr>
            <a:r>
              <a:rPr kumimoji="1" lang="ja-JP" altLang="en-US" sz="1200" dirty="0">
                <a:solidFill>
                  <a:schemeClr val="accent1"/>
                </a:solidFill>
                <a:latin typeface="Meiryo UI" panose="020B0604030504040204" pitchFamily="50" charset="-128"/>
                <a:ea typeface="Meiryo UI" panose="020B0604030504040204" pitchFamily="50" charset="-128"/>
              </a:rPr>
              <a:t>・海外若手研究者の招へいに当たっては、既存の雇用体系を改訂し、○国○大学の教授クラスと比肩する待遇で招へいできるよう規程を整える。</a:t>
            </a:r>
            <a:endParaRPr kumimoji="1" lang="en-US" altLang="ja-JP" sz="1200" dirty="0">
              <a:solidFill>
                <a:schemeClr val="accent1"/>
              </a:solidFill>
              <a:latin typeface="Meiryo UI" panose="020B0604030504040204" pitchFamily="50" charset="-128"/>
              <a:ea typeface="Meiryo UI" panose="020B0604030504040204" pitchFamily="50" charset="-128"/>
            </a:endParaRPr>
          </a:p>
          <a:p>
            <a:pPr>
              <a:lnSpc>
                <a:spcPct val="130000"/>
              </a:lnSpc>
            </a:pPr>
            <a:r>
              <a:rPr kumimoji="1" lang="ja-JP" altLang="en-US" sz="1200" dirty="0">
                <a:solidFill>
                  <a:schemeClr val="accent1"/>
                </a:solidFill>
                <a:latin typeface="Meiryo UI" panose="020B0604030504040204" pitchFamily="50" charset="-128"/>
                <a:ea typeface="Meiryo UI" panose="020B0604030504040204" pitchFamily="50" charset="-128"/>
              </a:rPr>
              <a:t>・本助成終了後には、○○から財源を確保し、テニュアトラックでの待遇を確保する。</a:t>
            </a:r>
            <a:endParaRPr kumimoji="1" lang="en-US" altLang="ja-JP" sz="1200" dirty="0">
              <a:solidFill>
                <a:schemeClr val="accent1"/>
              </a:solidFill>
              <a:latin typeface="Meiryo UI" panose="020B0604030504040204" pitchFamily="50" charset="-128"/>
              <a:ea typeface="Meiryo UI" panose="020B0604030504040204" pitchFamily="50" charset="-128"/>
            </a:endParaRPr>
          </a:p>
        </p:txBody>
      </p:sp>
      <p:sp>
        <p:nvSpPr>
          <p:cNvPr id="11" name="四角形: 角を丸くする 10">
            <a:extLst>
              <a:ext uri="{FF2B5EF4-FFF2-40B4-BE49-F238E27FC236}">
                <a16:creationId xmlns:a16="http://schemas.microsoft.com/office/drawing/2014/main" id="{963589D0-1FB2-4ECA-A562-D6D5268CADF8}"/>
              </a:ext>
            </a:extLst>
          </p:cNvPr>
          <p:cNvSpPr/>
          <p:nvPr/>
        </p:nvSpPr>
        <p:spPr>
          <a:xfrm>
            <a:off x="90532" y="4247179"/>
            <a:ext cx="4568554" cy="2510908"/>
          </a:xfrm>
          <a:prstGeom prst="roundRect">
            <a:avLst>
              <a:gd name="adj" fmla="val 313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招へいする海外若手研究者の基準、招へい戦略</a:t>
            </a:r>
            <a:r>
              <a:rPr kumimoji="1" lang="en-US" altLang="ja-JP" sz="1400" dirty="0">
                <a:solidFill>
                  <a:schemeClr val="tx1"/>
                </a:solidFill>
                <a:latin typeface="Meiryo UI" panose="020B0604030504040204" pitchFamily="50" charset="-128"/>
                <a:ea typeface="Meiryo UI" panose="020B0604030504040204" pitchFamily="50" charset="-128"/>
              </a:rPr>
              <a:t>】</a:t>
            </a:r>
          </a:p>
          <a:p>
            <a:pPr>
              <a:lnSpc>
                <a:spcPct val="130000"/>
              </a:lnSpc>
            </a:pPr>
            <a:r>
              <a:rPr kumimoji="1" lang="ja-JP" altLang="en-US" sz="1200" dirty="0">
                <a:solidFill>
                  <a:schemeClr val="accent1"/>
                </a:solidFill>
                <a:latin typeface="Meiryo UI" panose="020B0604030504040204" pitchFamily="50" charset="-128"/>
                <a:ea typeface="Meiryo UI" panose="020B0604030504040204" pitchFamily="50" charset="-128"/>
              </a:rPr>
              <a:t>・招へいする海外若手研究者については、本学の強みを有する○○に関する研究との相乗効果を発揮する観点から、特に○○分野の研究者について、○○国等からの招へいを実施する。</a:t>
            </a:r>
            <a:endParaRPr kumimoji="1" lang="en-US" altLang="ja-JP" sz="1200" dirty="0">
              <a:solidFill>
                <a:schemeClr val="accent1"/>
              </a:solidFill>
              <a:latin typeface="Meiryo UI" panose="020B0604030504040204" pitchFamily="50" charset="-128"/>
              <a:ea typeface="Meiryo UI" panose="020B0604030504040204" pitchFamily="50" charset="-128"/>
            </a:endParaRPr>
          </a:p>
          <a:p>
            <a:pPr>
              <a:lnSpc>
                <a:spcPct val="130000"/>
              </a:lnSpc>
            </a:pPr>
            <a:r>
              <a:rPr kumimoji="1" lang="ja-JP" altLang="en-US" sz="1200" dirty="0">
                <a:solidFill>
                  <a:schemeClr val="accent1"/>
                </a:solidFill>
                <a:latin typeface="Meiryo UI" panose="020B0604030504040204" pitchFamily="50" charset="-128"/>
                <a:ea typeface="Meiryo UI" panose="020B0604030504040204" pitchFamily="50" charset="-128"/>
              </a:rPr>
              <a:t>・研究者の質の担保の観点で、○○の基準を設ける。</a:t>
            </a:r>
            <a:endParaRPr kumimoji="1" lang="en-US" altLang="ja-JP" sz="1200" dirty="0">
              <a:solidFill>
                <a:schemeClr val="accent1"/>
              </a:solidFill>
              <a:latin typeface="Meiryo UI" panose="020B0604030504040204" pitchFamily="50" charset="-128"/>
              <a:ea typeface="Meiryo UI" panose="020B0604030504040204" pitchFamily="50" charset="-128"/>
            </a:endParaRPr>
          </a:p>
          <a:p>
            <a:pPr>
              <a:lnSpc>
                <a:spcPct val="130000"/>
              </a:lnSpc>
            </a:pPr>
            <a:r>
              <a:rPr kumimoji="1" lang="ja-JP" altLang="en-US" sz="1200" dirty="0">
                <a:solidFill>
                  <a:schemeClr val="accent1"/>
                </a:solidFill>
                <a:latin typeface="Meiryo UI" panose="020B0604030504040204" pitchFamily="50" charset="-128"/>
                <a:ea typeface="Meiryo UI" panose="020B0604030504040204" pitchFamily="50" charset="-128"/>
              </a:rPr>
              <a:t>・招へいを予定する海外若手研究者の代表例</a:t>
            </a:r>
            <a:endParaRPr kumimoji="1" lang="en-US" altLang="ja-JP" sz="1200" dirty="0">
              <a:solidFill>
                <a:schemeClr val="accent1"/>
              </a:solidFill>
              <a:latin typeface="Meiryo UI" panose="020B0604030504040204" pitchFamily="50" charset="-128"/>
              <a:ea typeface="Meiryo UI" panose="020B0604030504040204" pitchFamily="50" charset="-128"/>
            </a:endParaRPr>
          </a:p>
          <a:p>
            <a:pPr>
              <a:lnSpc>
                <a:spcPct val="130000"/>
              </a:lnSpc>
            </a:pPr>
            <a:r>
              <a:rPr kumimoji="1" lang="ja-JP" altLang="en-US" sz="1200" dirty="0">
                <a:solidFill>
                  <a:schemeClr val="accent1"/>
                </a:solidFill>
                <a:latin typeface="Meiryo UI" panose="020B0604030504040204" pitchFamily="50" charset="-128"/>
                <a:ea typeface="Meiryo UI" panose="020B0604030504040204" pitchFamily="50" charset="-128"/>
              </a:rPr>
              <a:t>△△ △△氏（○国、○○大学、</a:t>
            </a:r>
            <a:r>
              <a:rPr kumimoji="1" lang="en-US" altLang="ja-JP" sz="1200" dirty="0">
                <a:solidFill>
                  <a:schemeClr val="accent1"/>
                </a:solidFill>
                <a:latin typeface="Meiryo UI" panose="020B0604030504040204" pitchFamily="50" charset="-128"/>
                <a:ea typeface="Meiryo UI" panose="020B0604030504040204" pitchFamily="50" charset="-128"/>
              </a:rPr>
              <a:t>Professor</a:t>
            </a:r>
            <a:r>
              <a:rPr kumimoji="1" lang="ja-JP" altLang="en-US" sz="1200" dirty="0">
                <a:solidFill>
                  <a:schemeClr val="accent1"/>
                </a:solidFill>
                <a:latin typeface="Meiryo UI" panose="020B0604030504040204" pitchFamily="50" charset="-128"/>
                <a:ea typeface="Meiryo UI" panose="020B0604030504040204" pitchFamily="50" charset="-128"/>
              </a:rPr>
              <a:t>）</a:t>
            </a:r>
            <a:endParaRPr kumimoji="1" lang="en-US" altLang="ja-JP" sz="1200" dirty="0">
              <a:solidFill>
                <a:schemeClr val="accent1"/>
              </a:solidFill>
              <a:latin typeface="Meiryo UI" panose="020B0604030504040204" pitchFamily="50" charset="-128"/>
              <a:ea typeface="Meiryo UI" panose="020B0604030504040204" pitchFamily="50" charset="-128"/>
            </a:endParaRPr>
          </a:p>
          <a:p>
            <a:pPr>
              <a:lnSpc>
                <a:spcPct val="130000"/>
              </a:lnSpc>
            </a:pPr>
            <a:r>
              <a:rPr kumimoji="1" lang="ja-JP" altLang="en-US" sz="1200" dirty="0">
                <a:solidFill>
                  <a:schemeClr val="accent1"/>
                </a:solidFill>
                <a:latin typeface="Meiryo UI" panose="020B0604030504040204" pitchFamily="50" charset="-128"/>
                <a:ea typeface="Meiryo UI" panose="020B0604030504040204" pitchFamily="50" charset="-128"/>
              </a:rPr>
              <a:t>⇒○○分野で○○の業績を挙げている</a:t>
            </a:r>
            <a:endParaRPr kumimoji="1" lang="en-US" altLang="ja-JP" sz="1200" dirty="0">
              <a:solidFill>
                <a:schemeClr val="accent1"/>
              </a:solidFill>
              <a:latin typeface="Meiryo UI" panose="020B0604030504040204" pitchFamily="50" charset="-128"/>
              <a:ea typeface="Meiryo UI" panose="020B0604030504040204" pitchFamily="50" charset="-128"/>
            </a:endParaRPr>
          </a:p>
          <a:p>
            <a:pPr>
              <a:lnSpc>
                <a:spcPct val="130000"/>
              </a:lnSpc>
            </a:pPr>
            <a:r>
              <a:rPr kumimoji="1" lang="ja-JP" altLang="en-US" sz="1200" dirty="0">
                <a:solidFill>
                  <a:schemeClr val="accent1"/>
                </a:solidFill>
                <a:latin typeface="Meiryo UI" panose="020B0604030504040204" pitchFamily="50" charset="-128"/>
                <a:ea typeface="Meiryo UI" panose="020B0604030504040204" pitchFamily="50" charset="-128"/>
              </a:rPr>
              <a:t>⇒○○研究科　○○として招へい予定（</a:t>
            </a:r>
            <a:r>
              <a:rPr kumimoji="1" lang="en-US" altLang="ja-JP" sz="1200" dirty="0">
                <a:solidFill>
                  <a:schemeClr val="accent1"/>
                </a:solidFill>
                <a:latin typeface="Meiryo UI" panose="020B0604030504040204" pitchFamily="50" charset="-128"/>
                <a:ea typeface="Meiryo UI" panose="020B0604030504040204" pitchFamily="50" charset="-128"/>
              </a:rPr>
              <a:t>2026</a:t>
            </a:r>
            <a:r>
              <a:rPr kumimoji="1" lang="ja-JP" altLang="en-US" sz="1200" dirty="0">
                <a:solidFill>
                  <a:schemeClr val="accent1"/>
                </a:solidFill>
                <a:latin typeface="Meiryo UI" panose="020B0604030504040204" pitchFamily="50" charset="-128"/>
                <a:ea typeface="Meiryo UI" panose="020B0604030504040204" pitchFamily="50" charset="-128"/>
              </a:rPr>
              <a:t>年</a:t>
            </a:r>
            <a:r>
              <a:rPr kumimoji="1" lang="en-US" altLang="ja-JP" sz="1200" dirty="0">
                <a:solidFill>
                  <a:schemeClr val="accent1"/>
                </a:solidFill>
                <a:latin typeface="Meiryo UI" panose="020B0604030504040204" pitchFamily="50" charset="-128"/>
                <a:ea typeface="Meiryo UI" panose="020B0604030504040204" pitchFamily="50" charset="-128"/>
              </a:rPr>
              <a:t>4</a:t>
            </a:r>
            <a:r>
              <a:rPr kumimoji="1" lang="ja-JP" altLang="en-US" sz="1200" dirty="0">
                <a:solidFill>
                  <a:schemeClr val="accent1"/>
                </a:solidFill>
                <a:latin typeface="Meiryo UI" panose="020B0604030504040204" pitchFamily="50" charset="-128"/>
                <a:ea typeface="Meiryo UI" panose="020B0604030504040204" pitchFamily="50" charset="-128"/>
              </a:rPr>
              <a:t>月）</a:t>
            </a:r>
            <a:endParaRPr kumimoji="1" lang="en-US" altLang="ja-JP" sz="1200" dirty="0">
              <a:solidFill>
                <a:schemeClr val="accent1"/>
              </a:solidFill>
              <a:latin typeface="Meiryo UI" panose="020B0604030504040204" pitchFamily="50" charset="-128"/>
              <a:ea typeface="Meiryo UI" panose="020B0604030504040204" pitchFamily="50" charset="-128"/>
            </a:endParaRPr>
          </a:p>
          <a:p>
            <a:pPr>
              <a:lnSpc>
                <a:spcPct val="130000"/>
              </a:lnSpc>
            </a:pPr>
            <a:r>
              <a:rPr kumimoji="1" lang="ja-JP" altLang="en-US" sz="1200" dirty="0">
                <a:solidFill>
                  <a:schemeClr val="tx1"/>
                </a:solidFill>
                <a:latin typeface="Meiryo UI" panose="020B0604030504040204" pitchFamily="50" charset="-128"/>
                <a:ea typeface="Meiryo UI" panose="020B0604030504040204" pitchFamily="50" charset="-128"/>
              </a:rPr>
              <a:t>																</a:t>
            </a:r>
          </a:p>
        </p:txBody>
      </p:sp>
      <p:sp>
        <p:nvSpPr>
          <p:cNvPr id="14" name="四角形: 角を丸くする 13">
            <a:extLst>
              <a:ext uri="{FF2B5EF4-FFF2-40B4-BE49-F238E27FC236}">
                <a16:creationId xmlns:a16="http://schemas.microsoft.com/office/drawing/2014/main" id="{192A6F6E-151E-41EF-9A2F-3323865E3FDF}"/>
              </a:ext>
            </a:extLst>
          </p:cNvPr>
          <p:cNvSpPr/>
          <p:nvPr/>
        </p:nvSpPr>
        <p:spPr>
          <a:xfrm>
            <a:off x="90532" y="964801"/>
            <a:ext cx="8953880" cy="1558655"/>
          </a:xfrm>
          <a:prstGeom prst="roundRect">
            <a:avLst>
              <a:gd name="adj" fmla="val 586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400" dirty="0">
                <a:solidFill>
                  <a:schemeClr val="tx1"/>
                </a:solidFill>
                <a:latin typeface="Meiryo UI" panose="020B0604030504040204" pitchFamily="50" charset="-128"/>
                <a:ea typeface="Meiryo UI" panose="020B0604030504040204" pitchFamily="50" charset="-128"/>
              </a:rPr>
              <a:t>事業統括氏名：</a:t>
            </a:r>
            <a:r>
              <a:rPr kumimoji="1" lang="ja-JP" altLang="en-US" sz="1400" dirty="0">
                <a:solidFill>
                  <a:schemeClr val="accent1"/>
                </a:solidFill>
                <a:latin typeface="Meiryo UI" panose="020B0604030504040204" pitchFamily="50" charset="-128"/>
                <a:ea typeface="Meiryo UI" panose="020B0604030504040204" pitchFamily="50" charset="-128"/>
              </a:rPr>
              <a:t>○○ ○○</a:t>
            </a:r>
            <a:r>
              <a:rPr kumimoji="1" lang="en-US" altLang="ja-JP" sz="1400" dirty="0">
                <a:solidFill>
                  <a:schemeClr val="accent1"/>
                </a:solidFill>
                <a:latin typeface="Meiryo UI" panose="020B0604030504040204" pitchFamily="50" charset="-128"/>
                <a:ea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rPr>
              <a:t>所属・役職：</a:t>
            </a:r>
            <a:r>
              <a:rPr kumimoji="1" lang="ja-JP" altLang="en-US" sz="1400" dirty="0">
                <a:solidFill>
                  <a:schemeClr val="accent1"/>
                </a:solidFill>
                <a:latin typeface="Meiryo UI" panose="020B0604030504040204" pitchFamily="50" charset="-128"/>
                <a:ea typeface="Meiryo UI" panose="020B0604030504040204" pitchFamily="50" charset="-128"/>
              </a:rPr>
              <a:t>副学長（研究担当）、工学系研究科長、○○センター長</a:t>
            </a:r>
            <a:endParaRPr kumimoji="1" lang="en-US" altLang="ja-JP" sz="1400" dirty="0">
              <a:solidFill>
                <a:schemeClr val="accent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招へい計画：</a:t>
            </a:r>
            <a:r>
              <a:rPr kumimoji="1" lang="en-US" altLang="ja-JP" sz="1400" dirty="0">
                <a:solidFill>
                  <a:schemeClr val="tx1"/>
                </a:solidFill>
                <a:latin typeface="Meiryo UI" panose="020B0604030504040204" pitchFamily="50" charset="-128"/>
                <a:ea typeface="Meiryo UI" panose="020B0604030504040204" pitchFamily="50" charset="-128"/>
              </a:rPr>
              <a:t>2025</a:t>
            </a:r>
            <a:r>
              <a:rPr kumimoji="1" lang="ja-JP" altLang="en-US" sz="1400" dirty="0">
                <a:solidFill>
                  <a:schemeClr val="tx1"/>
                </a:solidFill>
                <a:latin typeface="Meiryo UI" panose="020B0604030504040204" pitchFamily="50" charset="-128"/>
                <a:ea typeface="Meiryo UI" panose="020B0604030504040204" pitchFamily="50" charset="-128"/>
              </a:rPr>
              <a:t>年度</a:t>
            </a:r>
            <a:r>
              <a:rPr kumimoji="1" lang="ja-JP" altLang="en-US" sz="1400" dirty="0">
                <a:solidFill>
                  <a:schemeClr val="accent1"/>
                </a:solidFill>
                <a:latin typeface="Meiryo UI" panose="020B0604030504040204" pitchFamily="50" charset="-128"/>
                <a:ea typeface="Meiryo UI" panose="020B0604030504040204" pitchFamily="50" charset="-128"/>
              </a:rPr>
              <a:t>（</a:t>
            </a:r>
            <a:r>
              <a:rPr kumimoji="1" lang="en-US" altLang="ja-JP" sz="1400" dirty="0">
                <a:solidFill>
                  <a:schemeClr val="accent1"/>
                </a:solidFill>
                <a:latin typeface="Meiryo UI" panose="020B0604030504040204" pitchFamily="50" charset="-128"/>
                <a:ea typeface="Meiryo UI" panose="020B0604030504040204" pitchFamily="50" charset="-128"/>
              </a:rPr>
              <a:t>10</a:t>
            </a:r>
            <a:r>
              <a:rPr kumimoji="1" lang="ja-JP" altLang="en-US" sz="1400" dirty="0">
                <a:solidFill>
                  <a:schemeClr val="accent1"/>
                </a:solidFill>
                <a:latin typeface="Meiryo UI" panose="020B0604030504040204" pitchFamily="50" charset="-128"/>
                <a:ea typeface="Meiryo UI" panose="020B0604030504040204" pitchFamily="50" charset="-128"/>
              </a:rPr>
              <a:t>月より）、</a:t>
            </a:r>
            <a:r>
              <a:rPr kumimoji="1" lang="en-US" altLang="ja-JP" sz="1400" dirty="0">
                <a:solidFill>
                  <a:schemeClr val="accent1"/>
                </a:solidFill>
                <a:latin typeface="Meiryo UI" panose="020B0604030504040204" pitchFamily="50" charset="-128"/>
                <a:ea typeface="Meiryo UI" panose="020B0604030504040204" pitchFamily="50" charset="-128"/>
              </a:rPr>
              <a:t>PI</a:t>
            </a:r>
            <a:r>
              <a:rPr kumimoji="1" lang="ja-JP" altLang="en-US" sz="1400" dirty="0">
                <a:solidFill>
                  <a:schemeClr val="accent1"/>
                </a:solidFill>
                <a:latin typeface="Meiryo UI" panose="020B0604030504040204" pitchFamily="50" charset="-128"/>
                <a:ea typeface="Meiryo UI" panose="020B0604030504040204" pitchFamily="50" charset="-128"/>
              </a:rPr>
              <a:t>となりうる若手研究者○名、博士後期課程学生○名</a:t>
            </a:r>
            <a:endParaRPr kumimoji="1" lang="en-US" altLang="ja-JP" sz="1400" dirty="0">
              <a:solidFill>
                <a:schemeClr val="accent1"/>
              </a:solidFill>
              <a:latin typeface="Meiryo UI" panose="020B0604030504040204" pitchFamily="50" charset="-128"/>
              <a:ea typeface="Meiryo UI" panose="020B0604030504040204" pitchFamily="50" charset="-128"/>
            </a:endParaRPr>
          </a:p>
          <a:p>
            <a:pPr lvl="2"/>
            <a:r>
              <a:rPr kumimoji="1" lang="en-US" altLang="ja-JP" sz="1400" dirty="0">
                <a:solidFill>
                  <a:schemeClr val="accent1"/>
                </a:solidFill>
                <a:latin typeface="Meiryo UI" panose="020B0604030504040204" pitchFamily="50" charset="-128"/>
                <a:ea typeface="Meiryo UI" panose="020B0604030504040204" pitchFamily="50" charset="-128"/>
              </a:rPr>
              <a:t> </a:t>
            </a:r>
            <a:r>
              <a:rPr kumimoji="1" lang="en-US" altLang="ja-JP" sz="1400" dirty="0">
                <a:solidFill>
                  <a:schemeClr val="tx1"/>
                </a:solidFill>
                <a:latin typeface="Meiryo UI" panose="020B0604030504040204" pitchFamily="50" charset="-128"/>
                <a:ea typeface="Meiryo UI" panose="020B0604030504040204" pitchFamily="50" charset="-128"/>
              </a:rPr>
              <a:t>2026</a:t>
            </a:r>
            <a:r>
              <a:rPr kumimoji="1" lang="ja-JP" altLang="en-US" sz="1400" dirty="0">
                <a:solidFill>
                  <a:schemeClr val="tx1"/>
                </a:solidFill>
                <a:latin typeface="Meiryo UI" panose="020B0604030504040204" pitchFamily="50" charset="-128"/>
                <a:ea typeface="Meiryo UI" panose="020B0604030504040204" pitchFamily="50" charset="-128"/>
              </a:rPr>
              <a:t>年度　</a:t>
            </a:r>
            <a:r>
              <a:rPr kumimoji="1" lang="en-US" altLang="ja-JP" sz="1400" dirty="0">
                <a:solidFill>
                  <a:schemeClr val="tx1"/>
                </a:solidFill>
                <a:latin typeface="Meiryo UI" panose="020B0604030504040204" pitchFamily="50" charset="-128"/>
                <a:ea typeface="Meiryo UI" panose="020B0604030504040204" pitchFamily="50" charset="-128"/>
              </a:rPr>
              <a:t> </a:t>
            </a:r>
            <a:r>
              <a:rPr kumimoji="1" lang="en-US" altLang="ja-JP" sz="1400" dirty="0">
                <a:solidFill>
                  <a:schemeClr val="accent1"/>
                </a:solidFill>
                <a:latin typeface="Meiryo UI" panose="020B0604030504040204" pitchFamily="50" charset="-128"/>
                <a:ea typeface="Meiryo UI" panose="020B0604030504040204" pitchFamily="50" charset="-128"/>
              </a:rPr>
              <a:t>PI</a:t>
            </a:r>
            <a:r>
              <a:rPr kumimoji="1" lang="ja-JP" altLang="en-US" sz="1400" dirty="0">
                <a:solidFill>
                  <a:schemeClr val="accent1"/>
                </a:solidFill>
                <a:latin typeface="Meiryo UI" panose="020B0604030504040204" pitchFamily="50" charset="-128"/>
                <a:ea typeface="Meiryo UI" panose="020B0604030504040204" pitchFamily="50" charset="-128"/>
              </a:rPr>
              <a:t>となりうる若手研究者○名、博士研究員○名、博士後期課程学生○名</a:t>
            </a:r>
            <a:endParaRPr kumimoji="1" lang="en-US" altLang="ja-JP" sz="1400" b="1" dirty="0">
              <a:solidFill>
                <a:schemeClr val="accent1"/>
              </a:solidFill>
              <a:latin typeface="Meiryo UI" panose="020B0604030504040204" pitchFamily="50" charset="-128"/>
              <a:ea typeface="Meiryo UI" panose="020B0604030504040204" pitchFamily="50" charset="-128"/>
            </a:endParaRPr>
          </a:p>
          <a:p>
            <a:r>
              <a:rPr kumimoji="1" lang="en-US" altLang="ja-JP" sz="1400" dirty="0">
                <a:solidFill>
                  <a:schemeClr val="accent1"/>
                </a:solidFill>
                <a:latin typeface="Meiryo UI" panose="020B0604030504040204" pitchFamily="50" charset="-128"/>
                <a:ea typeface="Meiryo UI" panose="020B0604030504040204" pitchFamily="50" charset="-128"/>
              </a:rPr>
              <a:t>		 </a:t>
            </a:r>
            <a:r>
              <a:rPr kumimoji="1" lang="en-US" altLang="ja-JP" sz="1400" dirty="0">
                <a:solidFill>
                  <a:schemeClr val="tx1"/>
                </a:solidFill>
                <a:latin typeface="Meiryo UI" panose="020B0604030504040204" pitchFamily="50" charset="-128"/>
                <a:ea typeface="Meiryo UI" panose="020B0604030504040204" pitchFamily="50" charset="-128"/>
              </a:rPr>
              <a:t>2027</a:t>
            </a:r>
            <a:r>
              <a:rPr kumimoji="1" lang="ja-JP" altLang="en-US" sz="1400" dirty="0">
                <a:solidFill>
                  <a:schemeClr val="tx1"/>
                </a:solidFill>
                <a:latin typeface="Meiryo UI" panose="020B0604030504040204" pitchFamily="50" charset="-128"/>
                <a:ea typeface="Meiryo UI" panose="020B0604030504040204" pitchFamily="50" charset="-128"/>
              </a:rPr>
              <a:t>年度　</a:t>
            </a:r>
            <a:r>
              <a:rPr kumimoji="1" lang="en-US" altLang="ja-JP" sz="1400" dirty="0">
                <a:solidFill>
                  <a:schemeClr val="tx1"/>
                </a:solidFill>
                <a:latin typeface="Meiryo UI" panose="020B0604030504040204" pitchFamily="50" charset="-128"/>
                <a:ea typeface="Meiryo UI" panose="020B0604030504040204" pitchFamily="50" charset="-128"/>
              </a:rPr>
              <a:t> </a:t>
            </a:r>
            <a:r>
              <a:rPr kumimoji="1" lang="en-US" altLang="ja-JP" sz="1400" dirty="0">
                <a:solidFill>
                  <a:schemeClr val="accent1"/>
                </a:solidFill>
                <a:latin typeface="Meiryo UI" panose="020B0604030504040204" pitchFamily="50" charset="-128"/>
                <a:ea typeface="Meiryo UI" panose="020B0604030504040204" pitchFamily="50" charset="-128"/>
              </a:rPr>
              <a:t>PI</a:t>
            </a:r>
            <a:r>
              <a:rPr kumimoji="1" lang="ja-JP" altLang="en-US" sz="1400" dirty="0">
                <a:solidFill>
                  <a:schemeClr val="accent1"/>
                </a:solidFill>
                <a:latin typeface="Meiryo UI" panose="020B0604030504040204" pitchFamily="50" charset="-128"/>
                <a:ea typeface="Meiryo UI" panose="020B0604030504040204" pitchFamily="50" charset="-128"/>
              </a:rPr>
              <a:t>となりうる若手研究者○名、博士研究員○名、博士後期課程学生○名</a:t>
            </a:r>
            <a:endParaRPr kumimoji="1" lang="en-US" altLang="ja-JP" sz="1400" dirty="0">
              <a:solidFill>
                <a:schemeClr val="accent1"/>
              </a:solidFill>
              <a:latin typeface="Meiryo UI" panose="020B0604030504040204" pitchFamily="50" charset="-128"/>
              <a:ea typeface="Meiryo UI" panose="020B0604030504040204" pitchFamily="50" charset="-128"/>
            </a:endParaRPr>
          </a:p>
          <a:p>
            <a:r>
              <a:rPr kumimoji="1" lang="en-US" altLang="ja-JP" sz="1400" dirty="0">
                <a:solidFill>
                  <a:schemeClr val="accent1"/>
                </a:solidFill>
                <a:latin typeface="Meiryo UI" panose="020B0604030504040204" pitchFamily="50" charset="-128"/>
                <a:ea typeface="Meiryo UI" panose="020B0604030504040204" pitchFamily="50" charset="-128"/>
              </a:rPr>
              <a:t>		 </a:t>
            </a:r>
            <a:r>
              <a:rPr kumimoji="1" lang="en-US" altLang="ja-JP" sz="1400" dirty="0">
                <a:solidFill>
                  <a:schemeClr val="tx1"/>
                </a:solidFill>
                <a:latin typeface="Meiryo UI" panose="020B0604030504040204" pitchFamily="50" charset="-128"/>
                <a:ea typeface="Meiryo UI" panose="020B0604030504040204" pitchFamily="50" charset="-128"/>
              </a:rPr>
              <a:t>2028</a:t>
            </a:r>
            <a:r>
              <a:rPr kumimoji="1" lang="ja-JP" altLang="en-US" sz="1400" dirty="0">
                <a:solidFill>
                  <a:schemeClr val="tx1"/>
                </a:solidFill>
                <a:latin typeface="Meiryo UI" panose="020B0604030504040204" pitchFamily="50" charset="-128"/>
                <a:ea typeface="Meiryo UI" panose="020B0604030504040204" pitchFamily="50" charset="-128"/>
              </a:rPr>
              <a:t>年度</a:t>
            </a:r>
            <a:r>
              <a:rPr kumimoji="1" lang="ja-JP" altLang="en-US" sz="1400" dirty="0">
                <a:solidFill>
                  <a:schemeClr val="accent1"/>
                </a:solidFill>
                <a:latin typeface="Meiryo UI" panose="020B0604030504040204" pitchFamily="50" charset="-128"/>
                <a:ea typeface="Meiryo UI" panose="020B0604030504040204" pitchFamily="50" charset="-128"/>
              </a:rPr>
              <a:t>（</a:t>
            </a:r>
            <a:r>
              <a:rPr kumimoji="1" lang="en-US" altLang="ja-JP" sz="1400" dirty="0">
                <a:solidFill>
                  <a:schemeClr val="accent1"/>
                </a:solidFill>
                <a:latin typeface="Meiryo UI" panose="020B0604030504040204" pitchFamily="50" charset="-128"/>
                <a:ea typeface="Meiryo UI" panose="020B0604030504040204" pitchFamily="50" charset="-128"/>
              </a:rPr>
              <a:t>9</a:t>
            </a:r>
            <a:r>
              <a:rPr kumimoji="1" lang="ja-JP" altLang="en-US" sz="1400" dirty="0">
                <a:solidFill>
                  <a:schemeClr val="accent1"/>
                </a:solidFill>
                <a:latin typeface="Meiryo UI" panose="020B0604030504040204" pitchFamily="50" charset="-128"/>
                <a:ea typeface="Meiryo UI" panose="020B0604030504040204" pitchFamily="50" charset="-128"/>
              </a:rPr>
              <a:t>月まで）</a:t>
            </a:r>
            <a:r>
              <a:rPr kumimoji="1" lang="en-US" altLang="ja-JP" sz="1400" dirty="0">
                <a:solidFill>
                  <a:schemeClr val="accent1"/>
                </a:solidFill>
                <a:latin typeface="Meiryo UI" panose="020B0604030504040204" pitchFamily="50" charset="-128"/>
                <a:ea typeface="Meiryo UI" panose="020B0604030504040204" pitchFamily="50" charset="-128"/>
              </a:rPr>
              <a:t> PI</a:t>
            </a:r>
            <a:r>
              <a:rPr kumimoji="1" lang="ja-JP" altLang="en-US" sz="1400" dirty="0">
                <a:solidFill>
                  <a:schemeClr val="accent1"/>
                </a:solidFill>
                <a:latin typeface="Meiryo UI" panose="020B0604030504040204" pitchFamily="50" charset="-128"/>
                <a:ea typeface="Meiryo UI" panose="020B0604030504040204" pitchFamily="50" charset="-128"/>
              </a:rPr>
              <a:t>となりうる若手研究者○名、博士研究員　博士後期課程学生○名</a:t>
            </a:r>
            <a:r>
              <a:rPr kumimoji="1" lang="en-US" altLang="ja-JP" sz="1400" dirty="0">
                <a:solidFill>
                  <a:schemeClr val="accent1"/>
                </a:solidFill>
                <a:latin typeface="Meiryo UI" panose="020B0604030504040204" pitchFamily="50" charset="-128"/>
                <a:ea typeface="Meiryo UI" panose="020B0604030504040204" pitchFamily="50" charset="-128"/>
              </a:rPr>
              <a:t>	</a:t>
            </a:r>
          </a:p>
          <a:p>
            <a:r>
              <a:rPr kumimoji="1" lang="ja-JP" altLang="en-US" sz="1400" dirty="0">
                <a:solidFill>
                  <a:schemeClr val="tx1"/>
                </a:solidFill>
                <a:latin typeface="Meiryo UI" panose="020B0604030504040204" pitchFamily="50" charset="-128"/>
                <a:ea typeface="Meiryo UI" panose="020B0604030504040204" pitchFamily="50" charset="-128"/>
              </a:rPr>
              <a:t>予算：３年間総計　</a:t>
            </a:r>
            <a:r>
              <a:rPr kumimoji="1" lang="en-US" altLang="ja-JP" sz="1400" dirty="0">
                <a:solidFill>
                  <a:schemeClr val="accent1"/>
                </a:solidFill>
                <a:latin typeface="Meiryo UI" panose="020B0604030504040204" pitchFamily="50" charset="-128"/>
                <a:ea typeface="Meiryo UI" panose="020B0604030504040204" pitchFamily="50" charset="-128"/>
              </a:rPr>
              <a:t>500,000</a:t>
            </a:r>
            <a:r>
              <a:rPr kumimoji="1" lang="ja-JP" altLang="en-US" sz="1400" dirty="0">
                <a:solidFill>
                  <a:schemeClr val="accent1"/>
                </a:solidFill>
                <a:latin typeface="Meiryo UI" panose="020B0604030504040204" pitchFamily="50" charset="-128"/>
                <a:ea typeface="Meiryo UI" panose="020B0604030504040204" pitchFamily="50" charset="-128"/>
              </a:rPr>
              <a:t>千円</a:t>
            </a:r>
            <a:endParaRPr kumimoji="1" lang="en-US" altLang="ja-JP" sz="1400" dirty="0">
              <a:solidFill>
                <a:schemeClr val="accent1"/>
              </a:solidFill>
              <a:latin typeface="Meiryo UI" panose="020B0604030504040204" pitchFamily="50" charset="-128"/>
              <a:ea typeface="Meiryo UI" panose="020B0604030504040204" pitchFamily="50" charset="-128"/>
            </a:endParaRPr>
          </a:p>
          <a:p>
            <a:endParaRPr kumimoji="1" lang="en-US" altLang="ja-JP" sz="1400" dirty="0">
              <a:solidFill>
                <a:schemeClr val="accent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944141C8-8EE0-3A92-86FA-51A9AA315AE3}"/>
              </a:ext>
            </a:extLst>
          </p:cNvPr>
          <p:cNvSpPr txBox="1"/>
          <p:nvPr/>
        </p:nvSpPr>
        <p:spPr>
          <a:xfrm>
            <a:off x="78623" y="62790"/>
            <a:ext cx="9065377" cy="369332"/>
          </a:xfrm>
          <a:prstGeom prst="rect">
            <a:avLst/>
          </a:prstGeom>
          <a:noFill/>
        </p:spPr>
        <p:txBody>
          <a:bodyPr wrap="square" rtlCol="0" anchor="b" anchorCtr="0">
            <a:spAutoFit/>
          </a:bodyPr>
          <a:lstStyle/>
          <a:p>
            <a:pPr algn="ctr">
              <a:defRPr/>
            </a:pPr>
            <a:r>
              <a:rPr kumimoji="1" lang="ja-JP" altLang="en-US" i="1" dirty="0">
                <a:solidFill>
                  <a:prstClr val="black"/>
                </a:solidFill>
                <a:latin typeface="Meiryo UI" panose="020B0604030504040204" pitchFamily="50" charset="-128"/>
                <a:ea typeface="Meiryo UI" panose="020B0604030504040204" pitchFamily="50" charset="-128"/>
              </a:rPr>
              <a:t>招へい・受入れ構想の概要（申請書別紙）　　</a:t>
            </a:r>
            <a:r>
              <a:rPr kumimoji="1" lang="ja-JP" altLang="en-US" sz="1400" i="1" dirty="0">
                <a:solidFill>
                  <a:prstClr val="black"/>
                </a:solidFill>
                <a:latin typeface="Meiryo UI" panose="020B0604030504040204" pitchFamily="50" charset="-128"/>
                <a:ea typeface="Meiryo UI" panose="020B0604030504040204" pitchFamily="50" charset="-128"/>
              </a:rPr>
              <a:t>グローバル卓越人材招へい研究大学強化事業（</a:t>
            </a:r>
            <a:r>
              <a:rPr kumimoji="1" lang="en-US" altLang="ja-JP" sz="1400" i="1" dirty="0">
                <a:solidFill>
                  <a:prstClr val="black"/>
                </a:solidFill>
                <a:latin typeface="Meiryo UI" panose="020B0604030504040204" pitchFamily="50" charset="-128"/>
                <a:ea typeface="Meiryo UI" panose="020B0604030504040204" pitchFamily="50" charset="-128"/>
              </a:rPr>
              <a:t>EXPERT-J</a:t>
            </a:r>
            <a:r>
              <a:rPr kumimoji="1" lang="ja-JP" altLang="en-US" sz="1400" i="1" dirty="0">
                <a:solidFill>
                  <a:prstClr val="black"/>
                </a:solidFill>
                <a:latin typeface="Meiryo UI" panose="020B0604030504040204" pitchFamily="50" charset="-128"/>
                <a:ea typeface="Meiryo UI" panose="020B0604030504040204" pitchFamily="50" charset="-128"/>
              </a:rPr>
              <a:t>）</a:t>
            </a:r>
            <a:endParaRPr kumimoji="1" lang="en-US" altLang="ja-JP" sz="1400" i="1" dirty="0">
              <a:solidFill>
                <a:prstClr val="black"/>
              </a:solidFill>
              <a:latin typeface="Meiryo UI" panose="020B0604030504040204" pitchFamily="50" charset="-128"/>
              <a:ea typeface="Meiryo UI" panose="020B0604030504040204" pitchFamily="50" charset="-128"/>
            </a:endParaRPr>
          </a:p>
        </p:txBody>
      </p:sp>
      <p:graphicFrame>
        <p:nvGraphicFramePr>
          <p:cNvPr id="5" name="表 4">
            <a:extLst>
              <a:ext uri="{FF2B5EF4-FFF2-40B4-BE49-F238E27FC236}">
                <a16:creationId xmlns:a16="http://schemas.microsoft.com/office/drawing/2014/main" id="{475BD00D-3278-0217-3986-92FE20322A09}"/>
              </a:ext>
            </a:extLst>
          </p:cNvPr>
          <p:cNvGraphicFramePr>
            <a:graphicFrameLocks noGrp="1"/>
          </p:cNvGraphicFramePr>
          <p:nvPr>
            <p:extLst>
              <p:ext uri="{D42A27DB-BD31-4B8C-83A1-F6EECF244321}">
                <p14:modId xmlns:p14="http://schemas.microsoft.com/office/powerpoint/2010/main" val="577540661"/>
              </p:ext>
            </p:extLst>
          </p:nvPr>
        </p:nvGraphicFramePr>
        <p:xfrm>
          <a:off x="78623" y="446341"/>
          <a:ext cx="8974843" cy="370840"/>
        </p:xfrm>
        <a:graphic>
          <a:graphicData uri="http://schemas.openxmlformats.org/drawingml/2006/table">
            <a:tbl>
              <a:tblPr firstRow="1" bandRow="1">
                <a:tableStyleId>{16D9F66E-5EB9-4882-86FB-DCBF35E3C3E4}</a:tableStyleId>
              </a:tblPr>
              <a:tblGrid>
                <a:gridCol w="2655868">
                  <a:extLst>
                    <a:ext uri="{9D8B030D-6E8A-4147-A177-3AD203B41FA5}">
                      <a16:colId xmlns:a16="http://schemas.microsoft.com/office/drawing/2014/main" val="1833675557"/>
                    </a:ext>
                  </a:extLst>
                </a:gridCol>
                <a:gridCol w="6318975">
                  <a:extLst>
                    <a:ext uri="{9D8B030D-6E8A-4147-A177-3AD203B41FA5}">
                      <a16:colId xmlns:a16="http://schemas.microsoft.com/office/drawing/2014/main" val="4167516105"/>
                    </a:ext>
                  </a:extLst>
                </a:gridCol>
              </a:tblGrid>
              <a:tr h="370840">
                <a:tc>
                  <a:txBody>
                    <a:bodyPr/>
                    <a:lstStyle/>
                    <a:p>
                      <a:r>
                        <a:rPr kumimoji="1" lang="ja-JP" altLang="en-US" sz="1400" dirty="0">
                          <a:solidFill>
                            <a:schemeClr val="accent1"/>
                          </a:solidFill>
                        </a:rPr>
                        <a:t>○○</a:t>
                      </a:r>
                      <a:r>
                        <a:rPr kumimoji="1" lang="ja-JP" altLang="en-US" sz="1400" dirty="0"/>
                        <a:t>大学</a:t>
                      </a:r>
                    </a:p>
                  </a:txBody>
                  <a:tcPr anchor="ctr"/>
                </a:tc>
                <a:tc>
                  <a:txBody>
                    <a:bodyPr/>
                    <a:lstStyle/>
                    <a:p>
                      <a:r>
                        <a:rPr kumimoji="1" lang="ja-JP" altLang="en-US" sz="1400" dirty="0"/>
                        <a:t>構想名：</a:t>
                      </a:r>
                      <a:r>
                        <a:rPr kumimoji="1" lang="ja-JP" altLang="en-US" sz="1400" dirty="0">
                          <a:solidFill>
                            <a:schemeClr val="accent1"/>
                          </a:solidFill>
                        </a:rPr>
                        <a:t>・・・・・・・</a:t>
                      </a:r>
                    </a:p>
                  </a:txBody>
                  <a:tcPr anchor="ctr"/>
                </a:tc>
                <a:extLst>
                  <a:ext uri="{0D108BD9-81ED-4DB2-BD59-A6C34878D82A}">
                    <a16:rowId xmlns:a16="http://schemas.microsoft.com/office/drawing/2014/main" val="1491678781"/>
                  </a:ext>
                </a:extLst>
              </a:tr>
            </a:tbl>
          </a:graphicData>
        </a:graphic>
      </p:graphicFrame>
      <p:sp>
        <p:nvSpPr>
          <p:cNvPr id="12" name="四角形: 角を丸くする 11">
            <a:extLst>
              <a:ext uri="{FF2B5EF4-FFF2-40B4-BE49-F238E27FC236}">
                <a16:creationId xmlns:a16="http://schemas.microsoft.com/office/drawing/2014/main" id="{F3F2E01D-30CF-1C05-A58E-EB7F7EBAF2B4}"/>
              </a:ext>
            </a:extLst>
          </p:cNvPr>
          <p:cNvSpPr/>
          <p:nvPr/>
        </p:nvSpPr>
        <p:spPr>
          <a:xfrm>
            <a:off x="4737463" y="4255888"/>
            <a:ext cx="4306949" cy="2510909"/>
          </a:xfrm>
          <a:prstGeom prst="roundRect">
            <a:avLst>
              <a:gd name="adj" fmla="val 104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2400" dirty="0">
                <a:solidFill>
                  <a:schemeClr val="accent1"/>
                </a:solidFill>
                <a:latin typeface="Meiryo UI" panose="020B0604030504040204" pitchFamily="50" charset="-128"/>
                <a:ea typeface="Meiryo UI" panose="020B0604030504040204" pitchFamily="50" charset="-128"/>
              </a:rPr>
              <a:t>概要図、体制図を記載ください</a:t>
            </a:r>
          </a:p>
        </p:txBody>
      </p:sp>
      <p:sp>
        <p:nvSpPr>
          <p:cNvPr id="4" name="吹き出し: 四角形 3">
            <a:extLst>
              <a:ext uri="{FF2B5EF4-FFF2-40B4-BE49-F238E27FC236}">
                <a16:creationId xmlns:a16="http://schemas.microsoft.com/office/drawing/2014/main" id="{59E709BC-2D1B-C304-3372-12A93FF4F22C}"/>
              </a:ext>
            </a:extLst>
          </p:cNvPr>
          <p:cNvSpPr/>
          <p:nvPr/>
        </p:nvSpPr>
        <p:spPr>
          <a:xfrm>
            <a:off x="-2560320" y="264351"/>
            <a:ext cx="2271497" cy="2513683"/>
          </a:xfrm>
          <a:prstGeom prst="wedgeRectCallout">
            <a:avLst>
              <a:gd name="adj1" fmla="val 61536"/>
              <a:gd name="adj2" fmla="val -32718"/>
            </a:avLst>
          </a:prstGeom>
        </p:spPr>
        <p:style>
          <a:lnRef idx="2">
            <a:schemeClr val="accent6"/>
          </a:lnRef>
          <a:fillRef idx="1">
            <a:schemeClr val="lt1"/>
          </a:fillRef>
          <a:effectRef idx="0">
            <a:schemeClr val="accent6"/>
          </a:effectRef>
          <a:fontRef idx="minor">
            <a:schemeClr val="dk1"/>
          </a:fontRef>
        </p:style>
        <p:txBody>
          <a:bodyPr rtlCol="0" anchor="t" anchorCtr="0"/>
          <a:lstStyle/>
          <a:p>
            <a:r>
              <a:rPr kumimoji="1" lang="ja-JP" altLang="en-US" sz="1050" dirty="0">
                <a:solidFill>
                  <a:schemeClr val="accent1"/>
                </a:solidFill>
              </a:rPr>
              <a:t>本注釈も含めて青字は削除し、黒字で記載下さい。</a:t>
            </a:r>
            <a:endParaRPr kumimoji="1" lang="en-US" altLang="ja-JP" sz="1050" dirty="0">
              <a:solidFill>
                <a:schemeClr val="accent1"/>
              </a:solidFill>
            </a:endParaRPr>
          </a:p>
          <a:p>
            <a:r>
              <a:rPr kumimoji="1" lang="ja-JP" altLang="en-US" sz="1050" dirty="0">
                <a:solidFill>
                  <a:schemeClr val="accent1"/>
                </a:solidFill>
              </a:rPr>
              <a:t>大学名は法人格の記載は不要です。</a:t>
            </a:r>
            <a:endParaRPr kumimoji="1" lang="en-US" altLang="ja-JP" sz="1050" dirty="0">
              <a:solidFill>
                <a:schemeClr val="accent1"/>
              </a:solidFill>
            </a:endParaRPr>
          </a:p>
          <a:p>
            <a:r>
              <a:rPr kumimoji="1" lang="ja-JP" altLang="en-US" sz="1050" dirty="0">
                <a:solidFill>
                  <a:schemeClr val="accent1"/>
                </a:solidFill>
              </a:rPr>
              <a:t>フォントサイズ、行間等は例示の通りに記載してください。</a:t>
            </a:r>
            <a:endParaRPr kumimoji="1" lang="en-US" altLang="ja-JP" sz="1050" dirty="0">
              <a:solidFill>
                <a:schemeClr val="accent1"/>
              </a:solidFill>
            </a:endParaRPr>
          </a:p>
          <a:p>
            <a:r>
              <a:rPr kumimoji="1" lang="ja-JP" altLang="en-US" sz="1050" dirty="0">
                <a:solidFill>
                  <a:schemeClr val="accent1"/>
                </a:solidFill>
              </a:rPr>
              <a:t>提出時には申請書別紙のファイル名を、「○○大学</a:t>
            </a:r>
            <a:r>
              <a:rPr kumimoji="1" lang="en-US" altLang="ja-JP" sz="1050" dirty="0">
                <a:solidFill>
                  <a:schemeClr val="accent1"/>
                </a:solidFill>
              </a:rPr>
              <a:t>_expertj.pptx</a:t>
            </a:r>
            <a:r>
              <a:rPr kumimoji="1" lang="ja-JP" altLang="en-US" sz="1050" dirty="0">
                <a:solidFill>
                  <a:schemeClr val="accent1"/>
                </a:solidFill>
              </a:rPr>
              <a:t>」としてください。</a:t>
            </a:r>
          </a:p>
          <a:p>
            <a:endParaRPr kumimoji="1" lang="ja-JP" altLang="en-US" sz="1050" dirty="0">
              <a:solidFill>
                <a:schemeClr val="accent1"/>
              </a:solidFill>
            </a:endParaRPr>
          </a:p>
        </p:txBody>
      </p:sp>
    </p:spTree>
    <p:extLst>
      <p:ext uri="{BB962C8B-B14F-4D97-AF65-F5344CB8AC3E}">
        <p14:creationId xmlns:p14="http://schemas.microsoft.com/office/powerpoint/2010/main" val="189757281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12962</TotalTime>
  <Words>510</Words>
  <Application>Microsoft Office PowerPoint</Application>
  <PresentationFormat>画面に合わせる (4:3)</PresentationFormat>
  <Paragraphs>27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JST</dc:creator>
  <cp:lastModifiedBy>JST</cp:lastModifiedBy>
  <cp:revision>948</cp:revision>
  <cp:lastPrinted>2021-04-14T07:42:41Z</cp:lastPrinted>
  <dcterms:created xsi:type="dcterms:W3CDTF">2019-07-02T06:52:45Z</dcterms:created>
  <dcterms:modified xsi:type="dcterms:W3CDTF">2025-07-18T01:40:30Z</dcterms:modified>
</cp:coreProperties>
</file>