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64" r:id="rId2"/>
    <p:sldId id="266" r:id="rId3"/>
    <p:sldId id="256" r:id="rId4"/>
    <p:sldId id="257" r:id="rId5"/>
    <p:sldId id="259" r:id="rId6"/>
    <p:sldId id="267" r:id="rId7"/>
    <p:sldId id="261" r:id="rId8"/>
    <p:sldId id="258" r:id="rId9"/>
    <p:sldId id="262" r:id="rId10"/>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9" d="100"/>
          <a:sy n="119" d="100"/>
        </p:scale>
        <p:origin x="138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19FAFD6C-4CC6-4C01-BB44-6C4AD8E4A9BE}" type="datetimeFigureOut">
              <a:rPr lang="ja-JP" altLang="en-US"/>
              <a:pPr>
                <a:defRPr/>
              </a:pPr>
              <a:t>2016/9/27</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A356624B-5F8D-483C-81E0-A1F8CC4493DB}" type="slidenum">
              <a:rPr lang="ja-JP" altLang="en-US"/>
              <a:pPr>
                <a:defRPr/>
              </a:pPr>
              <a:t>‹#›</a:t>
            </a:fld>
            <a:endParaRPr lang="ja-JP" altLang="en-US"/>
          </a:p>
        </p:txBody>
      </p:sp>
    </p:spTree>
    <p:extLst>
      <p:ext uri="{BB962C8B-B14F-4D97-AF65-F5344CB8AC3E}">
        <p14:creationId xmlns:p14="http://schemas.microsoft.com/office/powerpoint/2010/main" val="9466151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8050" eaLnBrk="0" hangingPunct="0">
              <a:spcBef>
                <a:spcPct val="30000"/>
              </a:spcBef>
              <a:defRPr kumimoji="1" sz="1200">
                <a:solidFill>
                  <a:schemeClr val="tx1"/>
                </a:solidFill>
                <a:latin typeface="Calibri" pitchFamily="34" charset="0"/>
                <a:ea typeface="ＭＳ Ｐゴシック" charset="-128"/>
              </a:defRPr>
            </a:lvl1pPr>
            <a:lvl2pPr marL="684213" indent="-263525" defTabSz="908050" eaLnBrk="0" hangingPunct="0">
              <a:spcBef>
                <a:spcPct val="30000"/>
              </a:spcBef>
              <a:defRPr kumimoji="1" sz="1200">
                <a:solidFill>
                  <a:schemeClr val="tx1"/>
                </a:solidFill>
                <a:latin typeface="Calibri" pitchFamily="34" charset="0"/>
                <a:ea typeface="ＭＳ Ｐゴシック" charset="-128"/>
              </a:defRPr>
            </a:lvl2pPr>
            <a:lvl3pPr marL="1054100" indent="-209550" defTabSz="908050" eaLnBrk="0" hangingPunct="0">
              <a:spcBef>
                <a:spcPct val="30000"/>
              </a:spcBef>
              <a:defRPr kumimoji="1" sz="1200">
                <a:solidFill>
                  <a:schemeClr val="tx1"/>
                </a:solidFill>
                <a:latin typeface="Calibri" pitchFamily="34" charset="0"/>
                <a:ea typeface="ＭＳ Ｐゴシック" charset="-128"/>
              </a:defRPr>
            </a:lvl3pPr>
            <a:lvl4pPr marL="1474788" indent="-209550" defTabSz="908050" eaLnBrk="0" hangingPunct="0">
              <a:spcBef>
                <a:spcPct val="30000"/>
              </a:spcBef>
              <a:defRPr kumimoji="1" sz="1200">
                <a:solidFill>
                  <a:schemeClr val="tx1"/>
                </a:solidFill>
                <a:latin typeface="Calibri" pitchFamily="34" charset="0"/>
                <a:ea typeface="ＭＳ Ｐゴシック" charset="-128"/>
              </a:defRPr>
            </a:lvl4pPr>
            <a:lvl5pPr marL="1897063" indent="-209550" defTabSz="908050" eaLnBrk="0" hangingPunct="0">
              <a:spcBef>
                <a:spcPct val="30000"/>
              </a:spcBef>
              <a:defRPr kumimoji="1" sz="1200">
                <a:solidFill>
                  <a:schemeClr val="tx1"/>
                </a:solidFill>
                <a:latin typeface="Calibri" pitchFamily="34" charset="0"/>
                <a:ea typeface="ＭＳ Ｐゴシック" charset="-128"/>
              </a:defRPr>
            </a:lvl5pPr>
            <a:lvl6pPr marL="23542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8114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2686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7258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9B1E5AE0-BCC5-41D7-8D8F-F31046D2D238}" type="slidenum">
              <a:rPr kumimoji="0" lang="ja-JP" altLang="en-US" sz="1000" smtClean="0">
                <a:solidFill>
                  <a:srgbClr val="000000"/>
                </a:solidFill>
                <a:latin typeface="Helvetica" pitchFamily="34" charset="0"/>
              </a:rPr>
              <a:pPr eaLnBrk="1" fontAlgn="base" hangingPunct="1">
                <a:spcBef>
                  <a:spcPct val="0"/>
                </a:spcBef>
                <a:spcAft>
                  <a:spcPct val="0"/>
                </a:spcAft>
              </a:pPr>
              <a:t>1</a:t>
            </a:fld>
            <a:endParaRPr kumimoji="0" lang="en-US" altLang="ja-JP" sz="1000">
              <a:solidFill>
                <a:srgbClr val="000000"/>
              </a:solidFill>
              <a:latin typeface="Helvetica" pitchFamily="34" charset="0"/>
            </a:endParaRPr>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latin typeface="Helvetic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00445025-EE15-4B68-99B0-3151234726AD}" type="slidenum">
              <a:rPr lang="ja-JP" altLang="en-US" smtClean="0"/>
              <a:pPr eaLnBrk="1" fontAlgn="base" hangingPunct="1">
                <a:spcBef>
                  <a:spcPct val="0"/>
                </a:spcBef>
                <a:spcAft>
                  <a:spcPct val="0"/>
                </a:spcAft>
              </a:pPr>
              <a:t>4</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53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E641AA49-D0D3-4C9D-A6BA-04AD85316A68}" type="slidenum">
              <a:rPr lang="ja-JP" altLang="en-US" smtClean="0"/>
              <a:pPr eaLnBrk="1" fontAlgn="base" hangingPunct="1">
                <a:spcBef>
                  <a:spcPct val="0"/>
                </a:spcBef>
                <a:spcAft>
                  <a:spcPct val="0"/>
                </a:spcAft>
              </a:pPr>
              <a:t>6</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172B042F-8916-453B-A0BC-37D085CD2210}"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59D185D-6D78-49F5-9BFF-9E6862ECFD04}" type="slidenum">
              <a:rPr lang="ja-JP" altLang="en-US"/>
              <a:pPr>
                <a:defRPr/>
              </a:pPr>
              <a:t>‹#›</a:t>
            </a:fld>
            <a:endParaRPr lang="ja-JP" altLang="en-US"/>
          </a:p>
        </p:txBody>
      </p:sp>
    </p:spTree>
    <p:extLst>
      <p:ext uri="{BB962C8B-B14F-4D97-AF65-F5344CB8AC3E}">
        <p14:creationId xmlns:p14="http://schemas.microsoft.com/office/powerpoint/2010/main" val="198087652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E32FA10-F75F-49E6-AF07-6BC2C67EE0AF}"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E0E5CA1-0314-4C03-9FCE-C1DDCE0ECEE8}" type="slidenum">
              <a:rPr lang="ja-JP" altLang="en-US"/>
              <a:pPr>
                <a:defRPr/>
              </a:pPr>
              <a:t>‹#›</a:t>
            </a:fld>
            <a:endParaRPr lang="ja-JP" altLang="en-US"/>
          </a:p>
        </p:txBody>
      </p:sp>
    </p:spTree>
    <p:extLst>
      <p:ext uri="{BB962C8B-B14F-4D97-AF65-F5344CB8AC3E}">
        <p14:creationId xmlns:p14="http://schemas.microsoft.com/office/powerpoint/2010/main" val="2381748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56B8329-66D0-4210-98E7-99BC715BCCCB}"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E6A3955-9F19-47CE-BD06-302008D6CEE9}" type="slidenum">
              <a:rPr lang="ja-JP" altLang="en-US"/>
              <a:pPr>
                <a:defRPr/>
              </a:pPr>
              <a:t>‹#›</a:t>
            </a:fld>
            <a:endParaRPr lang="ja-JP" altLang="en-US"/>
          </a:p>
        </p:txBody>
      </p:sp>
    </p:spTree>
    <p:extLst>
      <p:ext uri="{BB962C8B-B14F-4D97-AF65-F5344CB8AC3E}">
        <p14:creationId xmlns:p14="http://schemas.microsoft.com/office/powerpoint/2010/main" val="4003439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r="1404" b="2574"/>
          <a:stretch>
            <a:fillRect/>
          </a:stretch>
        </p:blipFill>
        <p:spPr bwMode="auto">
          <a:xfrm>
            <a:off x="127000" y="152400"/>
            <a:ext cx="3616325" cy="928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グループ化 7"/>
          <p:cNvGrpSpPr>
            <a:grpSpLocks/>
          </p:cNvGrpSpPr>
          <p:nvPr userDrawn="1"/>
        </p:nvGrpSpPr>
        <p:grpSpPr bwMode="auto">
          <a:xfrm>
            <a:off x="3924300" y="857250"/>
            <a:ext cx="5219700" cy="111125"/>
            <a:chOff x="3738918" y="857410"/>
            <a:chExt cx="5220072" cy="110623"/>
          </a:xfrm>
        </p:grpSpPr>
        <p:sp>
          <p:nvSpPr>
            <p:cNvPr id="4" name="Line 7"/>
            <p:cNvSpPr>
              <a:spLocks noChangeShapeType="1"/>
            </p:cNvSpPr>
            <p:nvPr userDrawn="1"/>
          </p:nvSpPr>
          <p:spPr bwMode="auto">
            <a:xfrm>
              <a:off x="3738918" y="857410"/>
              <a:ext cx="5220072" cy="0"/>
            </a:xfrm>
            <a:prstGeom prst="line">
              <a:avLst/>
            </a:prstGeom>
            <a:noFill/>
            <a:ln w="9525">
              <a:solidFill>
                <a:srgbClr val="0071B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5" name="Line 8"/>
            <p:cNvSpPr>
              <a:spLocks noChangeShapeType="1"/>
            </p:cNvSpPr>
            <p:nvPr userDrawn="1"/>
          </p:nvSpPr>
          <p:spPr bwMode="auto">
            <a:xfrm>
              <a:off x="3738918" y="968033"/>
              <a:ext cx="5220072" cy="0"/>
            </a:xfrm>
            <a:prstGeom prst="line">
              <a:avLst/>
            </a:prstGeom>
            <a:noFill/>
            <a:ln w="76200">
              <a:solidFill>
                <a:srgbClr val="0071B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grpSp>
    </p:spTree>
    <p:extLst>
      <p:ext uri="{BB962C8B-B14F-4D97-AF65-F5344CB8AC3E}">
        <p14:creationId xmlns:p14="http://schemas.microsoft.com/office/powerpoint/2010/main" val="188343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817B170-E678-432C-99E7-179D26CA6486}"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D3EEA88-684C-45C3-812C-7A747B600960}" type="slidenum">
              <a:rPr lang="ja-JP" altLang="en-US"/>
              <a:pPr>
                <a:defRPr/>
              </a:pPr>
              <a:t>‹#›</a:t>
            </a:fld>
            <a:endParaRPr lang="ja-JP" altLang="en-US"/>
          </a:p>
        </p:txBody>
      </p:sp>
    </p:spTree>
    <p:extLst>
      <p:ext uri="{BB962C8B-B14F-4D97-AF65-F5344CB8AC3E}">
        <p14:creationId xmlns:p14="http://schemas.microsoft.com/office/powerpoint/2010/main" val="191389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8C2736-EF3C-4692-9C83-2E523D0D6110}"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DCB9707-C935-42EB-9D74-B6C8E49E892E}" type="slidenum">
              <a:rPr lang="ja-JP" altLang="en-US"/>
              <a:pPr>
                <a:defRPr/>
              </a:pPr>
              <a:t>‹#›</a:t>
            </a:fld>
            <a:endParaRPr lang="ja-JP" altLang="en-US"/>
          </a:p>
        </p:txBody>
      </p:sp>
    </p:spTree>
    <p:extLst>
      <p:ext uri="{BB962C8B-B14F-4D97-AF65-F5344CB8AC3E}">
        <p14:creationId xmlns:p14="http://schemas.microsoft.com/office/powerpoint/2010/main" val="207223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81A7CD5B-8363-453C-B535-9CD1E8EDEDA0}" type="datetime1">
              <a:rPr lang="ja-JP" altLang="en-US" smtClean="0"/>
              <a:t>2016/9/27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8ED9FC-6422-44F7-8A6A-97718B9D9DC0}" type="slidenum">
              <a:rPr lang="ja-JP" altLang="en-US"/>
              <a:pPr>
                <a:defRPr/>
              </a:pPr>
              <a:t>‹#›</a:t>
            </a:fld>
            <a:endParaRPr lang="ja-JP" altLang="en-US"/>
          </a:p>
        </p:txBody>
      </p:sp>
    </p:spTree>
    <p:extLst>
      <p:ext uri="{BB962C8B-B14F-4D97-AF65-F5344CB8AC3E}">
        <p14:creationId xmlns:p14="http://schemas.microsoft.com/office/powerpoint/2010/main" val="3693527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A084FB8D-D4BC-48DA-81BE-949617D2F87E}" type="datetime1">
              <a:rPr lang="ja-JP" altLang="en-US" smtClean="0"/>
              <a:t>2016/9/27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9D48276-9CF2-4718-AF6A-E1523A69832D}" type="slidenum">
              <a:rPr lang="ja-JP" altLang="en-US"/>
              <a:pPr>
                <a:defRPr/>
              </a:pPr>
              <a:t>‹#›</a:t>
            </a:fld>
            <a:endParaRPr lang="ja-JP" altLang="en-US"/>
          </a:p>
        </p:txBody>
      </p:sp>
    </p:spTree>
    <p:extLst>
      <p:ext uri="{BB962C8B-B14F-4D97-AF65-F5344CB8AC3E}">
        <p14:creationId xmlns:p14="http://schemas.microsoft.com/office/powerpoint/2010/main" val="3495239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B00C67A-FC1F-43FA-A3FC-362560A8D148}" type="datetime1">
              <a:rPr lang="ja-JP" altLang="en-US" smtClean="0"/>
              <a:t>2016/9/27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29D655F-1D7E-44AC-96DF-9FA825E408A6}" type="slidenum">
              <a:rPr lang="ja-JP" altLang="en-US"/>
              <a:pPr>
                <a:defRPr/>
              </a:pPr>
              <a:t>‹#›</a:t>
            </a:fld>
            <a:endParaRPr lang="ja-JP" altLang="en-US"/>
          </a:p>
        </p:txBody>
      </p:sp>
    </p:spTree>
    <p:extLst>
      <p:ext uri="{BB962C8B-B14F-4D97-AF65-F5344CB8AC3E}">
        <p14:creationId xmlns:p14="http://schemas.microsoft.com/office/powerpoint/2010/main" val="376755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3BB2245-DC48-4B96-B45C-BA7BBD56C85F}" type="datetime1">
              <a:rPr lang="ja-JP" altLang="en-US" smtClean="0"/>
              <a:t>2016/9/27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72E10A5-B5C3-474F-A228-2D16710A71A5}" type="slidenum">
              <a:rPr lang="ja-JP" altLang="en-US"/>
              <a:pPr>
                <a:defRPr/>
              </a:pPr>
              <a:t>‹#›</a:t>
            </a:fld>
            <a:endParaRPr lang="ja-JP" altLang="en-US"/>
          </a:p>
        </p:txBody>
      </p:sp>
    </p:spTree>
    <p:extLst>
      <p:ext uri="{BB962C8B-B14F-4D97-AF65-F5344CB8AC3E}">
        <p14:creationId xmlns:p14="http://schemas.microsoft.com/office/powerpoint/2010/main" val="410087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E8DA728-613E-48E2-9224-688A07E05C2B}" type="datetime1">
              <a:rPr lang="ja-JP" altLang="en-US" smtClean="0"/>
              <a:t>2016/9/27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2976D52-502A-4826-828C-9DEB169125DA}" type="slidenum">
              <a:rPr lang="ja-JP" altLang="en-US"/>
              <a:pPr>
                <a:defRPr/>
              </a:pPr>
              <a:t>‹#›</a:t>
            </a:fld>
            <a:endParaRPr lang="ja-JP" altLang="en-US"/>
          </a:p>
        </p:txBody>
      </p:sp>
    </p:spTree>
    <p:extLst>
      <p:ext uri="{BB962C8B-B14F-4D97-AF65-F5344CB8AC3E}">
        <p14:creationId xmlns:p14="http://schemas.microsoft.com/office/powerpoint/2010/main" val="320175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83FBEF5-98C6-4640-BEFA-1EC4F9BF539C}" type="datetime1">
              <a:rPr lang="ja-JP" altLang="en-US" smtClean="0"/>
              <a:t>2016/9/27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a:xfrm>
            <a:off x="7000304" y="6486351"/>
            <a:ext cx="2133600" cy="365125"/>
          </a:xfrm>
        </p:spPr>
        <p:txBody>
          <a:bodyPr/>
          <a:lstStyle>
            <a:lvl1pPr>
              <a:defRPr>
                <a:solidFill>
                  <a:schemeClr val="tx1"/>
                </a:solidFill>
              </a:defRPr>
            </a:lvl1pPr>
          </a:lstStyle>
          <a:p>
            <a:pPr>
              <a:defRPr/>
            </a:pPr>
            <a:fld id="{45DC8A9D-4E8D-4D26-85BB-E41BCB42510D}" type="slidenum">
              <a:rPr lang="ja-JP" altLang="en-US" smtClean="0"/>
              <a:pPr>
                <a:defRPr/>
              </a:pPr>
              <a:t>‹#›</a:t>
            </a:fld>
            <a:endParaRPr lang="ja-JP" altLang="en-US" dirty="0"/>
          </a:p>
        </p:txBody>
      </p:sp>
    </p:spTree>
    <p:extLst>
      <p:ext uri="{BB962C8B-B14F-4D97-AF65-F5344CB8AC3E}">
        <p14:creationId xmlns:p14="http://schemas.microsoft.com/office/powerpoint/2010/main" val="15804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A06C54F6-0C08-43B9-B17C-B3716895C8BD}" type="datetime1">
              <a:rPr lang="ja-JP" altLang="en-US" smtClean="0"/>
              <a:t>2016/9/27</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997700" y="6483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ea typeface="+mn-ea"/>
              </a:defRPr>
            </a:lvl1pPr>
          </a:lstStyle>
          <a:p>
            <a:pPr>
              <a:defRPr/>
            </a:pPr>
            <a:fld id="{B8CFB43F-6E49-4F28-853F-C4CFDC17B9C3}" type="slidenum">
              <a:rPr lang="ja-JP" altLang="en-US" smtClean="0"/>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正方形/長方形 13"/>
          <p:cNvSpPr>
            <a:spLocks noChangeArrowheads="1"/>
          </p:cNvSpPr>
          <p:nvPr/>
        </p:nvSpPr>
        <p:spPr bwMode="auto">
          <a:xfrm>
            <a:off x="468313" y="2595563"/>
            <a:ext cx="8208962"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超小型高出力パルスレーザーの応用・レーザー製品化に関する募集</a:t>
            </a: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公募</a:t>
            </a: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r>
              <a:rPr lang="ja-JP" altLang="en-US" dirty="0">
                <a:latin typeface="メイリオ" pitchFamily="50" charset="-128"/>
                <a:ea typeface="メイリオ" pitchFamily="50" charset="-128"/>
                <a:cs typeface="メイリオ" pitchFamily="50" charset="-128"/>
              </a:rPr>
              <a:t>（２）超小型高出力パルスレーザーの応用アイディア公募（第</a:t>
            </a:r>
            <a:r>
              <a:rPr lang="en-US" altLang="ja-JP" dirty="0">
                <a:latin typeface="メイリオ" pitchFamily="50" charset="-128"/>
                <a:ea typeface="メイリオ" pitchFamily="50" charset="-128"/>
                <a:cs typeface="メイリオ" pitchFamily="50" charset="-128"/>
              </a:rPr>
              <a:t>2</a:t>
            </a:r>
            <a:r>
              <a:rPr lang="ja-JP" altLang="en-US" dirty="0">
                <a:latin typeface="メイリオ" pitchFamily="50" charset="-128"/>
                <a:ea typeface="メイリオ" pitchFamily="50" charset="-128"/>
                <a:cs typeface="メイリオ" pitchFamily="50" charset="-128"/>
              </a:rPr>
              <a:t>期）</a:t>
            </a: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r>
              <a:rPr lang="ja-JP" altLang="en-US" dirty="0">
                <a:latin typeface="メイリオ" pitchFamily="50" charset="-128"/>
                <a:ea typeface="メイリオ" pitchFamily="50" charset="-128"/>
                <a:cs typeface="メイリオ" pitchFamily="50" charset="-128"/>
              </a:rPr>
              <a:t>応募フォーマット</a:t>
            </a:r>
            <a:endParaRPr lang="en-US" altLang="ja-JP" dirty="0">
              <a:latin typeface="メイリオ" pitchFamily="50" charset="-128"/>
              <a:ea typeface="メイリオ" pitchFamily="50" charset="-128"/>
              <a:cs typeface="メイリオ" pitchFamily="50" charset="-128"/>
            </a:endParaRPr>
          </a:p>
        </p:txBody>
      </p:sp>
      <p:sp>
        <p:nvSpPr>
          <p:cNvPr id="3075" name="正方形/長方形 4"/>
          <p:cNvSpPr>
            <a:spLocks noChangeArrowheads="1"/>
          </p:cNvSpPr>
          <p:nvPr/>
        </p:nvSpPr>
        <p:spPr bwMode="auto">
          <a:xfrm>
            <a:off x="454025" y="1238250"/>
            <a:ext cx="82089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2000">
                <a:latin typeface="メイリオ" pitchFamily="50" charset="-128"/>
                <a:ea typeface="メイリオ" pitchFamily="50" charset="-128"/>
                <a:cs typeface="メイリオ" pitchFamily="50" charset="-128"/>
              </a:rPr>
              <a:t>ImPACT</a:t>
            </a:r>
            <a:r>
              <a:rPr lang="ja-JP" altLang="en-US" sz="2000">
                <a:latin typeface="メイリオ" pitchFamily="50" charset="-128"/>
                <a:ea typeface="メイリオ" pitchFamily="50" charset="-128"/>
                <a:cs typeface="メイリオ" pitchFamily="50" charset="-128"/>
              </a:rPr>
              <a:t>プログラム</a:t>
            </a:r>
            <a:endParaRPr lang="en-US" altLang="ja-JP" sz="20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2000">
                <a:latin typeface="メイリオ" pitchFamily="50" charset="-128"/>
                <a:ea typeface="メイリオ" pitchFamily="50" charset="-128"/>
                <a:cs typeface="メイリオ" pitchFamily="50" charset="-128"/>
              </a:rPr>
              <a:t>「ユビキタス・パワーレーザーによる 安全・安心・長寿社会の実現」</a:t>
            </a:r>
            <a:endParaRPr lang="en-US" altLang="ja-JP" sz="2000">
              <a:latin typeface="メイリオ" pitchFamily="50" charset="-128"/>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5"/>
          <p:cNvSpPr txBox="1">
            <a:spLocks noChangeArrowheads="1"/>
          </p:cNvSpPr>
          <p:nvPr/>
        </p:nvSpPr>
        <p:spPr bwMode="auto">
          <a:xfrm>
            <a:off x="250825" y="292100"/>
            <a:ext cx="3646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応募フォーマット記載の注意事項</a:t>
            </a:r>
          </a:p>
        </p:txBody>
      </p:sp>
      <p:sp>
        <p:nvSpPr>
          <p:cNvPr id="4099" name="テキスト ボックス 5"/>
          <p:cNvSpPr txBox="1">
            <a:spLocks noChangeArrowheads="1"/>
          </p:cNvSpPr>
          <p:nvPr/>
        </p:nvSpPr>
        <p:spPr bwMode="auto">
          <a:xfrm>
            <a:off x="179388" y="661988"/>
            <a:ext cx="8856662"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・次項以降のフォーマットに提案内容を記載し、</a:t>
            </a:r>
            <a:r>
              <a:rPr lang="en-US" altLang="ja-JP" sz="1800" dirty="0">
                <a:latin typeface="メイリオ" pitchFamily="50" charset="-128"/>
                <a:ea typeface="メイリオ" pitchFamily="50" charset="-128"/>
                <a:cs typeface="メイリオ" pitchFamily="50" charset="-128"/>
              </a:rPr>
              <a:t>pdf</a:t>
            </a:r>
            <a:r>
              <a:rPr lang="ja-JP" altLang="en-US" sz="1800" dirty="0">
                <a:latin typeface="メイリオ" pitchFamily="50" charset="-128"/>
                <a:ea typeface="メイリオ" pitchFamily="50" charset="-128"/>
                <a:cs typeface="メイリオ" pitchFamily="50" charset="-128"/>
              </a:rPr>
              <a:t>化した上で</a:t>
            </a:r>
            <a:r>
              <a:rPr lang="en-US" altLang="ja-JP" sz="1800" dirty="0">
                <a:latin typeface="メイリオ" pitchFamily="50" charset="-128"/>
                <a:ea typeface="メイリオ" pitchFamily="50" charset="-128"/>
                <a:cs typeface="メイリオ" pitchFamily="50" charset="-128"/>
              </a:rPr>
              <a:t>HP</a:t>
            </a:r>
            <a:r>
              <a:rPr lang="ja-JP" altLang="en-US" sz="1800" dirty="0">
                <a:latin typeface="メイリオ" pitchFamily="50" charset="-128"/>
                <a:ea typeface="メイリオ" pitchFamily="50" charset="-128"/>
                <a:cs typeface="メイリオ" pitchFamily="50" charset="-128"/>
              </a:rPr>
              <a:t>から申請下さい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・各項目で記載する内容・量に応じて、</a:t>
            </a:r>
            <a:r>
              <a:rPr lang="ja-JP" altLang="en-US" sz="1800" b="1" u="sng" dirty="0">
                <a:latin typeface="メイリオ" pitchFamily="50" charset="-128"/>
                <a:ea typeface="メイリオ" pitchFamily="50" charset="-128"/>
                <a:cs typeface="メイリオ" pitchFamily="50" charset="-128"/>
              </a:rPr>
              <a:t>記載欄・ページは自由に変更して</a:t>
            </a:r>
            <a:r>
              <a:rPr lang="ja-JP" altLang="en-US" sz="1800" dirty="0">
                <a:latin typeface="メイリオ" pitchFamily="50" charset="-128"/>
                <a:ea typeface="メイリオ" pitchFamily="50" charset="-128"/>
                <a:cs typeface="メイリオ" pitchFamily="50" charset="-128"/>
              </a:rPr>
              <a:t>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・次項の「</a:t>
            </a:r>
            <a:r>
              <a:rPr lang="en-US" altLang="ja-JP" sz="1800" dirty="0">
                <a:latin typeface="メイリオ" pitchFamily="50" charset="-128"/>
                <a:ea typeface="メイリオ" pitchFamily="50" charset="-128"/>
                <a:cs typeface="メイリオ" pitchFamily="50" charset="-128"/>
              </a:rPr>
              <a:t>1</a:t>
            </a:r>
            <a:r>
              <a:rPr lang="ja-JP" altLang="en-US" sz="1800" dirty="0">
                <a:latin typeface="メイリオ" pitchFamily="50" charset="-128"/>
                <a:ea typeface="メイリオ" pitchFamily="50" charset="-128"/>
                <a:cs typeface="メイリオ" pitchFamily="50" charset="-128"/>
              </a:rPr>
              <a:t>枚ものサマリー」は、本ページのみを見た際に、提案の概略がわかるように記載下さい。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赤字</a:t>
            </a:r>
            <a:r>
              <a:rPr lang="ja-JP" altLang="en-US" sz="1800" dirty="0">
                <a:latin typeface="メイリオ" pitchFamily="50" charset="-128"/>
                <a:ea typeface="メイリオ" pitchFamily="50" charset="-128"/>
                <a:cs typeface="メイリオ" pitchFamily="50" charset="-128"/>
              </a:rPr>
              <a:t>部分や吹き出しは記載例や補足説明になります。提案時は削除してご利用ください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・本応募における開発期間は、最長で</a:t>
            </a:r>
            <a:r>
              <a:rPr lang="en-US" altLang="ja-JP" sz="1800" dirty="0">
                <a:latin typeface="メイリオ" pitchFamily="50" charset="-128"/>
                <a:ea typeface="メイリオ" pitchFamily="50" charset="-128"/>
                <a:cs typeface="メイリオ" pitchFamily="50" charset="-128"/>
              </a:rPr>
              <a:t>2018</a:t>
            </a:r>
            <a:r>
              <a:rPr lang="ja-JP" altLang="en-US" sz="1800" dirty="0">
                <a:latin typeface="メイリオ" pitchFamily="50" charset="-128"/>
                <a:ea typeface="メイリオ" pitchFamily="50" charset="-128"/>
                <a:cs typeface="メイリオ" pitchFamily="50" charset="-128"/>
              </a:rPr>
              <a:t>年</a:t>
            </a:r>
            <a:r>
              <a:rPr lang="en-US" altLang="ja-JP" sz="1800" dirty="0">
                <a:latin typeface="メイリオ" pitchFamily="50" charset="-128"/>
                <a:ea typeface="メイリオ" pitchFamily="50" charset="-128"/>
                <a:cs typeface="メイリオ" pitchFamily="50" charset="-128"/>
              </a:rPr>
              <a:t>3</a:t>
            </a:r>
            <a:r>
              <a:rPr lang="ja-JP" altLang="en-US" sz="1800" dirty="0">
                <a:latin typeface="メイリオ" pitchFamily="50" charset="-128"/>
                <a:ea typeface="メイリオ" pitchFamily="50" charset="-128"/>
                <a:cs typeface="メイリオ" pitchFamily="50" charset="-128"/>
              </a:rPr>
              <a:t>月までとします</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None/>
            </a:pPr>
            <a:r>
              <a:rPr lang="ja-JP" altLang="en-US" sz="1800" dirty="0">
                <a:latin typeface="メイリオ" pitchFamily="50" charset="-128"/>
                <a:ea typeface="メイリオ" pitchFamily="50" charset="-128"/>
                <a:cs typeface="メイリオ" pitchFamily="50" charset="-128"/>
              </a:rPr>
              <a:t>・前頁と本頁は削除して提出ください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None/>
            </a:pP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None/>
            </a:pPr>
            <a:r>
              <a:rPr lang="ja-JP" altLang="en-US" sz="1800" dirty="0">
                <a:latin typeface="メイリオ" pitchFamily="50" charset="-128"/>
                <a:ea typeface="メイリオ" pitchFamily="50" charset="-128"/>
                <a:cs typeface="メイリオ" pitchFamily="50" charset="-128"/>
              </a:rPr>
              <a:t>・競争的資金に関しては以下等を参照ください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None/>
            </a:pPr>
            <a:r>
              <a:rPr lang="ja-JP" altLang="en-US" sz="1800" dirty="0">
                <a:latin typeface="メイリオ" pitchFamily="50" charset="-128"/>
                <a:ea typeface="メイリオ" pitchFamily="50" charset="-128"/>
                <a:cs typeface="メイリオ" pitchFamily="50" charset="-128"/>
              </a:rPr>
              <a:t>　</a:t>
            </a:r>
            <a:r>
              <a:rPr lang="en-US" altLang="ja-JP" sz="1800" dirty="0">
                <a:latin typeface="メイリオ" pitchFamily="50" charset="-128"/>
                <a:ea typeface="メイリオ" pitchFamily="50" charset="-128"/>
                <a:cs typeface="メイリオ" pitchFamily="50" charset="-128"/>
              </a:rPr>
              <a:t>※H28</a:t>
            </a:r>
            <a:r>
              <a:rPr lang="ja-JP" altLang="en-US" sz="1800" dirty="0">
                <a:latin typeface="メイリオ" pitchFamily="50" charset="-128"/>
                <a:ea typeface="メイリオ" pitchFamily="50" charset="-128"/>
                <a:cs typeface="メイリオ" pitchFamily="50" charset="-128"/>
              </a:rPr>
              <a:t>年度における競争的資金の例</a:t>
            </a:r>
          </a:p>
          <a:p>
            <a:pPr eaLnBrk="1" hangingPunct="1">
              <a:spcBef>
                <a:spcPct val="0"/>
              </a:spcBef>
              <a:buNone/>
            </a:pPr>
            <a:r>
              <a:rPr lang="ja-JP" altLang="en-US" sz="1800" dirty="0">
                <a:latin typeface="メイリオ" pitchFamily="50" charset="-128"/>
                <a:ea typeface="メイリオ" pitchFamily="50" charset="-128"/>
                <a:cs typeface="メイリオ" pitchFamily="50" charset="-128"/>
              </a:rPr>
              <a:t>　</a:t>
            </a:r>
            <a:r>
              <a:rPr lang="en-US" altLang="ja-JP" sz="1800" dirty="0">
                <a:latin typeface="メイリオ" pitchFamily="50" charset="-128"/>
                <a:ea typeface="メイリオ" pitchFamily="50" charset="-128"/>
                <a:cs typeface="メイリオ" pitchFamily="50" charset="-128"/>
              </a:rPr>
              <a:t>http://www8.cao.go.jp/cstp/compefund/kyoukin28_seido_ichiran.pdf</a:t>
            </a:r>
          </a:p>
          <a:p>
            <a:pPr eaLnBrk="1" hangingPunct="1">
              <a:spcBef>
                <a:spcPct val="0"/>
              </a:spcBef>
              <a:buNone/>
            </a:pPr>
            <a:r>
              <a:rPr lang="ja-JP" altLang="en-US" sz="1800" dirty="0">
                <a:latin typeface="メイリオ" pitchFamily="50" charset="-128"/>
                <a:ea typeface="メイリオ" pitchFamily="50" charset="-128"/>
                <a:cs typeface="メイリオ" pitchFamily="50" charset="-128"/>
              </a:rPr>
              <a:t>　（上記に限定するものではありません）</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endParaRPr lang="ja-JP" altLang="en-US" sz="1800" dirty="0">
              <a:latin typeface="メイリオ" pitchFamily="50" charset="-128"/>
              <a:ea typeface="メイリオ" pitchFamily="50" charset="-128"/>
              <a:cs typeface="メイリオ" pitchFamily="50" charset="-128"/>
            </a:endParaRP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950" y="115888"/>
            <a:ext cx="8856663" cy="7207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3" name="テキスト ボックス 5"/>
          <p:cNvSpPr txBox="1">
            <a:spLocks noChangeArrowheads="1"/>
          </p:cNvSpPr>
          <p:nvPr/>
        </p:nvSpPr>
        <p:spPr bwMode="auto">
          <a:xfrm>
            <a:off x="250825" y="292100"/>
            <a:ext cx="8771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題目：</a:t>
            </a:r>
          </a:p>
        </p:txBody>
      </p:sp>
      <p:sp>
        <p:nvSpPr>
          <p:cNvPr id="7" name="正方形/長方形 6"/>
          <p:cNvSpPr/>
          <p:nvPr/>
        </p:nvSpPr>
        <p:spPr>
          <a:xfrm>
            <a:off x="107950" y="3397250"/>
            <a:ext cx="8856663" cy="32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5" name="テキスト ボックス 7"/>
          <p:cNvSpPr txBox="1">
            <a:spLocks noChangeArrowheads="1"/>
          </p:cNvSpPr>
          <p:nvPr/>
        </p:nvSpPr>
        <p:spPr bwMode="auto">
          <a:xfrm>
            <a:off x="193675" y="3482975"/>
            <a:ext cx="877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概要：</a:t>
            </a:r>
          </a:p>
        </p:txBody>
      </p:sp>
      <p:sp>
        <p:nvSpPr>
          <p:cNvPr id="5126" name="テキスト ボックス 8"/>
          <p:cNvSpPr txBox="1">
            <a:spLocks noChangeArrowheads="1"/>
          </p:cNvSpPr>
          <p:nvPr/>
        </p:nvSpPr>
        <p:spPr bwMode="auto">
          <a:xfrm>
            <a:off x="1071563" y="4067175"/>
            <a:ext cx="31854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提案内容の概要を簡潔に説明</a:t>
            </a:r>
          </a:p>
        </p:txBody>
      </p:sp>
      <p:sp>
        <p:nvSpPr>
          <p:cNvPr id="12" name="正方形/長方形 11"/>
          <p:cNvSpPr/>
          <p:nvPr/>
        </p:nvSpPr>
        <p:spPr>
          <a:xfrm>
            <a:off x="107950" y="908050"/>
            <a:ext cx="8856663" cy="15843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8" name="テキスト ボックス 12"/>
          <p:cNvSpPr txBox="1">
            <a:spLocks noChangeArrowheads="1"/>
          </p:cNvSpPr>
          <p:nvPr/>
        </p:nvSpPr>
        <p:spPr bwMode="auto">
          <a:xfrm>
            <a:off x="179388" y="908050"/>
            <a:ext cx="12105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提案代表者</a:t>
            </a:r>
          </a:p>
        </p:txBody>
      </p:sp>
      <p:sp>
        <p:nvSpPr>
          <p:cNvPr id="5129" name="テキスト ボックス 13"/>
          <p:cNvSpPr txBox="1">
            <a:spLocks noChangeArrowheads="1"/>
          </p:cNvSpPr>
          <p:nvPr/>
        </p:nvSpPr>
        <p:spPr bwMode="auto">
          <a:xfrm>
            <a:off x="250825" y="1196975"/>
            <a:ext cx="16224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機関・企業名：</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所属：</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役職：</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氏名：</a:t>
            </a:r>
          </a:p>
        </p:txBody>
      </p:sp>
      <p:sp>
        <p:nvSpPr>
          <p:cNvPr id="5130" name="テキスト ボックス 14"/>
          <p:cNvSpPr txBox="1">
            <a:spLocks noChangeArrowheads="1"/>
          </p:cNvSpPr>
          <p:nvPr/>
        </p:nvSpPr>
        <p:spPr bwMode="auto">
          <a:xfrm>
            <a:off x="3995738" y="1268413"/>
            <a:ext cx="1620837"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機関・企業名：</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所属：</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役職：</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氏名：</a:t>
            </a:r>
          </a:p>
        </p:txBody>
      </p:sp>
      <p:sp>
        <p:nvSpPr>
          <p:cNvPr id="5131" name="テキスト ボックス 15"/>
          <p:cNvSpPr txBox="1">
            <a:spLocks noChangeArrowheads="1"/>
          </p:cNvSpPr>
          <p:nvPr/>
        </p:nvSpPr>
        <p:spPr bwMode="auto">
          <a:xfrm>
            <a:off x="3924300" y="954088"/>
            <a:ext cx="12105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連名機関等</a:t>
            </a:r>
          </a:p>
        </p:txBody>
      </p:sp>
      <p:sp>
        <p:nvSpPr>
          <p:cNvPr id="5132" name="テキスト ボックス 16"/>
          <p:cNvSpPr txBox="1">
            <a:spLocks noChangeArrowheads="1"/>
          </p:cNvSpPr>
          <p:nvPr/>
        </p:nvSpPr>
        <p:spPr bwMode="auto">
          <a:xfrm>
            <a:off x="1268413" y="4437063"/>
            <a:ext cx="52625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solidFill>
                  <a:srgbClr val="FF0000"/>
                </a:solidFill>
                <a:latin typeface="メイリオ" pitchFamily="50" charset="-128"/>
                <a:ea typeface="メイリオ" pitchFamily="50" charset="-128"/>
                <a:cs typeface="メイリオ" pitchFamily="50" charset="-128"/>
              </a:rPr>
              <a:t>図などを使い、一目でわかるように説明ください</a:t>
            </a:r>
            <a:endParaRPr lang="en-US" altLang="ja-JP" sz="180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a:solidFill>
                  <a:srgbClr val="FF0000"/>
                </a:solidFill>
                <a:latin typeface="メイリオ" pitchFamily="50" charset="-128"/>
                <a:ea typeface="メイリオ" pitchFamily="50" charset="-128"/>
                <a:cs typeface="メイリオ" pitchFamily="50" charset="-128"/>
              </a:rPr>
              <a:t>詳細は次項以降で説明ください</a:t>
            </a:r>
          </a:p>
        </p:txBody>
      </p:sp>
      <p:sp>
        <p:nvSpPr>
          <p:cNvPr id="18" name="正方形/長方形 17"/>
          <p:cNvSpPr/>
          <p:nvPr/>
        </p:nvSpPr>
        <p:spPr>
          <a:xfrm>
            <a:off x="107950" y="2565400"/>
            <a:ext cx="8856663" cy="7191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34" name="テキスト ボックス 18"/>
          <p:cNvSpPr txBox="1">
            <a:spLocks noChangeArrowheads="1"/>
          </p:cNvSpPr>
          <p:nvPr/>
        </p:nvSpPr>
        <p:spPr bwMode="auto">
          <a:xfrm>
            <a:off x="107950" y="2586038"/>
            <a:ext cx="18256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実施期間・予算：</a:t>
            </a:r>
          </a:p>
        </p:txBody>
      </p:sp>
      <p:sp>
        <p:nvSpPr>
          <p:cNvPr id="5135" name="テキスト ボックス 19"/>
          <p:cNvSpPr txBox="1">
            <a:spLocks noChangeArrowheads="1"/>
          </p:cNvSpPr>
          <p:nvPr/>
        </p:nvSpPr>
        <p:spPr bwMode="auto">
          <a:xfrm>
            <a:off x="468313" y="2916238"/>
            <a:ext cx="3315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2017</a:t>
            </a:r>
            <a:r>
              <a:rPr lang="ja-JP" altLang="en-US" sz="1800" dirty="0">
                <a:latin typeface="メイリオ" pitchFamily="50" charset="-128"/>
                <a:ea typeface="メイリオ" pitchFamily="50" charset="-128"/>
                <a:cs typeface="メイリオ" pitchFamily="50" charset="-128"/>
              </a:rPr>
              <a:t>年</a:t>
            </a:r>
            <a:r>
              <a:rPr lang="en-US" altLang="ja-JP" sz="1800" dirty="0">
                <a:solidFill>
                  <a:srgbClr val="FF0000"/>
                </a:solidFill>
                <a:latin typeface="メイリオ" pitchFamily="50" charset="-128"/>
                <a:ea typeface="メイリオ" pitchFamily="50" charset="-128"/>
                <a:cs typeface="メイリオ" pitchFamily="50" charset="-128"/>
              </a:rPr>
              <a:t>2</a:t>
            </a:r>
            <a:r>
              <a:rPr lang="ja-JP" altLang="en-US" sz="1800" dirty="0">
                <a:latin typeface="メイリオ" pitchFamily="50" charset="-128"/>
                <a:ea typeface="メイリオ" pitchFamily="50" charset="-128"/>
                <a:cs typeface="メイリオ" pitchFamily="50" charset="-128"/>
              </a:rPr>
              <a:t>月</a:t>
            </a: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2018</a:t>
            </a:r>
            <a:r>
              <a:rPr lang="ja-JP" altLang="en-US" sz="1800" dirty="0">
                <a:latin typeface="メイリオ" pitchFamily="50" charset="-128"/>
                <a:ea typeface="メイリオ" pitchFamily="50" charset="-128"/>
                <a:cs typeface="メイリオ" pitchFamily="50" charset="-128"/>
              </a:rPr>
              <a:t>年</a:t>
            </a:r>
            <a:r>
              <a:rPr lang="en-US" altLang="ja-JP" sz="1800" dirty="0">
                <a:solidFill>
                  <a:srgbClr val="FF0000"/>
                </a:solidFill>
                <a:latin typeface="メイリオ" pitchFamily="50" charset="-128"/>
                <a:ea typeface="メイリオ" pitchFamily="50" charset="-128"/>
                <a:cs typeface="メイリオ" pitchFamily="50" charset="-128"/>
              </a:rPr>
              <a:t>3</a:t>
            </a:r>
            <a:r>
              <a:rPr lang="ja-JP" altLang="en-US" sz="1800" dirty="0">
                <a:latin typeface="メイリオ" pitchFamily="50" charset="-128"/>
                <a:ea typeface="メイリオ" pitchFamily="50" charset="-128"/>
                <a:cs typeface="メイリオ" pitchFamily="50" charset="-128"/>
              </a:rPr>
              <a:t>月まで</a:t>
            </a:r>
          </a:p>
        </p:txBody>
      </p:sp>
      <p:sp>
        <p:nvSpPr>
          <p:cNvPr id="3" name="テキスト ボックス 2"/>
          <p:cNvSpPr txBox="1"/>
          <p:nvPr/>
        </p:nvSpPr>
        <p:spPr>
          <a:xfrm>
            <a:off x="3530600" y="0"/>
            <a:ext cx="2011362" cy="369888"/>
          </a:xfrm>
          <a:prstGeom prst="rect">
            <a:avLst/>
          </a:prstGeom>
          <a:solidFill>
            <a:schemeClr val="tx2">
              <a:lumMod val="60000"/>
              <a:lumOff val="40000"/>
            </a:schemeClr>
          </a:solidFill>
          <a:ln>
            <a:solidFill>
              <a:srgbClr val="FF0000"/>
            </a:solidFill>
          </a:ln>
        </p:spPr>
        <p:txBody>
          <a:bodyPr wrap="none">
            <a:spAutoFit/>
          </a:bodyPr>
          <a:lstStyle/>
          <a:p>
            <a:pPr>
              <a:defRPr/>
            </a:pPr>
            <a:r>
              <a:rPr lang="en-US" altLang="ja-JP" dirty="0"/>
              <a:t>1</a:t>
            </a:r>
            <a:r>
              <a:rPr lang="ja-JP" altLang="en-US" dirty="0"/>
              <a:t>枚もののサマリー</a:t>
            </a:r>
          </a:p>
        </p:txBody>
      </p:sp>
      <p:sp>
        <p:nvSpPr>
          <p:cNvPr id="5138" name="テキスト ボックス 16"/>
          <p:cNvSpPr txBox="1">
            <a:spLocks noChangeArrowheads="1"/>
          </p:cNvSpPr>
          <p:nvPr/>
        </p:nvSpPr>
        <p:spPr bwMode="auto">
          <a:xfrm>
            <a:off x="193675" y="5949950"/>
            <a:ext cx="7802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適用予定レーザー</a:t>
            </a:r>
            <a:r>
              <a:rPr lang="ja-JP" altLang="en-US" sz="1800" dirty="0">
                <a:latin typeface="メイリオ" pitchFamily="50" charset="-128"/>
                <a:ea typeface="メイリオ" pitchFamily="50" charset="-128"/>
                <a:cs typeface="メイリオ" pitchFamily="50" charset="-128"/>
                <a:sym typeface="Wingdings" pitchFamily="2" charset="2"/>
              </a:rPr>
              <a:t>：</a:t>
            </a:r>
            <a:r>
              <a:rPr lang="ja-JP" altLang="en-US" sz="1800" dirty="0">
                <a:solidFill>
                  <a:srgbClr val="FF0000"/>
                </a:solidFill>
                <a:latin typeface="メイリオ" pitchFamily="50" charset="-128"/>
                <a:ea typeface="メイリオ" pitchFamily="50" charset="-128"/>
                <a:cs typeface="メイリオ" pitchFamily="50" charset="-128"/>
                <a:sym typeface="Wingdings" pitchFamily="2" charset="2"/>
              </a:rPr>
              <a:t>（ハンドヘルドレーザー／テーブルトップレーザー</a:t>
            </a:r>
            <a:r>
              <a:rPr lang="ja-JP" altLang="en-US" sz="1800" dirty="0">
                <a:solidFill>
                  <a:srgbClr val="FF0000"/>
                </a:solidFill>
                <a:latin typeface="メイリオ" pitchFamily="50" charset="-128"/>
                <a:ea typeface="メイリオ" pitchFamily="50" charset="-128"/>
                <a:cs typeface="メイリオ" pitchFamily="50" charset="-128"/>
              </a:rPr>
              <a:t>）</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獲得予定資金</a:t>
            </a:r>
            <a:r>
              <a:rPr lang="ja-JP" altLang="en-US" sz="1800" dirty="0">
                <a:solidFill>
                  <a:srgbClr val="FF0000"/>
                </a:solidFill>
                <a:latin typeface="メイリオ" pitchFamily="50" charset="-128"/>
                <a:ea typeface="メイリオ" pitchFamily="50" charset="-128"/>
                <a:cs typeface="メイリオ" pitchFamily="50" charset="-128"/>
              </a:rPr>
              <a:t>　　：</a:t>
            </a: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ファンド名を記載</a:t>
            </a:r>
            <a:r>
              <a:rPr lang="en-US" altLang="ja-JP" sz="1800" dirty="0">
                <a:solidFill>
                  <a:srgbClr val="FF0000"/>
                </a:solidFill>
                <a:latin typeface="メイリオ" pitchFamily="50" charset="-128"/>
                <a:ea typeface="メイリオ" pitchFamily="50" charset="-128"/>
                <a:cs typeface="メイリオ" pitchFamily="50" charset="-128"/>
              </a:rPr>
              <a:t>』</a:t>
            </a: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19" name="四角形吹き出し 18"/>
          <p:cNvSpPr/>
          <p:nvPr/>
        </p:nvSpPr>
        <p:spPr>
          <a:xfrm>
            <a:off x="4805363" y="2168525"/>
            <a:ext cx="2809875" cy="646113"/>
          </a:xfrm>
          <a:prstGeom prst="wedgeRectCallout">
            <a:avLst>
              <a:gd name="adj1" fmla="val -84484"/>
              <a:gd name="adj2" fmla="val 73022"/>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半期単位／最長</a:t>
            </a:r>
            <a:r>
              <a:rPr lang="en-US" altLang="ja-JP" dirty="0">
                <a:solidFill>
                  <a:srgbClr val="FF0000"/>
                </a:solidFill>
              </a:rPr>
              <a:t>1</a:t>
            </a:r>
            <a:r>
              <a:rPr lang="ja-JP" altLang="en-US" dirty="0">
                <a:solidFill>
                  <a:srgbClr val="FF0000"/>
                </a:solidFill>
              </a:rPr>
              <a:t>年</a:t>
            </a:r>
          </a:p>
        </p:txBody>
      </p:sp>
      <p:sp>
        <p:nvSpPr>
          <p:cNvPr id="20" name="テキスト ボックス 19"/>
          <p:cNvSpPr txBox="1"/>
          <p:nvPr/>
        </p:nvSpPr>
        <p:spPr>
          <a:xfrm>
            <a:off x="8113092" y="1588"/>
            <a:ext cx="1034257" cy="369332"/>
          </a:xfrm>
          <a:prstGeom prst="rect">
            <a:avLst/>
          </a:prstGeom>
          <a:solidFill>
            <a:schemeClr val="accent3">
              <a:lumMod val="40000"/>
              <a:lumOff val="60000"/>
            </a:schemeClr>
          </a:solidFill>
          <a:ln>
            <a:noFill/>
          </a:ln>
        </p:spPr>
        <p:txBody>
          <a:bodyPr wrap="none">
            <a:spAutoFit/>
          </a:bodyPr>
          <a:lstStyle/>
          <a:p>
            <a:pPr>
              <a:defRPr/>
            </a:pPr>
            <a:r>
              <a:rPr lang="ja-JP" altLang="en-US" dirty="0"/>
              <a:t>公募（２）</a:t>
            </a:r>
          </a:p>
        </p:txBody>
      </p:sp>
      <p:sp>
        <p:nvSpPr>
          <p:cNvPr id="21" name="テキスト ボックス 20"/>
          <p:cNvSpPr txBox="1">
            <a:spLocks noChangeArrowheads="1"/>
          </p:cNvSpPr>
          <p:nvPr/>
        </p:nvSpPr>
        <p:spPr bwMode="auto">
          <a:xfrm>
            <a:off x="5058921" y="2710661"/>
            <a:ext cx="31854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err="1">
                <a:latin typeface="メイリオ" pitchFamily="50" charset="-128"/>
                <a:ea typeface="メイリオ" pitchFamily="50" charset="-128"/>
                <a:cs typeface="メイリオ" pitchFamily="50" charset="-128"/>
              </a:rPr>
              <a:t>ImPACT</a:t>
            </a:r>
            <a:r>
              <a:rPr lang="ja-JP" altLang="en-US" sz="1800" dirty="0">
                <a:latin typeface="メイリオ" pitchFamily="50" charset="-128"/>
                <a:ea typeface="メイリオ" pitchFamily="50" charset="-128"/>
                <a:cs typeface="メイリオ" pitchFamily="50" charset="-128"/>
              </a:rPr>
              <a:t>予算　：</a:t>
            </a:r>
            <a:r>
              <a:rPr lang="ja-JP" altLang="en-US" sz="1800" dirty="0">
                <a:solidFill>
                  <a:srgbClr val="FF0000"/>
                </a:solidFill>
                <a:latin typeface="メイリオ" pitchFamily="50" charset="-128"/>
                <a:ea typeface="メイリオ" pitchFamily="50" charset="-128"/>
                <a:cs typeface="メイリオ" pitchFamily="50" charset="-128"/>
              </a:rPr>
              <a:t>○○</a:t>
            </a:r>
            <a:r>
              <a:rPr lang="ja-JP" altLang="en-US" sz="1800" dirty="0">
                <a:latin typeface="メイリオ" pitchFamily="50" charset="-128"/>
                <a:ea typeface="メイリオ" pitchFamily="50" charset="-128"/>
                <a:cs typeface="メイリオ" pitchFamily="50" charset="-128"/>
              </a:rPr>
              <a:t>百万円</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提案者持出予算：</a:t>
            </a:r>
            <a:r>
              <a:rPr lang="ja-JP" altLang="en-US" sz="1800" dirty="0">
                <a:solidFill>
                  <a:srgbClr val="FF0000"/>
                </a:solidFill>
                <a:latin typeface="メイリオ" pitchFamily="50" charset="-128"/>
                <a:ea typeface="メイリオ" pitchFamily="50" charset="-128"/>
                <a:cs typeface="メイリオ" pitchFamily="50" charset="-128"/>
              </a:rPr>
              <a:t>○○</a:t>
            </a:r>
            <a:r>
              <a:rPr lang="ja-JP" altLang="en-US" sz="1800" dirty="0">
                <a:latin typeface="メイリオ" pitchFamily="50" charset="-128"/>
                <a:ea typeface="メイリオ" pitchFamily="50" charset="-128"/>
                <a:cs typeface="メイリオ" pitchFamily="50" charset="-128"/>
              </a:rPr>
              <a:t>百万円</a:t>
            </a:r>
            <a:endParaRPr lang="ja-JP" altLang="en-US" sz="1800" dirty="0">
              <a:solidFill>
                <a:srgbClr val="FF0000"/>
              </a:solidFill>
              <a:latin typeface="メイリオ" pitchFamily="50" charset="-128"/>
              <a:ea typeface="メイリオ" pitchFamily="50" charset="-128"/>
              <a:cs typeface="メイリオ"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950" y="188913"/>
            <a:ext cx="8856663" cy="2952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147" name="テキスト ボックス 4"/>
          <p:cNvSpPr txBox="1">
            <a:spLocks noChangeArrowheads="1"/>
          </p:cNvSpPr>
          <p:nvPr/>
        </p:nvSpPr>
        <p:spPr bwMode="auto">
          <a:xfrm>
            <a:off x="193675" y="212725"/>
            <a:ext cx="1570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背景・目的：</a:t>
            </a:r>
          </a:p>
        </p:txBody>
      </p:sp>
      <p:sp>
        <p:nvSpPr>
          <p:cNvPr id="6148" name="テキスト ボックス 9"/>
          <p:cNvSpPr txBox="1">
            <a:spLocks noChangeArrowheads="1"/>
          </p:cNvSpPr>
          <p:nvPr/>
        </p:nvSpPr>
        <p:spPr bwMode="auto">
          <a:xfrm>
            <a:off x="179388" y="3355975"/>
            <a:ext cx="230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現状の課題：</a:t>
            </a:r>
          </a:p>
        </p:txBody>
      </p:sp>
      <p:sp>
        <p:nvSpPr>
          <p:cNvPr id="13" name="正方形/長方形 12"/>
          <p:cNvSpPr/>
          <p:nvPr/>
        </p:nvSpPr>
        <p:spPr>
          <a:xfrm>
            <a:off x="107950" y="3284538"/>
            <a:ext cx="8856663" cy="33128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ボックス 3"/>
          <p:cNvSpPr txBox="1">
            <a:spLocks noChangeArrowheads="1"/>
          </p:cNvSpPr>
          <p:nvPr/>
        </p:nvSpPr>
        <p:spPr bwMode="auto">
          <a:xfrm>
            <a:off x="193675" y="188913"/>
            <a:ext cx="73310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提案手法・技術：</a:t>
            </a:r>
            <a:endParaRPr lang="en-US" altLang="ja-JP" sz="180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a:solidFill>
                  <a:srgbClr val="FF0000"/>
                </a:solidFill>
                <a:latin typeface="メイリオ" pitchFamily="50" charset="-128"/>
                <a:ea typeface="メイリオ" pitchFamily="50" charset="-128"/>
                <a:cs typeface="メイリオ" pitchFamily="50" charset="-128"/>
              </a:rPr>
              <a:t>【</a:t>
            </a:r>
            <a:r>
              <a:rPr lang="ja-JP" altLang="en-US" sz="1800">
                <a:solidFill>
                  <a:srgbClr val="FF0000"/>
                </a:solidFill>
                <a:latin typeface="メイリオ" pitchFamily="50" charset="-128"/>
                <a:ea typeface="メイリオ" pitchFamily="50" charset="-128"/>
                <a:cs typeface="メイリオ" pitchFamily="50" charset="-128"/>
              </a:rPr>
              <a:t>他の資金獲得後に実施する内容も含めた計画の全体概要を記載</a:t>
            </a:r>
            <a:r>
              <a:rPr lang="en-US" altLang="ja-JP" sz="1800">
                <a:solidFill>
                  <a:srgbClr val="FF0000"/>
                </a:solidFill>
                <a:latin typeface="メイリオ" pitchFamily="50" charset="-128"/>
                <a:ea typeface="メイリオ" pitchFamily="50" charset="-128"/>
                <a:cs typeface="メイリオ" pitchFamily="50" charset="-128"/>
              </a:rPr>
              <a:t>】</a:t>
            </a:r>
            <a:endParaRPr lang="ja-JP" altLang="en-US" sz="1800">
              <a:solidFill>
                <a:srgbClr val="FF0000"/>
              </a:solidFill>
              <a:latin typeface="メイリオ" pitchFamily="50" charset="-128"/>
              <a:ea typeface="メイリオ" pitchFamily="50" charset="-128"/>
              <a:cs typeface="メイリオ" pitchFamily="50" charset="-128"/>
            </a:endParaRPr>
          </a:p>
        </p:txBody>
      </p:sp>
      <p:sp>
        <p:nvSpPr>
          <p:cNvPr id="5" name="正方形/長方形 4"/>
          <p:cNvSpPr/>
          <p:nvPr/>
        </p:nvSpPr>
        <p:spPr>
          <a:xfrm>
            <a:off x="107950" y="115888"/>
            <a:ext cx="8856663" cy="3168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 name="正方形/長方形 5"/>
          <p:cNvSpPr/>
          <p:nvPr/>
        </p:nvSpPr>
        <p:spPr>
          <a:xfrm>
            <a:off x="107950" y="3429000"/>
            <a:ext cx="8856663" cy="3168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197" name="テキスト ボックス 6"/>
          <p:cNvSpPr txBox="1">
            <a:spLocks noChangeArrowheads="1"/>
          </p:cNvSpPr>
          <p:nvPr/>
        </p:nvSpPr>
        <p:spPr bwMode="auto">
          <a:xfrm>
            <a:off x="179388" y="3500438"/>
            <a:ext cx="47371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本提案の実施内容：</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 typeface="Arial" charset="0"/>
              <a:buNone/>
            </a:pP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本アイディア公募にて行う内容を記載</a:t>
            </a:r>
            <a:r>
              <a:rPr lang="en-US" altLang="ja-JP" sz="1800" dirty="0">
                <a:solidFill>
                  <a:srgbClr val="FF0000"/>
                </a:solidFill>
                <a:latin typeface="メイリオ" pitchFamily="50" charset="-128"/>
                <a:ea typeface="メイリオ" pitchFamily="50" charset="-128"/>
                <a:cs typeface="メイリオ" pitchFamily="50" charset="-128"/>
              </a:rPr>
              <a:t>】</a:t>
            </a: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7" name="四角形吹き出し 6"/>
          <p:cNvSpPr/>
          <p:nvPr/>
        </p:nvSpPr>
        <p:spPr>
          <a:xfrm>
            <a:off x="3469481" y="4134069"/>
            <a:ext cx="4751908" cy="646113"/>
          </a:xfrm>
          <a:prstGeom prst="wedgeRectCallout">
            <a:avLst>
              <a:gd name="adj1" fmla="val -63311"/>
              <a:gd name="adj2" fmla="val -40983"/>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図などを使い、わかりやすく記載ください</a:t>
            </a:r>
          </a:p>
        </p:txBody>
      </p:sp>
      <p:sp>
        <p:nvSpPr>
          <p:cNvPr id="8" name="四角形吹き出し 7"/>
          <p:cNvSpPr/>
          <p:nvPr/>
        </p:nvSpPr>
        <p:spPr>
          <a:xfrm>
            <a:off x="3621881" y="835025"/>
            <a:ext cx="4751908" cy="646113"/>
          </a:xfrm>
          <a:prstGeom prst="wedgeRectCallout">
            <a:avLst>
              <a:gd name="adj1" fmla="val -63311"/>
              <a:gd name="adj2" fmla="val -40983"/>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図などを使い、わかりやすく記載ください</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5</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07950" y="260350"/>
            <a:ext cx="8856663" cy="6337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171" name="テキスト ボックス 15"/>
          <p:cNvSpPr txBox="1">
            <a:spLocks noChangeArrowheads="1"/>
          </p:cNvSpPr>
          <p:nvPr/>
        </p:nvSpPr>
        <p:spPr bwMode="auto">
          <a:xfrm>
            <a:off x="173038" y="260350"/>
            <a:ext cx="3960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達成目標：</a:t>
            </a:r>
            <a:endParaRPr lang="en-US" altLang="ja-JP" sz="180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a:latin typeface="メイリオ" pitchFamily="50" charset="-128"/>
                <a:ea typeface="メイリオ" pitchFamily="50" charset="-128"/>
                <a:cs typeface="メイリオ" pitchFamily="50" charset="-128"/>
              </a:rPr>
              <a:t>【</a:t>
            </a:r>
            <a:r>
              <a:rPr lang="ja-JP" altLang="en-US" sz="1800">
                <a:latin typeface="メイリオ" pitchFamily="50" charset="-128"/>
                <a:ea typeface="メイリオ" pitchFamily="50" charset="-128"/>
                <a:cs typeface="メイリオ" pitchFamily="50" charset="-128"/>
              </a:rPr>
              <a:t>終了時の最終目標</a:t>
            </a:r>
            <a:r>
              <a:rPr lang="en-US" altLang="ja-JP" sz="1800">
                <a:latin typeface="メイリオ" pitchFamily="50" charset="-128"/>
                <a:ea typeface="メイリオ" pitchFamily="50" charset="-128"/>
                <a:cs typeface="メイリオ" pitchFamily="50" charset="-128"/>
              </a:rPr>
              <a:t>】</a:t>
            </a:r>
            <a:endParaRPr lang="ja-JP" altLang="en-US" sz="1800">
              <a:latin typeface="メイリオ" pitchFamily="50" charset="-128"/>
              <a:ea typeface="メイリオ" pitchFamily="50" charset="-128"/>
              <a:cs typeface="メイリオ" pitchFamily="50" charset="-128"/>
            </a:endParaRPr>
          </a:p>
        </p:txBody>
      </p:sp>
      <p:sp>
        <p:nvSpPr>
          <p:cNvPr id="7172" name="テキスト ボックス 16"/>
          <p:cNvSpPr txBox="1">
            <a:spLocks noChangeArrowheads="1"/>
          </p:cNvSpPr>
          <p:nvPr/>
        </p:nvSpPr>
        <p:spPr bwMode="auto">
          <a:xfrm>
            <a:off x="179388" y="3130550"/>
            <a:ext cx="34559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a:latin typeface="メイリオ" pitchFamily="50" charset="-128"/>
                <a:ea typeface="メイリオ" pitchFamily="50" charset="-128"/>
                <a:cs typeface="メイリオ" pitchFamily="50" charset="-128"/>
              </a:rPr>
              <a:t>【</a:t>
            </a:r>
            <a:r>
              <a:rPr lang="ja-JP" altLang="en-US" sz="1800">
                <a:latin typeface="メイリオ" pitchFamily="50" charset="-128"/>
                <a:ea typeface="メイリオ" pitchFamily="50" charset="-128"/>
                <a:cs typeface="メイリオ" pitchFamily="50" charset="-128"/>
              </a:rPr>
              <a:t>本応募における目標</a:t>
            </a:r>
            <a:r>
              <a:rPr lang="en-US" altLang="ja-JP" sz="1800">
                <a:latin typeface="メイリオ" pitchFamily="50" charset="-128"/>
                <a:ea typeface="メイリオ" pitchFamily="50" charset="-128"/>
                <a:cs typeface="メイリオ" pitchFamily="50" charset="-128"/>
              </a:rPr>
              <a:t>】</a:t>
            </a:r>
            <a:endParaRPr lang="ja-JP" altLang="en-US" sz="1800">
              <a:latin typeface="メイリオ" pitchFamily="50" charset="-128"/>
              <a:ea typeface="メイリオ" pitchFamily="50" charset="-128"/>
              <a:cs typeface="メイリオ" pitchFamily="50" charset="-128"/>
            </a:endParaRPr>
          </a:p>
        </p:txBody>
      </p:sp>
      <p:sp>
        <p:nvSpPr>
          <p:cNvPr id="2" name="四角形吹き出し 1"/>
          <p:cNvSpPr/>
          <p:nvPr/>
        </p:nvSpPr>
        <p:spPr>
          <a:xfrm>
            <a:off x="3779838" y="571500"/>
            <a:ext cx="4680594" cy="646113"/>
          </a:xfrm>
          <a:prstGeom prst="wedgeRectCallout">
            <a:avLst>
              <a:gd name="adj1" fmla="val -88554"/>
              <a:gd name="adj2" fmla="val -15430"/>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最終目標</a:t>
            </a:r>
            <a:endParaRPr lang="en-US" altLang="ja-JP" dirty="0">
              <a:solidFill>
                <a:srgbClr val="FF0000"/>
              </a:solidFill>
            </a:endParaRPr>
          </a:p>
          <a:p>
            <a:pPr algn="ctr">
              <a:defRPr/>
            </a:pPr>
            <a:r>
              <a:rPr lang="ja-JP" altLang="en-US" dirty="0">
                <a:solidFill>
                  <a:srgbClr val="FF0000"/>
                </a:solidFill>
              </a:rPr>
              <a:t>（他で獲得する資金における目標）を記載</a:t>
            </a:r>
          </a:p>
        </p:txBody>
      </p:sp>
      <p:sp>
        <p:nvSpPr>
          <p:cNvPr id="10" name="四角形吹き出し 9"/>
          <p:cNvSpPr/>
          <p:nvPr/>
        </p:nvSpPr>
        <p:spPr>
          <a:xfrm>
            <a:off x="3492500" y="2816225"/>
            <a:ext cx="4751908" cy="646113"/>
          </a:xfrm>
          <a:prstGeom prst="wedgeRectCallout">
            <a:avLst>
              <a:gd name="adj1" fmla="val -68656"/>
              <a:gd name="adj2" fmla="val 33710"/>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本アイディア公募における目標を記載</a:t>
            </a:r>
          </a:p>
        </p:txBody>
      </p:sp>
      <p:sp>
        <p:nvSpPr>
          <p:cNvPr id="7175" name="テキスト ボックス 18"/>
          <p:cNvSpPr txBox="1">
            <a:spLocks noChangeArrowheads="1"/>
          </p:cNvSpPr>
          <p:nvPr/>
        </p:nvSpPr>
        <p:spPr bwMode="auto">
          <a:xfrm>
            <a:off x="203200" y="5503863"/>
            <a:ext cx="365356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60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獲得予定の資金</a:t>
            </a:r>
            <a:r>
              <a:rPr lang="en-US" altLang="ja-JP" sz="1600" dirty="0">
                <a:latin typeface="メイリオ" pitchFamily="50" charset="-128"/>
                <a:ea typeface="メイリオ" pitchFamily="50" charset="-128"/>
                <a:cs typeface="メイリオ" pitchFamily="50" charset="-128"/>
              </a:rPr>
              <a:t>】</a:t>
            </a:r>
          </a:p>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　応募予定日：</a:t>
            </a:r>
            <a:r>
              <a:rPr lang="en-US" altLang="ja-JP" sz="1600" dirty="0">
                <a:solidFill>
                  <a:srgbClr val="FF0000"/>
                </a:solidFill>
                <a:latin typeface="メイリオ" pitchFamily="50" charset="-128"/>
                <a:ea typeface="メイリオ" pitchFamily="50" charset="-128"/>
                <a:cs typeface="メイリオ" pitchFamily="50" charset="-128"/>
              </a:rPr>
              <a:t>XXXX</a:t>
            </a:r>
            <a:r>
              <a:rPr lang="ja-JP" altLang="en-US" sz="1600" dirty="0">
                <a:latin typeface="メイリオ" pitchFamily="50" charset="-128"/>
                <a:ea typeface="メイリオ" pitchFamily="50" charset="-128"/>
                <a:cs typeface="メイリオ" pitchFamily="50" charset="-128"/>
              </a:rPr>
              <a:t>年</a:t>
            </a:r>
            <a:r>
              <a:rPr lang="en-US" altLang="ja-JP" sz="1600" dirty="0">
                <a:solidFill>
                  <a:srgbClr val="FF0000"/>
                </a:solidFill>
                <a:latin typeface="メイリオ" pitchFamily="50" charset="-128"/>
                <a:ea typeface="メイリオ" pitchFamily="50" charset="-128"/>
                <a:cs typeface="メイリオ" pitchFamily="50" charset="-128"/>
              </a:rPr>
              <a:t>XX</a:t>
            </a:r>
            <a:r>
              <a:rPr lang="ja-JP" altLang="en-US" sz="1600" dirty="0">
                <a:latin typeface="メイリオ" pitchFamily="50" charset="-128"/>
                <a:ea typeface="メイリオ" pitchFamily="50" charset="-128"/>
                <a:cs typeface="メイリオ" pitchFamily="50" charset="-128"/>
              </a:rPr>
              <a:t>月</a:t>
            </a:r>
            <a:endParaRPr lang="en-US" altLang="ja-JP" sz="16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　資金名</a:t>
            </a:r>
            <a:r>
              <a:rPr lang="en-US" altLang="ja-JP" sz="1600"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　 ：</a:t>
            </a:r>
            <a:r>
              <a:rPr lang="en-US" altLang="ja-JP" sz="1600" dirty="0">
                <a:latin typeface="メイリオ" pitchFamily="50" charset="-128"/>
                <a:ea typeface="メイリオ" pitchFamily="50" charset="-128"/>
                <a:cs typeface="メイリオ" pitchFamily="50" charset="-128"/>
              </a:rPr>
              <a:t>『</a:t>
            </a:r>
            <a:r>
              <a:rPr lang="en-US" altLang="ja-JP" sz="1600" dirty="0">
                <a:solidFill>
                  <a:srgbClr val="FF0000"/>
                </a:solidFill>
                <a:latin typeface="メイリオ" pitchFamily="50" charset="-128"/>
                <a:ea typeface="メイリオ" pitchFamily="50" charset="-128"/>
                <a:cs typeface="メイリオ" pitchFamily="50" charset="-128"/>
              </a:rPr>
              <a:t>XXXXXXXXXXXX</a:t>
            </a:r>
            <a:r>
              <a:rPr lang="en-US" altLang="ja-JP" sz="1600" dirty="0">
                <a:latin typeface="メイリオ" pitchFamily="50" charset="-128"/>
                <a:ea typeface="メイリオ" pitchFamily="50" charset="-128"/>
                <a:cs typeface="メイリオ" pitchFamily="50" charset="-128"/>
              </a:rPr>
              <a:t>』</a:t>
            </a:r>
          </a:p>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　予算（概算）：</a:t>
            </a:r>
            <a:r>
              <a:rPr lang="en-US" altLang="ja-JP" sz="1600" dirty="0">
                <a:solidFill>
                  <a:srgbClr val="FF0000"/>
                </a:solidFill>
                <a:latin typeface="メイリオ" pitchFamily="50" charset="-128"/>
                <a:ea typeface="メイリオ" pitchFamily="50" charset="-128"/>
                <a:cs typeface="メイリオ" pitchFamily="50" charset="-128"/>
              </a:rPr>
              <a:t>XXXXX</a:t>
            </a:r>
            <a:r>
              <a:rPr lang="ja-JP" altLang="en-US" sz="1600" dirty="0">
                <a:latin typeface="メイリオ" pitchFamily="50" charset="-128"/>
                <a:ea typeface="メイリオ" pitchFamily="50" charset="-128"/>
                <a:cs typeface="メイリオ" pitchFamily="50" charset="-128"/>
              </a:rPr>
              <a:t>円</a:t>
            </a:r>
          </a:p>
        </p:txBody>
      </p:sp>
      <p:sp>
        <p:nvSpPr>
          <p:cNvPr id="3" name="スライド番号プレースホルダー 2"/>
          <p:cNvSpPr>
            <a:spLocks noGrp="1"/>
          </p:cNvSpPr>
          <p:nvPr>
            <p:ph type="sldNum" sz="quarter" idx="12"/>
          </p:nvPr>
        </p:nvSpPr>
        <p:spPr/>
        <p:txBody>
          <a:bodyPr/>
          <a:lstStyle/>
          <a:p>
            <a:pPr>
              <a:defRPr/>
            </a:pPr>
            <a:fld id="{9D3EEA88-684C-45C3-812C-7A747B600960}" type="slidenum">
              <a:rPr lang="ja-JP" altLang="en-US" smtClean="0"/>
              <a:pPr>
                <a:defRPr/>
              </a:pPr>
              <a:t>6</a:t>
            </a:fld>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3"/>
          <p:cNvSpPr txBox="1">
            <a:spLocks noChangeArrowheads="1"/>
          </p:cNvSpPr>
          <p:nvPr/>
        </p:nvSpPr>
        <p:spPr bwMode="auto">
          <a:xfrm>
            <a:off x="193675" y="188913"/>
            <a:ext cx="87709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工程表：</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アイディア公募期間における計画は詳細に、以降の計画は主要なものを記載</a:t>
            </a:r>
            <a:r>
              <a:rPr lang="en-US" altLang="ja-JP" sz="1800" dirty="0">
                <a:solidFill>
                  <a:srgbClr val="FF0000"/>
                </a:solidFill>
                <a:latin typeface="メイリオ" pitchFamily="50" charset="-128"/>
                <a:ea typeface="メイリオ" pitchFamily="50" charset="-128"/>
                <a:cs typeface="メイリオ" pitchFamily="50" charset="-128"/>
              </a:rPr>
              <a:t>】</a:t>
            </a: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5" name="正方形/長方形 4"/>
          <p:cNvSpPr/>
          <p:nvPr/>
        </p:nvSpPr>
        <p:spPr>
          <a:xfrm>
            <a:off x="107950" y="115888"/>
            <a:ext cx="8856663" cy="2808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 name="正方形/長方形 5"/>
          <p:cNvSpPr/>
          <p:nvPr/>
        </p:nvSpPr>
        <p:spPr>
          <a:xfrm>
            <a:off x="107950" y="3068638"/>
            <a:ext cx="8856663" cy="35290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9221" name="テキスト ボックス 6"/>
          <p:cNvSpPr txBox="1">
            <a:spLocks noChangeArrowheads="1"/>
          </p:cNvSpPr>
          <p:nvPr/>
        </p:nvSpPr>
        <p:spPr bwMode="auto">
          <a:xfrm>
            <a:off x="179388" y="3141663"/>
            <a:ext cx="4737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実施体制：</a:t>
            </a:r>
          </a:p>
        </p:txBody>
      </p:sp>
      <p:sp>
        <p:nvSpPr>
          <p:cNvPr id="9222" name="テキスト ボックス 7"/>
          <p:cNvSpPr txBox="1">
            <a:spLocks noChangeArrowheads="1"/>
          </p:cNvSpPr>
          <p:nvPr/>
        </p:nvSpPr>
        <p:spPr bwMode="auto">
          <a:xfrm>
            <a:off x="179388" y="3429000"/>
            <a:ext cx="8640762"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参画機関、責任者、その役割などをわかり易く記載</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提案代表者（研究開発責任者：</a:t>
            </a:r>
            <a:r>
              <a:rPr lang="en-US" altLang="ja-JP" sz="1800" dirty="0">
                <a:solidFill>
                  <a:srgbClr val="FF0000"/>
                </a:solidFill>
                <a:latin typeface="メイリオ" pitchFamily="50" charset="-128"/>
                <a:ea typeface="メイリオ" pitchFamily="50" charset="-128"/>
                <a:cs typeface="メイリオ" pitchFamily="50" charset="-128"/>
              </a:rPr>
              <a:t>PI</a:t>
            </a:r>
            <a:r>
              <a:rPr lang="ja-JP" altLang="en-US" sz="1800" dirty="0">
                <a:solidFill>
                  <a:srgbClr val="FF0000"/>
                </a:solidFill>
                <a:latin typeface="メイリオ" pitchFamily="50" charset="-128"/>
                <a:ea typeface="メイリオ" pitchFamily="50" charset="-128"/>
                <a:cs typeface="メイリオ" pitchFamily="50" charset="-128"/>
              </a:rPr>
              <a:t>）は、実質的にプロジェクトを開発・主導する方としてください。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提案代表機関は</a:t>
            </a:r>
            <a:r>
              <a:rPr lang="en-US" altLang="ja-JP" sz="1800" dirty="0">
                <a:solidFill>
                  <a:srgbClr val="FF0000"/>
                </a:solidFill>
                <a:latin typeface="メイリオ" pitchFamily="50" charset="-128"/>
                <a:ea typeface="メイリオ" pitchFamily="50" charset="-128"/>
                <a:cs typeface="メイリオ" pitchFamily="50" charset="-128"/>
              </a:rPr>
              <a:t>JST</a:t>
            </a:r>
            <a:r>
              <a:rPr lang="ja-JP" altLang="en-US" sz="1800" dirty="0">
                <a:solidFill>
                  <a:srgbClr val="FF0000"/>
                </a:solidFill>
                <a:latin typeface="メイリオ" pitchFamily="50" charset="-128"/>
                <a:ea typeface="メイリオ" pitchFamily="50" charset="-128"/>
                <a:cs typeface="メイリオ" pitchFamily="50" charset="-128"/>
              </a:rPr>
              <a:t>と委託研究契約を締結します。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体制内のそれ以外の機関・企業との契約形態に関しては個別に協議します。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提案代表機関から再委託することは出来ませんのでご注意ください。</a:t>
            </a:r>
          </a:p>
        </p:txBody>
      </p:sp>
      <p:sp>
        <p:nvSpPr>
          <p:cNvPr id="9223" name="テキスト ボックス 10"/>
          <p:cNvSpPr txBox="1">
            <a:spLocks noChangeArrowheads="1"/>
          </p:cNvSpPr>
          <p:nvPr/>
        </p:nvSpPr>
        <p:spPr bwMode="auto">
          <a:xfrm>
            <a:off x="323850" y="5427364"/>
            <a:ext cx="74168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役割例</a:t>
            </a:r>
            <a:endParaRPr lang="en-US" altLang="ja-JP" sz="14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提案者（○○会社）：○○応用技術開発</a:t>
            </a:r>
            <a:endParaRPr lang="en-US" altLang="ja-JP" sz="14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実施者１（○○大学）：△△技術の開発</a:t>
            </a:r>
            <a:endParaRPr lang="en-US" altLang="ja-JP" sz="14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実施者２（○○機関） ：システム化開発</a:t>
            </a:r>
            <a:endParaRPr lang="en-US" altLang="ja-JP" sz="14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実施者３（○○会社）：実機実証（請負）</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11"/>
          <p:cNvSpPr txBox="1">
            <a:spLocks noChangeArrowheads="1"/>
          </p:cNvSpPr>
          <p:nvPr/>
        </p:nvSpPr>
        <p:spPr bwMode="auto">
          <a:xfrm>
            <a:off x="395288" y="854075"/>
            <a:ext cx="849788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・本アイディア公募にて要求する予算計画（項目、目的、時期、概算予算）を記載</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・企業</a:t>
            </a: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機関持ち出し分があれば記載（評価対象になります）</a:t>
            </a:r>
          </a:p>
        </p:txBody>
      </p:sp>
      <p:sp>
        <p:nvSpPr>
          <p:cNvPr id="13" name="正方形/長方形 12"/>
          <p:cNvSpPr/>
          <p:nvPr/>
        </p:nvSpPr>
        <p:spPr>
          <a:xfrm>
            <a:off x="107950" y="115888"/>
            <a:ext cx="8856663" cy="3168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244" name="テキスト ボックス 13"/>
          <p:cNvSpPr txBox="1">
            <a:spLocks noChangeArrowheads="1"/>
          </p:cNvSpPr>
          <p:nvPr/>
        </p:nvSpPr>
        <p:spPr bwMode="auto">
          <a:xfrm>
            <a:off x="223838" y="219075"/>
            <a:ext cx="1339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予算計画：</a:t>
            </a:r>
          </a:p>
        </p:txBody>
      </p:sp>
      <p:sp>
        <p:nvSpPr>
          <p:cNvPr id="10245" name="テキスト ボックス 14"/>
          <p:cNvSpPr txBox="1">
            <a:spLocks noChangeArrowheads="1"/>
          </p:cNvSpPr>
          <p:nvPr/>
        </p:nvSpPr>
        <p:spPr bwMode="auto">
          <a:xfrm>
            <a:off x="893763" y="4089400"/>
            <a:ext cx="61864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提案技術を適用する分野の想定市場規模や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完成後に得られる、市場規模に対する獲得シェアの予測、</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産業的・社会的な効果を</a:t>
            </a:r>
            <a:r>
              <a:rPr lang="ja-JP" altLang="en-US" sz="1800" b="1" u="sng" dirty="0">
                <a:solidFill>
                  <a:srgbClr val="FF0000"/>
                </a:solidFill>
                <a:latin typeface="メイリオ" pitchFamily="50" charset="-128"/>
                <a:ea typeface="メイリオ" pitchFamily="50" charset="-128"/>
                <a:cs typeface="メイリオ" pitchFamily="50" charset="-128"/>
              </a:rPr>
              <a:t>可能な範囲</a:t>
            </a:r>
            <a:r>
              <a:rPr lang="ja-JP" altLang="en-US" sz="1800" dirty="0">
                <a:solidFill>
                  <a:srgbClr val="FF0000"/>
                </a:solidFill>
                <a:latin typeface="メイリオ" pitchFamily="50" charset="-128"/>
                <a:ea typeface="メイリオ" pitchFamily="50" charset="-128"/>
                <a:cs typeface="メイリオ" pitchFamily="50" charset="-128"/>
              </a:rPr>
              <a:t>で記載</a:t>
            </a:r>
          </a:p>
        </p:txBody>
      </p:sp>
      <p:sp>
        <p:nvSpPr>
          <p:cNvPr id="16" name="正方形/長方形 15"/>
          <p:cNvSpPr/>
          <p:nvPr/>
        </p:nvSpPr>
        <p:spPr>
          <a:xfrm>
            <a:off x="107950" y="3429000"/>
            <a:ext cx="8856663" cy="3168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247" name="テキスト ボックス 16"/>
          <p:cNvSpPr txBox="1">
            <a:spLocks noChangeArrowheads="1"/>
          </p:cNvSpPr>
          <p:nvPr/>
        </p:nvSpPr>
        <p:spPr bwMode="auto">
          <a:xfrm>
            <a:off x="223838" y="3571875"/>
            <a:ext cx="203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市場規模・効果：</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3"/>
          <p:cNvSpPr txBox="1">
            <a:spLocks noChangeArrowheads="1"/>
          </p:cNvSpPr>
          <p:nvPr/>
        </p:nvSpPr>
        <p:spPr bwMode="auto">
          <a:xfrm>
            <a:off x="1558925" y="4067175"/>
            <a:ext cx="5030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solidFill>
                  <a:srgbClr val="FF0000"/>
                </a:solidFill>
                <a:latin typeface="メイリオ" pitchFamily="50" charset="-128"/>
                <a:ea typeface="メイリオ" pitchFamily="50" charset="-128"/>
                <a:cs typeface="メイリオ" pitchFamily="50" charset="-128"/>
              </a:rPr>
              <a:t>論文や特許リスト、実績リストを記載ください</a:t>
            </a:r>
          </a:p>
        </p:txBody>
      </p:sp>
      <p:sp>
        <p:nvSpPr>
          <p:cNvPr id="5" name="正方形/長方形 4"/>
          <p:cNvSpPr/>
          <p:nvPr/>
        </p:nvSpPr>
        <p:spPr>
          <a:xfrm>
            <a:off x="107950" y="3348038"/>
            <a:ext cx="8856663" cy="32496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68" name="テキスト ボックス 5"/>
          <p:cNvSpPr txBox="1">
            <a:spLocks noChangeArrowheads="1"/>
          </p:cNvSpPr>
          <p:nvPr/>
        </p:nvSpPr>
        <p:spPr bwMode="auto">
          <a:xfrm>
            <a:off x="179388" y="3419475"/>
            <a:ext cx="1108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その他：</a:t>
            </a:r>
          </a:p>
        </p:txBody>
      </p:sp>
      <p:sp>
        <p:nvSpPr>
          <p:cNvPr id="11269" name="テキスト ボックス 13"/>
          <p:cNvSpPr txBox="1">
            <a:spLocks noChangeArrowheads="1"/>
          </p:cNvSpPr>
          <p:nvPr/>
        </p:nvSpPr>
        <p:spPr bwMode="auto">
          <a:xfrm>
            <a:off x="193675" y="188913"/>
            <a:ext cx="47386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提案者情報：</a:t>
            </a:r>
          </a:p>
        </p:txBody>
      </p:sp>
      <p:sp>
        <p:nvSpPr>
          <p:cNvPr id="15" name="正方形/長方形 14"/>
          <p:cNvSpPr/>
          <p:nvPr/>
        </p:nvSpPr>
        <p:spPr>
          <a:xfrm>
            <a:off x="107950" y="115888"/>
            <a:ext cx="8856663" cy="3168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71" name="テキスト ボックス 15"/>
          <p:cNvSpPr txBox="1">
            <a:spLocks noChangeArrowheads="1"/>
          </p:cNvSpPr>
          <p:nvPr/>
        </p:nvSpPr>
        <p:spPr bwMode="auto">
          <a:xfrm>
            <a:off x="1547813" y="849313"/>
            <a:ext cx="549381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提案者が本提案に応募する意義</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過去の研究実績や、実機への適用実績、</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保有重要特許など主要なものを記述し</a:t>
            </a:r>
            <a:r>
              <a:rPr lang="en-US" altLang="ja-JP" sz="1800" dirty="0">
                <a:solidFill>
                  <a:srgbClr val="FF0000"/>
                </a:solidFill>
                <a:latin typeface="メイリオ" pitchFamily="50" charset="-128"/>
                <a:ea typeface="メイリオ" pitchFamily="50" charset="-128"/>
                <a:cs typeface="メイリオ" pitchFamily="50" charset="-128"/>
              </a:rPr>
              <a:t>PR</a:t>
            </a:r>
            <a:r>
              <a:rPr lang="ja-JP" altLang="en-US" sz="1800" dirty="0">
                <a:solidFill>
                  <a:srgbClr val="FF0000"/>
                </a:solidFill>
                <a:latin typeface="メイリオ" pitchFamily="50" charset="-128"/>
                <a:ea typeface="メイリオ" pitchFamily="50" charset="-128"/>
                <a:cs typeface="メイリオ" pitchFamily="50" charset="-128"/>
              </a:rPr>
              <a:t>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また、マネジメント実績などもあれば記載ください</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1226</TotalTime>
  <Words>680</Words>
  <Application>Microsoft Office PowerPoint</Application>
  <PresentationFormat>画面に合わせる (4:3)</PresentationFormat>
  <Paragraphs>100</Paragraphs>
  <Slides>9</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ＭＳ Ｐゴシック</vt:lpstr>
      <vt:lpstr>メイリオ</vt:lpstr>
      <vt:lpstr>Arial</vt:lpstr>
      <vt:lpstr>Calibri</vt:lpstr>
      <vt:lpstr>Helvetica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JST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三浦　崇広</cp:lastModifiedBy>
  <cp:revision>37</cp:revision>
  <dcterms:created xsi:type="dcterms:W3CDTF">2015-10-13T05:43:50Z</dcterms:created>
  <dcterms:modified xsi:type="dcterms:W3CDTF">2016-09-27T11:49:00Z</dcterms:modified>
</cp:coreProperties>
</file>