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6"/>
  </p:notesMasterIdLst>
  <p:sldIdLst>
    <p:sldId id="518" r:id="rId2"/>
    <p:sldId id="519" r:id="rId3"/>
    <p:sldId id="520" r:id="rId4"/>
    <p:sldId id="521" r:id="rId5"/>
  </p:sldIdLst>
  <p:sldSz cx="9906000" cy="6858000" type="A4"/>
  <p:notesSz cx="6858000" cy="987425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12" autoAdjust="0"/>
    <p:restoredTop sz="93275" autoAdjust="0"/>
  </p:normalViewPr>
  <p:slideViewPr>
    <p:cSldViewPr>
      <p:cViewPr varScale="1">
        <p:scale>
          <a:sx n="64" d="100"/>
          <a:sy n="64" d="100"/>
        </p:scale>
        <p:origin x="48" y="252"/>
      </p:cViewPr>
      <p:guideLst>
        <p:guide orient="horz" pos="2160"/>
        <p:guide pos="3120"/>
      </p:guideLst>
    </p:cSldViewPr>
  </p:slideViewPr>
  <p:notesTextViewPr>
    <p:cViewPr>
      <p:scale>
        <a:sx n="75" d="100"/>
        <a:sy n="75" d="100"/>
      </p:scale>
      <p:origin x="0" y="0"/>
    </p:cViewPr>
  </p:notesTextViewPr>
  <p:sorterViewPr>
    <p:cViewPr varScale="1">
      <p:scale>
        <a:sx n="1" d="1"/>
        <a:sy n="1" d="1"/>
      </p:scale>
      <p:origin x="0" y="-40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71800" cy="49542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4" y="1"/>
            <a:ext cx="2971800" cy="495427"/>
          </a:xfrm>
          <a:prstGeom prst="rect">
            <a:avLst/>
          </a:prstGeom>
        </p:spPr>
        <p:txBody>
          <a:bodyPr vert="horz" lIns="91440" tIns="45720" rIns="91440" bIns="45720" rtlCol="0"/>
          <a:lstStyle>
            <a:lvl1pPr algn="r">
              <a:defRPr sz="1200"/>
            </a:lvl1pPr>
          </a:lstStyle>
          <a:p>
            <a:fld id="{F5710E27-6201-4955-B2B9-D169FFA49ECB}" type="datetimeFigureOut">
              <a:rPr kumimoji="1" lang="ja-JP" altLang="en-US" smtClean="0"/>
              <a:pPr/>
              <a:t>2017/2/17</a:t>
            </a:fld>
            <a:endParaRPr kumimoji="1" lang="ja-JP" altLang="en-US"/>
          </a:p>
        </p:txBody>
      </p:sp>
      <p:sp>
        <p:nvSpPr>
          <p:cNvPr id="4" name="スライド イメージ プレースホルダー 3"/>
          <p:cNvSpPr>
            <a:spLocks noGrp="1" noRot="1" noChangeAspect="1"/>
          </p:cNvSpPr>
          <p:nvPr>
            <p:ph type="sldImg" idx="2"/>
          </p:nvPr>
        </p:nvSpPr>
        <p:spPr>
          <a:xfrm>
            <a:off x="1022350" y="1235075"/>
            <a:ext cx="4813300" cy="33321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51983"/>
            <a:ext cx="5486400" cy="3887986"/>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8825"/>
            <a:ext cx="2971800" cy="49542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4" y="9378825"/>
            <a:ext cx="2971800" cy="495426"/>
          </a:xfrm>
          <a:prstGeom prst="rect">
            <a:avLst/>
          </a:prstGeom>
        </p:spPr>
        <p:txBody>
          <a:bodyPr vert="horz" lIns="91440" tIns="45720" rIns="91440" bIns="45720" rtlCol="0" anchor="b"/>
          <a:lstStyle>
            <a:lvl1pPr algn="r">
              <a:defRPr sz="1200"/>
            </a:lvl1pPr>
          </a:lstStyle>
          <a:p>
            <a:fld id="{934B37BB-BC77-4DC1-A8A7-3241DF2E1AC0}" type="slidenum">
              <a:rPr kumimoji="1" lang="ja-JP" altLang="en-US" smtClean="0"/>
              <a:pPr/>
              <a:t>‹#›</a:t>
            </a:fld>
            <a:endParaRPr kumimoji="1" lang="ja-JP" altLang="en-US"/>
          </a:p>
        </p:txBody>
      </p:sp>
    </p:spTree>
    <p:extLst>
      <p:ext uri="{BB962C8B-B14F-4D97-AF65-F5344CB8AC3E}">
        <p14:creationId xmlns:p14="http://schemas.microsoft.com/office/powerpoint/2010/main" val="38625364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2"/>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p:txBody>
          <a:bodyPr/>
          <a:lstStyle>
            <a:lvl1pPr>
              <a:defRPr>
                <a:latin typeface="Calibri" pitchFamily="34" charset="0"/>
                <a:ea typeface="+mn-ea"/>
                <a:cs typeface="+mn-cs"/>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Calibri" pitchFamily="34" charset="0"/>
                <a:ea typeface="+mn-ea"/>
                <a:cs typeface="+mn-cs"/>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Calibri" pitchFamily="34" charset="0"/>
                <a:ea typeface="+mn-ea"/>
                <a:cs typeface="+mn-cs"/>
              </a:defRPr>
            </a:lvl1pPr>
          </a:lstStyle>
          <a:p>
            <a:pPr>
              <a:defRPr/>
            </a:pPr>
            <a:fld id="{313FE000-F103-4CB6-BE09-39F86A8FD092}" type="slidenum">
              <a:rPr lang="en-US" altLang="ja-JP"/>
              <a:pPr>
                <a:defRPr/>
              </a:pPr>
              <a:t>‹#›</a:t>
            </a:fld>
            <a:endParaRPr lang="en-US" altLang="ja-JP"/>
          </a:p>
        </p:txBody>
      </p:sp>
    </p:spTree>
    <p:extLst>
      <p:ext uri="{BB962C8B-B14F-4D97-AF65-F5344CB8AC3E}">
        <p14:creationId xmlns:p14="http://schemas.microsoft.com/office/powerpoint/2010/main" val="1305607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p:txBody>
          <a:bodyPr/>
          <a:lstStyle>
            <a:lvl1pPr>
              <a:defRPr>
                <a:latin typeface="Calibri" pitchFamily="34" charset="0"/>
                <a:ea typeface="+mn-ea"/>
                <a:cs typeface="+mn-cs"/>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Calibri" pitchFamily="34" charset="0"/>
                <a:ea typeface="+mn-ea"/>
                <a:cs typeface="+mn-cs"/>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Calibri" pitchFamily="34" charset="0"/>
                <a:ea typeface="+mn-ea"/>
                <a:cs typeface="+mn-cs"/>
              </a:defRPr>
            </a:lvl1pPr>
          </a:lstStyle>
          <a:p>
            <a:pPr>
              <a:defRPr/>
            </a:pPr>
            <a:fld id="{86D68CC7-64BA-4A71-B6F3-06F795FB2FA5}" type="slidenum">
              <a:rPr lang="en-US" altLang="ja-JP"/>
              <a:pPr>
                <a:defRPr/>
              </a:pPr>
              <a:t>‹#›</a:t>
            </a:fld>
            <a:endParaRPr lang="en-US" altLang="ja-JP"/>
          </a:p>
        </p:txBody>
      </p:sp>
    </p:spTree>
    <p:extLst>
      <p:ext uri="{BB962C8B-B14F-4D97-AF65-F5344CB8AC3E}">
        <p14:creationId xmlns:p14="http://schemas.microsoft.com/office/powerpoint/2010/main" val="2223880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a:latin typeface="Calibri" pitchFamily="34" charset="0"/>
                <a:ea typeface="+mn-ea"/>
                <a:cs typeface="+mn-cs"/>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Calibri" pitchFamily="34" charset="0"/>
                <a:ea typeface="+mn-ea"/>
                <a:cs typeface="+mn-cs"/>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Calibri" pitchFamily="34" charset="0"/>
                <a:ea typeface="+mn-ea"/>
                <a:cs typeface="+mn-cs"/>
              </a:defRPr>
            </a:lvl1pPr>
          </a:lstStyle>
          <a:p>
            <a:pPr>
              <a:defRPr/>
            </a:pPr>
            <a:fld id="{096DFB71-1621-4A8B-AB4B-FC28891109FD}" type="slidenum">
              <a:rPr lang="en-US" altLang="ja-JP"/>
              <a:pPr>
                <a:defRPr/>
              </a:pPr>
              <a:t>‹#›</a:t>
            </a:fld>
            <a:endParaRPr lang="en-US" altLang="ja-JP"/>
          </a:p>
        </p:txBody>
      </p:sp>
    </p:spTree>
    <p:extLst>
      <p:ext uri="{BB962C8B-B14F-4D97-AF65-F5344CB8AC3E}">
        <p14:creationId xmlns:p14="http://schemas.microsoft.com/office/powerpoint/2010/main" val="105130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65"/>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65"/>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a:latin typeface="Calibri" pitchFamily="34" charset="0"/>
                <a:ea typeface="+mn-ea"/>
                <a:cs typeface="+mn-cs"/>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Calibri" pitchFamily="34" charset="0"/>
                <a:ea typeface="+mn-ea"/>
                <a:cs typeface="+mn-cs"/>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Calibri" pitchFamily="34" charset="0"/>
                <a:ea typeface="+mn-ea"/>
                <a:cs typeface="+mn-cs"/>
              </a:defRPr>
            </a:lvl1pPr>
          </a:lstStyle>
          <a:p>
            <a:pPr>
              <a:defRPr/>
            </a:pPr>
            <a:fld id="{3946FC75-193B-4DCA-9ED5-ED37559175E9}" type="slidenum">
              <a:rPr lang="en-US" altLang="ja-JP"/>
              <a:pPr>
                <a:defRPr/>
              </a:pPr>
              <a:t>‹#›</a:t>
            </a:fld>
            <a:endParaRPr lang="en-US" altLang="ja-JP"/>
          </a:p>
        </p:txBody>
      </p:sp>
    </p:spTree>
    <p:extLst>
      <p:ext uri="{BB962C8B-B14F-4D97-AF65-F5344CB8AC3E}">
        <p14:creationId xmlns:p14="http://schemas.microsoft.com/office/powerpoint/2010/main" val="302762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a:latin typeface="Calibri" pitchFamily="34" charset="0"/>
                <a:ea typeface="+mn-ea"/>
                <a:cs typeface="+mn-cs"/>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Calibri" pitchFamily="34" charset="0"/>
                <a:ea typeface="+mn-ea"/>
                <a:cs typeface="+mn-cs"/>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Calibri" pitchFamily="34" charset="0"/>
                <a:ea typeface="+mn-ea"/>
                <a:cs typeface="+mn-cs"/>
              </a:defRPr>
            </a:lvl1pPr>
          </a:lstStyle>
          <a:p>
            <a:pPr>
              <a:defRPr/>
            </a:pPr>
            <a:fld id="{B080A65D-CDCA-48EB-AEC5-C130BED6BF1C}" type="slidenum">
              <a:rPr lang="en-US" altLang="ja-JP"/>
              <a:pPr>
                <a:defRPr/>
              </a:pPr>
              <a:t>‹#›</a:t>
            </a:fld>
            <a:endParaRPr lang="en-US" altLang="ja-JP"/>
          </a:p>
        </p:txBody>
      </p:sp>
    </p:spTree>
    <p:extLst>
      <p:ext uri="{BB962C8B-B14F-4D97-AF65-F5344CB8AC3E}">
        <p14:creationId xmlns:p14="http://schemas.microsoft.com/office/powerpoint/2010/main" val="3729986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27"/>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p:txBody>
          <a:bodyPr/>
          <a:lstStyle>
            <a:lvl1pPr>
              <a:defRPr>
                <a:latin typeface="Calibri" pitchFamily="34" charset="0"/>
                <a:ea typeface="+mn-ea"/>
                <a:cs typeface="+mn-cs"/>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atin typeface="Calibri" pitchFamily="34" charset="0"/>
                <a:ea typeface="+mn-ea"/>
                <a:cs typeface="+mn-cs"/>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atin typeface="Calibri" pitchFamily="34" charset="0"/>
                <a:ea typeface="+mn-ea"/>
                <a:cs typeface="+mn-cs"/>
              </a:defRPr>
            </a:lvl1pPr>
          </a:lstStyle>
          <a:p>
            <a:pPr>
              <a:defRPr/>
            </a:pPr>
            <a:fld id="{E912AEA2-005F-4B83-9311-3321E632E2BE}" type="slidenum">
              <a:rPr lang="en-US" altLang="ja-JP"/>
              <a:pPr>
                <a:defRPr/>
              </a:pPr>
              <a:t>‹#›</a:t>
            </a:fld>
            <a:endParaRPr lang="en-US" altLang="ja-JP"/>
          </a:p>
        </p:txBody>
      </p:sp>
    </p:spTree>
    <p:extLst>
      <p:ext uri="{BB962C8B-B14F-4D97-AF65-F5344CB8AC3E}">
        <p14:creationId xmlns:p14="http://schemas.microsoft.com/office/powerpoint/2010/main" val="3259719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defRPr>
                <a:latin typeface="Calibri" pitchFamily="34" charset="0"/>
                <a:ea typeface="+mn-ea"/>
                <a:cs typeface="+mn-cs"/>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Calibri" pitchFamily="34" charset="0"/>
                <a:ea typeface="+mn-ea"/>
                <a:cs typeface="+mn-cs"/>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Calibri" pitchFamily="34" charset="0"/>
                <a:ea typeface="+mn-ea"/>
                <a:cs typeface="+mn-cs"/>
              </a:defRPr>
            </a:lvl1pPr>
          </a:lstStyle>
          <a:p>
            <a:pPr>
              <a:defRPr/>
            </a:pPr>
            <a:fld id="{0B10EC58-8EE1-49ED-864C-EB00B1BA5741}" type="slidenum">
              <a:rPr lang="en-US" altLang="ja-JP"/>
              <a:pPr>
                <a:defRPr/>
              </a:pPr>
              <a:t>‹#›</a:t>
            </a:fld>
            <a:endParaRPr lang="en-US" altLang="ja-JP"/>
          </a:p>
        </p:txBody>
      </p:sp>
    </p:spTree>
    <p:extLst>
      <p:ext uri="{BB962C8B-B14F-4D97-AF65-F5344CB8AC3E}">
        <p14:creationId xmlns:p14="http://schemas.microsoft.com/office/powerpoint/2010/main" val="2474426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a:defRPr>
                <a:latin typeface="Calibri" pitchFamily="34" charset="0"/>
                <a:ea typeface="+mn-ea"/>
                <a:cs typeface="+mn-cs"/>
              </a:defRPr>
            </a:lvl1pPr>
          </a:lstStyle>
          <a:p>
            <a:pPr>
              <a:defRPr/>
            </a:pPr>
            <a:endParaRPr lang="en-US" altLang="ja-JP"/>
          </a:p>
        </p:txBody>
      </p:sp>
      <p:sp>
        <p:nvSpPr>
          <p:cNvPr id="8" name="Rectangle 5"/>
          <p:cNvSpPr>
            <a:spLocks noGrp="1" noChangeArrowheads="1"/>
          </p:cNvSpPr>
          <p:nvPr>
            <p:ph type="ftr" sz="quarter" idx="11"/>
          </p:nvPr>
        </p:nvSpPr>
        <p:spPr/>
        <p:txBody>
          <a:bodyPr/>
          <a:lstStyle>
            <a:lvl1pPr>
              <a:defRPr>
                <a:latin typeface="Calibri" pitchFamily="34" charset="0"/>
                <a:ea typeface="+mn-ea"/>
                <a:cs typeface="+mn-cs"/>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a:latin typeface="Calibri" pitchFamily="34" charset="0"/>
                <a:ea typeface="+mn-ea"/>
                <a:cs typeface="+mn-cs"/>
              </a:defRPr>
            </a:lvl1pPr>
          </a:lstStyle>
          <a:p>
            <a:pPr>
              <a:defRPr/>
            </a:pPr>
            <a:fld id="{0B8E6ED5-35AA-435A-A3C0-2AEAC501DCD2}" type="slidenum">
              <a:rPr lang="en-US" altLang="ja-JP"/>
              <a:pPr>
                <a:defRPr/>
              </a:pPr>
              <a:t>‹#›</a:t>
            </a:fld>
            <a:endParaRPr lang="en-US" altLang="ja-JP"/>
          </a:p>
        </p:txBody>
      </p:sp>
    </p:spTree>
    <p:extLst>
      <p:ext uri="{BB962C8B-B14F-4D97-AF65-F5344CB8AC3E}">
        <p14:creationId xmlns:p14="http://schemas.microsoft.com/office/powerpoint/2010/main" val="2604250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p:txBody>
          <a:bodyPr/>
          <a:lstStyle>
            <a:lvl1pPr>
              <a:defRPr>
                <a:latin typeface="Calibri" pitchFamily="34" charset="0"/>
                <a:ea typeface="+mn-ea"/>
                <a:cs typeface="+mn-cs"/>
              </a:defRPr>
            </a:lvl1pPr>
          </a:lstStyle>
          <a:p>
            <a:pPr>
              <a:defRPr/>
            </a:pPr>
            <a:endParaRPr lang="en-US" altLang="ja-JP"/>
          </a:p>
        </p:txBody>
      </p:sp>
      <p:sp>
        <p:nvSpPr>
          <p:cNvPr id="4" name="Rectangle 5"/>
          <p:cNvSpPr>
            <a:spLocks noGrp="1" noChangeArrowheads="1"/>
          </p:cNvSpPr>
          <p:nvPr>
            <p:ph type="ftr" sz="quarter" idx="11"/>
          </p:nvPr>
        </p:nvSpPr>
        <p:spPr/>
        <p:txBody>
          <a:bodyPr/>
          <a:lstStyle>
            <a:lvl1pPr>
              <a:defRPr>
                <a:latin typeface="Calibri" pitchFamily="34" charset="0"/>
                <a:ea typeface="+mn-ea"/>
                <a:cs typeface="+mn-cs"/>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a:latin typeface="Calibri" pitchFamily="34" charset="0"/>
                <a:ea typeface="+mn-ea"/>
                <a:cs typeface="+mn-cs"/>
              </a:defRPr>
            </a:lvl1pPr>
          </a:lstStyle>
          <a:p>
            <a:pPr>
              <a:defRPr/>
            </a:pPr>
            <a:fld id="{C90AC5AE-EE87-4C59-92C2-355E56E672B1}" type="slidenum">
              <a:rPr lang="en-US" altLang="ja-JP"/>
              <a:pPr>
                <a:defRPr/>
              </a:pPr>
              <a:t>‹#›</a:t>
            </a:fld>
            <a:endParaRPr lang="en-US" altLang="ja-JP"/>
          </a:p>
        </p:txBody>
      </p:sp>
    </p:spTree>
    <p:extLst>
      <p:ext uri="{BB962C8B-B14F-4D97-AF65-F5344CB8AC3E}">
        <p14:creationId xmlns:p14="http://schemas.microsoft.com/office/powerpoint/2010/main" val="1611909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Calibri" pitchFamily="34" charset="0"/>
                <a:ea typeface="+mn-ea"/>
                <a:cs typeface="+mn-cs"/>
              </a:defRPr>
            </a:lvl1pPr>
          </a:lstStyle>
          <a:p>
            <a:pPr>
              <a:defRPr/>
            </a:pPr>
            <a:endParaRPr lang="en-US" altLang="ja-JP"/>
          </a:p>
        </p:txBody>
      </p:sp>
      <p:sp>
        <p:nvSpPr>
          <p:cNvPr id="3" name="Rectangle 5"/>
          <p:cNvSpPr>
            <a:spLocks noGrp="1" noChangeArrowheads="1"/>
          </p:cNvSpPr>
          <p:nvPr>
            <p:ph type="ftr" sz="quarter" idx="11"/>
          </p:nvPr>
        </p:nvSpPr>
        <p:spPr/>
        <p:txBody>
          <a:bodyPr/>
          <a:lstStyle>
            <a:lvl1pPr>
              <a:defRPr>
                <a:latin typeface="Calibri" pitchFamily="34" charset="0"/>
                <a:ea typeface="+mn-ea"/>
                <a:cs typeface="+mn-cs"/>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a:latin typeface="Calibri" pitchFamily="34" charset="0"/>
                <a:ea typeface="+mn-ea"/>
                <a:cs typeface="+mn-cs"/>
              </a:defRPr>
            </a:lvl1pPr>
          </a:lstStyle>
          <a:p>
            <a:pPr>
              <a:defRPr/>
            </a:pPr>
            <a:fld id="{D26B6B4A-9F61-48FD-84DA-CA52CDD447D2}" type="slidenum">
              <a:rPr lang="en-US" altLang="ja-JP"/>
              <a:pPr>
                <a:defRPr/>
              </a:pPr>
              <a:t>‹#›</a:t>
            </a:fld>
            <a:endParaRPr lang="en-US" altLang="ja-JP"/>
          </a:p>
        </p:txBody>
      </p:sp>
    </p:spTree>
    <p:extLst>
      <p:ext uri="{BB962C8B-B14F-4D97-AF65-F5344CB8AC3E}">
        <p14:creationId xmlns:p14="http://schemas.microsoft.com/office/powerpoint/2010/main" val="2482121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7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p:txBody>
          <a:bodyPr/>
          <a:lstStyle>
            <a:lvl1pPr>
              <a:defRPr>
                <a:latin typeface="Calibri" pitchFamily="34" charset="0"/>
                <a:ea typeface="+mn-ea"/>
                <a:cs typeface="+mn-cs"/>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atin typeface="Calibri" pitchFamily="34" charset="0"/>
                <a:ea typeface="+mn-ea"/>
                <a:cs typeface="+mn-cs"/>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atin typeface="Calibri" pitchFamily="34" charset="0"/>
                <a:ea typeface="+mn-ea"/>
                <a:cs typeface="+mn-cs"/>
              </a:defRPr>
            </a:lvl1pPr>
          </a:lstStyle>
          <a:p>
            <a:pPr>
              <a:defRPr/>
            </a:pPr>
            <a:fld id="{1EC13B11-65A8-433C-88AC-3CC7686E524F}" type="slidenum">
              <a:rPr lang="en-US" altLang="ja-JP"/>
              <a:pPr>
                <a:defRPr/>
              </a:pPr>
              <a:t>‹#›</a:t>
            </a:fld>
            <a:endParaRPr lang="en-US" altLang="ja-JP"/>
          </a:p>
        </p:txBody>
      </p:sp>
    </p:spTree>
    <p:extLst>
      <p:ext uri="{BB962C8B-B14F-4D97-AF65-F5344CB8AC3E}">
        <p14:creationId xmlns:p14="http://schemas.microsoft.com/office/powerpoint/2010/main" val="1632079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16535C96-5496-4058-8803-350EE884DB97}" type="slidenum">
              <a:rPr lang="en-US" altLang="ja-JP" smtClean="0"/>
              <a:pPr>
                <a:defRPr/>
              </a:pPr>
              <a:t>‹#›</a:t>
            </a:fld>
            <a:endParaRPr lang="en-US" altLang="ja-JP"/>
          </a:p>
        </p:txBody>
      </p:sp>
    </p:spTree>
    <p:extLst>
      <p:ext uri="{BB962C8B-B14F-4D97-AF65-F5344CB8AC3E}">
        <p14:creationId xmlns:p14="http://schemas.microsoft.com/office/powerpoint/2010/main" val="351862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3"/>
          <p:cNvSpPr>
            <a:spLocks noGrp="1" noChangeArrowheads="1"/>
          </p:cNvSpPr>
          <p:nvPr>
            <p:ph type="body" idx="1"/>
          </p:nvPr>
        </p:nvSpPr>
        <p:spPr bwMode="auto">
          <a:xfrm>
            <a:off x="495300" y="1600206"/>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ea typeface="メイリオ" pitchFamily="50" charset="-128"/>
                <a:cs typeface="メイリオ" pitchFamily="50" charset="-128"/>
              </a:defRPr>
            </a:lvl1pPr>
          </a:lstStyle>
          <a:p>
            <a:pPr fontAlgn="base">
              <a:spcBef>
                <a:spcPct val="0"/>
              </a:spcBef>
              <a:spcAft>
                <a:spcPct val="0"/>
              </a:spcAft>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ea typeface="メイリオ" pitchFamily="50" charset="-128"/>
                <a:cs typeface="メイリオ" pitchFamily="50" charset="-128"/>
              </a:defRPr>
            </a:lvl1pPr>
          </a:lstStyle>
          <a:p>
            <a:pPr fontAlgn="base">
              <a:spcBef>
                <a:spcPct val="0"/>
              </a:spcBef>
              <a:spcAft>
                <a:spcPct val="0"/>
              </a:spcAft>
              <a:defRPr/>
            </a:pPr>
            <a:endParaRPr lang="en-US" altLang="ja-JP"/>
          </a:p>
        </p:txBody>
      </p:sp>
      <p:sp>
        <p:nvSpPr>
          <p:cNvPr id="1030" name="Rectangle 6"/>
          <p:cNvSpPr>
            <a:spLocks noGrp="1" noChangeArrowheads="1"/>
          </p:cNvSpPr>
          <p:nvPr>
            <p:ph type="sldNum" sz="quarter" idx="4"/>
          </p:nvPr>
        </p:nvSpPr>
        <p:spPr bwMode="auto">
          <a:xfrm>
            <a:off x="9003450" y="6489340"/>
            <a:ext cx="812295" cy="277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メイリオ" pitchFamily="50" charset="-128"/>
                <a:cs typeface="メイリオ" pitchFamily="50" charset="-128"/>
              </a:defRPr>
            </a:lvl1pPr>
          </a:lstStyle>
          <a:p>
            <a:pPr fontAlgn="base">
              <a:spcBef>
                <a:spcPct val="0"/>
              </a:spcBef>
              <a:spcAft>
                <a:spcPct val="0"/>
              </a:spcAft>
              <a:defRPr/>
            </a:pPr>
            <a:fld id="{16535C96-5496-4058-8803-350EE884DB97}" type="slidenum">
              <a:rPr lang="en-US" altLang="ja-JP"/>
              <a:pPr fontAlgn="base">
                <a:spcBef>
                  <a:spcPct val="0"/>
                </a:spcBef>
                <a:spcAft>
                  <a:spcPct val="0"/>
                </a:spcAft>
                <a:defRPr/>
              </a:pPr>
              <a:t>‹#›</a:t>
            </a:fld>
            <a:endParaRPr lang="en-US" altLang="ja-JP"/>
          </a:p>
        </p:txBody>
      </p:sp>
      <p:sp>
        <p:nvSpPr>
          <p:cNvPr id="3079" name="Line 7"/>
          <p:cNvSpPr>
            <a:spLocks noChangeShapeType="1"/>
          </p:cNvSpPr>
          <p:nvPr/>
        </p:nvSpPr>
        <p:spPr bwMode="auto">
          <a:xfrm>
            <a:off x="0" y="549275"/>
            <a:ext cx="9906000" cy="0"/>
          </a:xfrm>
          <a:prstGeom prst="line">
            <a:avLst/>
          </a:prstGeom>
          <a:noFill/>
          <a:ln w="9525">
            <a:solidFill>
              <a:srgbClr val="0071B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fontAlgn="base">
              <a:spcBef>
                <a:spcPct val="0"/>
              </a:spcBef>
              <a:spcAft>
                <a:spcPct val="0"/>
              </a:spcAft>
            </a:pPr>
            <a:endParaRPr lang="ja-JP" altLang="en-US">
              <a:solidFill>
                <a:prstClr val="black"/>
              </a:solidFill>
              <a:latin typeface="Calibri" pitchFamily="34" charset="0"/>
            </a:endParaRPr>
          </a:p>
        </p:txBody>
      </p:sp>
      <p:sp>
        <p:nvSpPr>
          <p:cNvPr id="3080" name="Line 8"/>
          <p:cNvSpPr>
            <a:spLocks noChangeShapeType="1"/>
          </p:cNvSpPr>
          <p:nvPr/>
        </p:nvSpPr>
        <p:spPr bwMode="auto">
          <a:xfrm>
            <a:off x="0" y="620713"/>
            <a:ext cx="9906000" cy="0"/>
          </a:xfrm>
          <a:prstGeom prst="line">
            <a:avLst/>
          </a:prstGeom>
          <a:noFill/>
          <a:ln w="50800">
            <a:solidFill>
              <a:srgbClr val="0071B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fontAlgn="base">
              <a:spcBef>
                <a:spcPct val="0"/>
              </a:spcBef>
              <a:spcAft>
                <a:spcPct val="0"/>
              </a:spcAft>
            </a:pPr>
            <a:endParaRPr lang="ja-JP" altLang="en-US">
              <a:solidFill>
                <a:prstClr val="black"/>
              </a:solidFill>
              <a:latin typeface="Calibri" pitchFamily="34" charset="0"/>
            </a:endParaRPr>
          </a:p>
        </p:txBody>
      </p:sp>
    </p:spTree>
    <p:extLst>
      <p:ext uri="{BB962C8B-B14F-4D97-AF65-F5344CB8AC3E}">
        <p14:creationId xmlns:p14="http://schemas.microsoft.com/office/powerpoint/2010/main" val="388328109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D26B6B4A-9F61-48FD-84DA-CA52CDD447D2}" type="slidenum">
              <a:rPr lang="en-US" altLang="ja-JP" smtClean="0"/>
              <a:pPr>
                <a:defRPr/>
              </a:pPr>
              <a:t>1</a:t>
            </a:fld>
            <a:endParaRPr lang="en-US" altLang="ja-JP"/>
          </a:p>
        </p:txBody>
      </p:sp>
      <p:graphicFrame>
        <p:nvGraphicFramePr>
          <p:cNvPr id="3" name="表 2"/>
          <p:cNvGraphicFramePr>
            <a:graphicFrameLocks noGrp="1"/>
          </p:cNvGraphicFramePr>
          <p:nvPr>
            <p:extLst/>
          </p:nvPr>
        </p:nvGraphicFramePr>
        <p:xfrm>
          <a:off x="227475" y="1763815"/>
          <a:ext cx="9451050" cy="1643424"/>
        </p:xfrm>
        <a:graphic>
          <a:graphicData uri="http://schemas.openxmlformats.org/drawingml/2006/table">
            <a:tbl>
              <a:tblPr>
                <a:tableStyleId>{5940675A-B579-460E-94D1-54222C63F5DA}</a:tableStyleId>
              </a:tblPr>
              <a:tblGrid>
                <a:gridCol w="1809776">
                  <a:extLst>
                    <a:ext uri="{9D8B030D-6E8A-4147-A177-3AD203B41FA5}">
                      <a16:colId xmlns:a16="http://schemas.microsoft.com/office/drawing/2014/main" val="20000"/>
                    </a:ext>
                  </a:extLst>
                </a:gridCol>
                <a:gridCol w="7641274">
                  <a:extLst>
                    <a:ext uri="{9D8B030D-6E8A-4147-A177-3AD203B41FA5}">
                      <a16:colId xmlns:a16="http://schemas.microsoft.com/office/drawing/2014/main" val="20001"/>
                    </a:ext>
                  </a:extLst>
                </a:gridCol>
              </a:tblGrid>
              <a:tr h="293274">
                <a:tc>
                  <a:txBody>
                    <a:bodyPr/>
                    <a:lstStyle/>
                    <a:p>
                      <a:pPr algn="just">
                        <a:spcAft>
                          <a:spcPts val="0"/>
                        </a:spcAft>
                      </a:pPr>
                      <a:r>
                        <a:rPr lang="ja-JP" altLang="en-US" sz="1200" kern="100" dirty="0">
                          <a:effectLst/>
                          <a:latin typeface="+mj-ea"/>
                          <a:ea typeface="+mj-ea"/>
                          <a:cs typeface="Times New Roman"/>
                        </a:rPr>
                        <a:t>提案タイトル</a:t>
                      </a:r>
                      <a:endParaRPr lang="ja-JP" sz="1200" kern="100" dirty="0">
                        <a:effectLst/>
                        <a:latin typeface="+mj-ea"/>
                        <a:ea typeface="+mj-ea"/>
                        <a:cs typeface="Times New Roman"/>
                      </a:endParaRPr>
                    </a:p>
                  </a:txBody>
                  <a:tcPr marL="36000" marR="36000" marT="36000" marB="36000" anchor="ctr">
                    <a:solidFill>
                      <a:schemeClr val="accent1">
                        <a:lumMod val="20000"/>
                        <a:lumOff val="80000"/>
                      </a:schemeClr>
                    </a:solidFill>
                  </a:tcPr>
                </a:tc>
                <a:tc>
                  <a:txBody>
                    <a:bodyPr/>
                    <a:lstStyle/>
                    <a:p>
                      <a:pPr algn="just">
                        <a:spcAft>
                          <a:spcPts val="0"/>
                        </a:spcAft>
                      </a:pPr>
                      <a:endParaRPr lang="ja-JP" sz="1200" kern="100" dirty="0">
                        <a:effectLst/>
                        <a:latin typeface="+mj-ea"/>
                        <a:ea typeface="+mj-ea"/>
                        <a:cs typeface="Times New Roman"/>
                      </a:endParaRPr>
                    </a:p>
                  </a:txBody>
                  <a:tcPr marL="36000" marR="36000" marT="36000" marB="36000" anchor="ctr"/>
                </a:tc>
                <a:extLst>
                  <a:ext uri="{0D108BD9-81ED-4DB2-BD59-A6C34878D82A}">
                    <a16:rowId xmlns:a16="http://schemas.microsoft.com/office/drawing/2014/main" val="10000"/>
                  </a:ext>
                </a:extLst>
              </a:tr>
              <a:tr h="270030">
                <a:tc>
                  <a:txBody>
                    <a:bodyPr/>
                    <a:lstStyle/>
                    <a:p>
                      <a:pPr algn="just">
                        <a:spcAft>
                          <a:spcPts val="0"/>
                        </a:spcAft>
                      </a:pPr>
                      <a:r>
                        <a:rPr lang="ja-JP" altLang="en-US" sz="1200" kern="100" dirty="0">
                          <a:effectLst/>
                          <a:latin typeface="+mj-ea"/>
                          <a:ea typeface="+mj-ea"/>
                        </a:rPr>
                        <a:t>提案組織</a:t>
                      </a:r>
                      <a:endParaRPr lang="ja-JP" sz="1200" kern="100" dirty="0">
                        <a:effectLst/>
                        <a:latin typeface="+mj-ea"/>
                        <a:ea typeface="+mj-ea"/>
                        <a:cs typeface="Times New Roman"/>
                      </a:endParaRPr>
                    </a:p>
                  </a:txBody>
                  <a:tcPr marL="36000" marR="36000" marT="36000" marB="36000" anchor="ctr">
                    <a:solidFill>
                      <a:schemeClr val="accent1">
                        <a:lumMod val="20000"/>
                        <a:lumOff val="80000"/>
                      </a:schemeClr>
                    </a:solidFill>
                  </a:tcPr>
                </a:tc>
                <a:tc>
                  <a:txBody>
                    <a:bodyPr/>
                    <a:lstStyle/>
                    <a:p>
                      <a:pPr algn="just">
                        <a:spcAft>
                          <a:spcPts val="0"/>
                        </a:spcAft>
                      </a:pPr>
                      <a:endParaRPr lang="ja-JP" sz="1200" kern="100" dirty="0">
                        <a:effectLst/>
                        <a:latin typeface="+mj-ea"/>
                        <a:ea typeface="+mj-ea"/>
                        <a:cs typeface="Times New Roman"/>
                      </a:endParaRPr>
                    </a:p>
                  </a:txBody>
                  <a:tcPr marL="36000" marR="36000" marT="36000" marB="36000" anchor="ctr"/>
                </a:tc>
                <a:extLst>
                  <a:ext uri="{0D108BD9-81ED-4DB2-BD59-A6C34878D82A}">
                    <a16:rowId xmlns:a16="http://schemas.microsoft.com/office/drawing/2014/main" val="10001"/>
                  </a:ext>
                </a:extLst>
              </a:tr>
              <a:tr h="270030">
                <a:tc>
                  <a:txBody>
                    <a:bodyPr/>
                    <a:lstStyle/>
                    <a:p>
                      <a:pPr algn="just">
                        <a:spcAft>
                          <a:spcPts val="0"/>
                        </a:spcAft>
                      </a:pPr>
                      <a:r>
                        <a:rPr lang="ja-JP" altLang="en-US" sz="1200" kern="100" dirty="0">
                          <a:effectLst/>
                          <a:latin typeface="+mj-ea"/>
                          <a:ea typeface="+mj-ea"/>
                          <a:cs typeface="Times New Roman"/>
                        </a:rPr>
                        <a:t>提案責任者・部署・役職</a:t>
                      </a:r>
                      <a:endParaRPr lang="en-US" altLang="ja-JP" sz="1200" kern="100" dirty="0">
                        <a:effectLst/>
                        <a:latin typeface="+mj-ea"/>
                        <a:ea typeface="+mj-ea"/>
                        <a:cs typeface="Times New Roman"/>
                      </a:endParaRPr>
                    </a:p>
                  </a:txBody>
                  <a:tcPr marL="36000" marR="36000" marT="36000" marB="36000" anchor="ctr">
                    <a:solidFill>
                      <a:schemeClr val="accent1">
                        <a:lumMod val="20000"/>
                        <a:lumOff val="80000"/>
                      </a:schemeClr>
                    </a:solidFill>
                  </a:tcPr>
                </a:tc>
                <a:tc>
                  <a:txBody>
                    <a:bodyPr/>
                    <a:lstStyle/>
                    <a:p>
                      <a:pPr algn="just">
                        <a:spcAft>
                          <a:spcPts val="0"/>
                        </a:spcAft>
                      </a:pPr>
                      <a:endParaRPr lang="ja-JP" sz="1200" kern="100" dirty="0">
                        <a:effectLst/>
                        <a:latin typeface="+mj-ea"/>
                        <a:ea typeface="+mj-ea"/>
                        <a:cs typeface="Times New Roman"/>
                      </a:endParaRPr>
                    </a:p>
                  </a:txBody>
                  <a:tcPr marL="36000" marR="36000" marT="36000" marB="36000" anchor="ctr"/>
                </a:tc>
                <a:extLst>
                  <a:ext uri="{0D108BD9-81ED-4DB2-BD59-A6C34878D82A}">
                    <a16:rowId xmlns:a16="http://schemas.microsoft.com/office/drawing/2014/main" val="10002"/>
                  </a:ext>
                </a:extLst>
              </a:tr>
              <a:tr h="270030">
                <a:tc>
                  <a:txBody>
                    <a:bodyPr/>
                    <a:lstStyle/>
                    <a:p>
                      <a:pPr algn="just">
                        <a:spcAft>
                          <a:spcPts val="0"/>
                        </a:spcAft>
                      </a:pPr>
                      <a:r>
                        <a:rPr lang="ja-JP" altLang="en-US" sz="1200" kern="100" dirty="0">
                          <a:effectLst/>
                          <a:latin typeface="+mj-ea"/>
                          <a:ea typeface="+mj-ea"/>
                          <a:cs typeface="+mn-cs"/>
                        </a:rPr>
                        <a:t>連絡担当者・部署・役職</a:t>
                      </a:r>
                      <a:endParaRPr lang="ja-JP" sz="1200" kern="100" dirty="0">
                        <a:effectLst/>
                        <a:latin typeface="+mj-ea"/>
                        <a:ea typeface="+mj-ea"/>
                        <a:cs typeface="Times New Roman"/>
                      </a:endParaRPr>
                    </a:p>
                  </a:txBody>
                  <a:tcPr marL="36000" marR="36000" marT="36000" marB="36000" anchor="ctr">
                    <a:solidFill>
                      <a:schemeClr val="accent1">
                        <a:lumMod val="20000"/>
                        <a:lumOff val="80000"/>
                      </a:schemeClr>
                    </a:solidFill>
                  </a:tcPr>
                </a:tc>
                <a:tc>
                  <a:txBody>
                    <a:bodyPr/>
                    <a:lstStyle/>
                    <a:p>
                      <a:pPr algn="just">
                        <a:spcAft>
                          <a:spcPts val="0"/>
                        </a:spcAft>
                      </a:pPr>
                      <a:r>
                        <a:rPr lang="en-US" sz="1200" kern="100" dirty="0">
                          <a:effectLst/>
                          <a:latin typeface="+mj-ea"/>
                          <a:ea typeface="+mj-ea"/>
                        </a:rPr>
                        <a:t> </a:t>
                      </a:r>
                      <a:endParaRPr lang="ja-JP" sz="1200" kern="100" dirty="0">
                        <a:effectLst/>
                        <a:latin typeface="+mj-ea"/>
                        <a:ea typeface="+mj-ea"/>
                        <a:cs typeface="Times New Roman"/>
                      </a:endParaRPr>
                    </a:p>
                  </a:txBody>
                  <a:tcPr marL="36000" marR="36000" marT="36000" marB="36000" anchor="ctr"/>
                </a:tc>
                <a:extLst>
                  <a:ext uri="{0D108BD9-81ED-4DB2-BD59-A6C34878D82A}">
                    <a16:rowId xmlns:a16="http://schemas.microsoft.com/office/drawing/2014/main" val="10003"/>
                  </a:ext>
                </a:extLst>
              </a:tr>
              <a:tr h="270030">
                <a:tc>
                  <a:txBody>
                    <a:bodyPr/>
                    <a:lstStyle/>
                    <a:p>
                      <a:pPr algn="just">
                        <a:spcAft>
                          <a:spcPts val="0"/>
                        </a:spcAft>
                      </a:pPr>
                      <a:r>
                        <a:rPr lang="ja-JP" altLang="en-US" sz="1200" kern="100" dirty="0">
                          <a:effectLst/>
                          <a:latin typeface="+mj-ea"/>
                          <a:ea typeface="+mj-ea"/>
                          <a:cs typeface="Times New Roman"/>
                        </a:rPr>
                        <a:t>連絡先（住所）</a:t>
                      </a:r>
                      <a:endParaRPr lang="ja-JP" sz="1200" kern="100" dirty="0">
                        <a:effectLst/>
                        <a:latin typeface="+mj-ea"/>
                        <a:ea typeface="+mj-ea"/>
                        <a:cs typeface="Times New Roman"/>
                      </a:endParaRPr>
                    </a:p>
                  </a:txBody>
                  <a:tcPr marL="36000" marR="36000" marT="36000" marB="36000" anchor="ctr">
                    <a:solidFill>
                      <a:schemeClr val="accent1">
                        <a:lumMod val="20000"/>
                        <a:lumOff val="80000"/>
                      </a:schemeClr>
                    </a:solidFill>
                  </a:tcPr>
                </a:tc>
                <a:tc>
                  <a:txBody>
                    <a:bodyPr/>
                    <a:lstStyle/>
                    <a:p>
                      <a:pPr algn="just">
                        <a:spcAft>
                          <a:spcPts val="0"/>
                        </a:spcAft>
                      </a:pPr>
                      <a:endParaRPr lang="ja-JP" sz="1200" kern="100" dirty="0">
                        <a:effectLst/>
                        <a:latin typeface="+mj-ea"/>
                        <a:ea typeface="+mj-ea"/>
                        <a:cs typeface="Times New Roman"/>
                      </a:endParaRPr>
                    </a:p>
                  </a:txBody>
                  <a:tcPr marL="36000" marR="36000" marT="36000" marB="36000" anchor="ctr"/>
                </a:tc>
                <a:extLst>
                  <a:ext uri="{0D108BD9-81ED-4DB2-BD59-A6C34878D82A}">
                    <a16:rowId xmlns:a16="http://schemas.microsoft.com/office/drawing/2014/main" val="10004"/>
                  </a:ext>
                </a:extLst>
              </a:tr>
              <a:tr h="270030">
                <a:tc>
                  <a:txBody>
                    <a:bodyPr/>
                    <a:lstStyle/>
                    <a:p>
                      <a:pPr algn="just">
                        <a:spcAft>
                          <a:spcPts val="0"/>
                        </a:spcAft>
                      </a:pPr>
                      <a:r>
                        <a:rPr lang="ja-JP" altLang="en-US" sz="1200" kern="100" dirty="0">
                          <a:effectLst/>
                          <a:latin typeface="+mj-ea"/>
                          <a:ea typeface="+mj-ea"/>
                          <a:cs typeface="Times New Roman"/>
                        </a:rPr>
                        <a:t>連絡先（電話番号・</a:t>
                      </a:r>
                      <a:r>
                        <a:rPr lang="en-US" altLang="ja-JP" sz="1200" kern="100" dirty="0">
                          <a:effectLst/>
                          <a:latin typeface="+mj-ea"/>
                          <a:ea typeface="+mj-ea"/>
                          <a:cs typeface="Times New Roman"/>
                        </a:rPr>
                        <a:t>E-mail</a:t>
                      </a:r>
                      <a:r>
                        <a:rPr lang="ja-JP" altLang="en-US" sz="1200" kern="100" dirty="0">
                          <a:effectLst/>
                          <a:latin typeface="+mj-ea"/>
                          <a:ea typeface="+mj-ea"/>
                          <a:cs typeface="Times New Roman"/>
                        </a:rPr>
                        <a:t>）</a:t>
                      </a:r>
                      <a:endParaRPr lang="ja-JP" sz="1200" kern="100" dirty="0">
                        <a:effectLst/>
                        <a:latin typeface="+mj-ea"/>
                        <a:ea typeface="+mj-ea"/>
                        <a:cs typeface="Times New Roman"/>
                      </a:endParaRPr>
                    </a:p>
                  </a:txBody>
                  <a:tcPr marL="36000" marR="36000" marT="36000" marB="36000" anchor="ctr">
                    <a:solidFill>
                      <a:schemeClr val="accent1">
                        <a:lumMod val="20000"/>
                        <a:lumOff val="80000"/>
                      </a:schemeClr>
                    </a:solidFill>
                  </a:tcPr>
                </a:tc>
                <a:tc>
                  <a:txBody>
                    <a:bodyPr/>
                    <a:lstStyle/>
                    <a:p>
                      <a:pPr algn="just">
                        <a:spcAft>
                          <a:spcPts val="0"/>
                        </a:spcAft>
                      </a:pPr>
                      <a:r>
                        <a:rPr lang="en-US" sz="1200" kern="100" dirty="0">
                          <a:effectLst/>
                          <a:latin typeface="+mj-ea"/>
                          <a:ea typeface="+mj-ea"/>
                        </a:rPr>
                        <a:t> </a:t>
                      </a:r>
                      <a:endParaRPr lang="ja-JP" sz="1200" kern="100" dirty="0">
                        <a:effectLst/>
                        <a:latin typeface="+mj-ea"/>
                        <a:ea typeface="+mj-ea"/>
                        <a:cs typeface="Times New Roman"/>
                      </a:endParaRPr>
                    </a:p>
                  </a:txBody>
                  <a:tcPr marL="36000" marR="36000" marT="36000" marB="36000" anchor="ctr"/>
                </a:tc>
                <a:extLst>
                  <a:ext uri="{0D108BD9-81ED-4DB2-BD59-A6C34878D82A}">
                    <a16:rowId xmlns:a16="http://schemas.microsoft.com/office/drawing/2014/main" val="10005"/>
                  </a:ext>
                </a:extLst>
              </a:tr>
            </a:tbl>
          </a:graphicData>
        </a:graphic>
      </p:graphicFrame>
      <p:sp>
        <p:nvSpPr>
          <p:cNvPr id="4" name="タイトル 1"/>
          <p:cNvSpPr txBox="1">
            <a:spLocks/>
          </p:cNvSpPr>
          <p:nvPr/>
        </p:nvSpPr>
        <p:spPr>
          <a:xfrm>
            <a:off x="137465" y="638690"/>
            <a:ext cx="9586065" cy="585065"/>
          </a:xfrm>
          <a:prstGeom prst="rect">
            <a:avLst/>
          </a:prstGeom>
        </p:spPr>
        <p:txBody>
          <a:bodyPr/>
          <a:lstStyle/>
          <a:p>
            <a:pPr algn="ctr" fontAlgn="base">
              <a:spcBef>
                <a:spcPct val="0"/>
              </a:spcBef>
              <a:spcAft>
                <a:spcPct val="0"/>
              </a:spcAft>
            </a:pPr>
            <a:r>
              <a:rPr lang="ja-JP" altLang="en-US" kern="0" dirty="0">
                <a:solidFill>
                  <a:srgbClr val="000000"/>
                </a:solidFill>
                <a:latin typeface="Meiryo UI"/>
                <a:ea typeface="Meiryo UI"/>
                <a:cs typeface="Meiryo UI"/>
              </a:rPr>
              <a:t>革新的研究開発推進プログラム（</a:t>
            </a:r>
            <a:r>
              <a:rPr lang="en-US" altLang="ja-JP" kern="0" dirty="0" err="1">
                <a:solidFill>
                  <a:srgbClr val="000000"/>
                </a:solidFill>
                <a:latin typeface="Meiryo UI"/>
                <a:ea typeface="Meiryo UI"/>
                <a:cs typeface="Meiryo UI"/>
              </a:rPr>
              <a:t>ImPACT</a:t>
            </a:r>
            <a:r>
              <a:rPr lang="ja-JP" altLang="en-US" kern="0" dirty="0">
                <a:solidFill>
                  <a:srgbClr val="000000"/>
                </a:solidFill>
                <a:latin typeface="Meiryo UI"/>
                <a:ea typeface="Meiryo UI"/>
                <a:cs typeface="Meiryo UI"/>
              </a:rPr>
              <a:t>）</a:t>
            </a:r>
            <a:endParaRPr lang="en-US" altLang="ja-JP" kern="0" dirty="0">
              <a:solidFill>
                <a:srgbClr val="000000"/>
              </a:solidFill>
              <a:latin typeface="Meiryo UI"/>
              <a:ea typeface="Meiryo UI"/>
              <a:cs typeface="Meiryo UI"/>
            </a:endParaRPr>
          </a:p>
          <a:p>
            <a:pPr algn="ctr" fontAlgn="base">
              <a:spcBef>
                <a:spcPct val="0"/>
              </a:spcBef>
              <a:spcAft>
                <a:spcPct val="0"/>
              </a:spcAft>
            </a:pPr>
            <a:r>
              <a:rPr lang="ja-JP" altLang="en-US" kern="0" dirty="0">
                <a:solidFill>
                  <a:srgbClr val="000000"/>
                </a:solidFill>
                <a:latin typeface="Meiryo UI"/>
                <a:ea typeface="Meiryo UI"/>
                <a:cs typeface="Meiryo UI"/>
              </a:rPr>
              <a:t>「脳情報の可視化と制御による活力溢れる生活の実現」　</a:t>
            </a:r>
            <a:endParaRPr lang="en-US" altLang="ja-JP" kern="0" dirty="0">
              <a:solidFill>
                <a:srgbClr val="000000"/>
              </a:solidFill>
              <a:latin typeface="Meiryo UI"/>
              <a:ea typeface="Meiryo UI"/>
              <a:cs typeface="Meiryo UI"/>
            </a:endParaRPr>
          </a:p>
          <a:p>
            <a:pPr algn="ctr" fontAlgn="base">
              <a:spcBef>
                <a:spcPct val="0"/>
              </a:spcBef>
              <a:spcAft>
                <a:spcPct val="0"/>
              </a:spcAft>
            </a:pPr>
            <a:r>
              <a:rPr lang="en-US" altLang="ja-JP" kern="0" dirty="0">
                <a:solidFill>
                  <a:srgbClr val="000000"/>
                </a:solidFill>
                <a:latin typeface="Meiryo UI"/>
                <a:ea typeface="Meiryo UI"/>
                <a:cs typeface="Meiryo UI"/>
              </a:rPr>
              <a:t>BHQ</a:t>
            </a:r>
            <a:r>
              <a:rPr lang="ja-JP" altLang="en-US" kern="0" dirty="0">
                <a:solidFill>
                  <a:srgbClr val="000000"/>
                </a:solidFill>
                <a:latin typeface="Meiryo UI"/>
                <a:ea typeface="Meiryo UI"/>
                <a:cs typeface="Meiryo UI"/>
              </a:rPr>
              <a:t>チャレンジ提案書</a:t>
            </a:r>
          </a:p>
          <a:p>
            <a:pPr fontAlgn="base">
              <a:spcBef>
                <a:spcPct val="0"/>
              </a:spcBef>
              <a:spcAft>
                <a:spcPct val="0"/>
              </a:spcAft>
            </a:pPr>
            <a:endParaRPr lang="ja-JP" altLang="en-US" kern="0" dirty="0">
              <a:solidFill>
                <a:srgbClr val="000000"/>
              </a:solidFill>
              <a:latin typeface="Meiryo UI"/>
              <a:ea typeface="Meiryo UI"/>
              <a:cs typeface="Meiryo UI"/>
            </a:endParaRPr>
          </a:p>
        </p:txBody>
      </p:sp>
      <p:sp>
        <p:nvSpPr>
          <p:cNvPr id="5" name="タイトル 1"/>
          <p:cNvSpPr txBox="1">
            <a:spLocks/>
          </p:cNvSpPr>
          <p:nvPr/>
        </p:nvSpPr>
        <p:spPr>
          <a:xfrm>
            <a:off x="381000" y="115200"/>
            <a:ext cx="8884800" cy="432000"/>
          </a:xfrm>
          <a:prstGeom prst="rect">
            <a:avLst/>
          </a:prstGeom>
        </p:spPr>
        <p:txBody>
          <a:bodyPr/>
          <a:lstStyle/>
          <a:p>
            <a:pPr fontAlgn="base">
              <a:spcBef>
                <a:spcPct val="0"/>
              </a:spcBef>
              <a:spcAft>
                <a:spcPct val="0"/>
              </a:spcAft>
            </a:pPr>
            <a:r>
              <a:rPr lang="ja-JP" altLang="en-US" sz="2400" kern="0" dirty="0">
                <a:solidFill>
                  <a:srgbClr val="000000"/>
                </a:solidFill>
                <a:latin typeface="Meiryo UI"/>
                <a:ea typeface="Meiryo UI"/>
                <a:cs typeface="Meiryo UI"/>
              </a:rPr>
              <a:t>提案書フォーマット（</a:t>
            </a:r>
            <a:r>
              <a:rPr lang="en-US" altLang="ja-JP" sz="2400" kern="0" dirty="0">
                <a:solidFill>
                  <a:srgbClr val="000000"/>
                </a:solidFill>
                <a:latin typeface="Meiryo UI"/>
                <a:ea typeface="Meiryo UI"/>
                <a:cs typeface="Meiryo UI"/>
              </a:rPr>
              <a:t>1/4</a:t>
            </a:r>
            <a:r>
              <a:rPr lang="ja-JP" altLang="en-US" sz="2400" kern="0" dirty="0">
                <a:solidFill>
                  <a:srgbClr val="000000"/>
                </a:solidFill>
                <a:latin typeface="Meiryo UI"/>
                <a:ea typeface="Meiryo UI"/>
                <a:cs typeface="Meiryo UI"/>
              </a:rPr>
              <a:t>）</a:t>
            </a:r>
            <a:endPar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68947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D26B6B4A-9F61-48FD-84DA-CA52CDD447D2}" type="slidenum">
              <a:rPr lang="en-US" altLang="ja-JP" smtClean="0"/>
              <a:pPr>
                <a:defRPr/>
              </a:pPr>
              <a:t>2</a:t>
            </a:fld>
            <a:endParaRPr lang="en-US" altLang="ja-JP"/>
          </a:p>
        </p:txBody>
      </p:sp>
      <p:sp>
        <p:nvSpPr>
          <p:cNvPr id="3" name="タイトル 1"/>
          <p:cNvSpPr txBox="1">
            <a:spLocks/>
          </p:cNvSpPr>
          <p:nvPr/>
        </p:nvSpPr>
        <p:spPr>
          <a:xfrm>
            <a:off x="37111" y="814400"/>
            <a:ext cx="9903550" cy="547200"/>
          </a:xfrm>
          <a:prstGeom prst="rect">
            <a:avLst/>
          </a:prstGeom>
        </p:spPr>
        <p:txBody>
          <a:bodyPr anchor="ctr"/>
          <a:lstStyle/>
          <a:p>
            <a:pPr fontAlgn="base">
              <a:spcBef>
                <a:spcPct val="0"/>
              </a:spcBef>
              <a:spcAft>
                <a:spcPct val="0"/>
              </a:spcAft>
            </a:pPr>
            <a:r>
              <a:rPr lang="en-US" altLang="ja-JP" kern="0" dirty="0">
                <a:solidFill>
                  <a:srgbClr val="000000"/>
                </a:solidFill>
                <a:latin typeface="Meiryo UI"/>
                <a:ea typeface="Meiryo UI"/>
                <a:cs typeface="Meiryo UI"/>
              </a:rPr>
              <a:t>【</a:t>
            </a:r>
            <a:r>
              <a:rPr lang="ja-JP" altLang="en-US" kern="0" dirty="0">
                <a:solidFill>
                  <a:srgbClr val="000000"/>
                </a:solidFill>
                <a:latin typeface="Meiryo UI"/>
                <a:ea typeface="Meiryo UI"/>
                <a:cs typeface="Meiryo UI"/>
              </a:rPr>
              <a:t>提案コンセプト</a:t>
            </a:r>
            <a:r>
              <a:rPr lang="en-US" altLang="ja-JP" kern="0" dirty="0">
                <a:solidFill>
                  <a:srgbClr val="000000"/>
                </a:solidFill>
                <a:latin typeface="Meiryo UI"/>
                <a:ea typeface="Meiryo UI"/>
                <a:cs typeface="Meiryo UI"/>
              </a:rPr>
              <a:t>】</a:t>
            </a:r>
          </a:p>
        </p:txBody>
      </p:sp>
      <p:sp>
        <p:nvSpPr>
          <p:cNvPr id="4" name="テキスト ボックス 3"/>
          <p:cNvSpPr txBox="1"/>
          <p:nvPr/>
        </p:nvSpPr>
        <p:spPr>
          <a:xfrm>
            <a:off x="182470" y="1268760"/>
            <a:ext cx="9451050" cy="2250250"/>
          </a:xfrm>
          <a:prstGeom prst="rect">
            <a:avLst/>
          </a:prstGeom>
          <a:noFill/>
        </p:spPr>
        <p:txBody>
          <a:bodyPr wrap="square" rtlCol="0">
            <a:noAutofit/>
          </a:bodyPr>
          <a:lstStyle/>
          <a:p>
            <a:pPr marL="285750" indent="-285750" fontAlgn="base">
              <a:spcBef>
                <a:spcPct val="0"/>
              </a:spcBef>
              <a:spcAft>
                <a:spcPct val="0"/>
              </a:spcAft>
              <a:buFont typeface="Wingdings" panose="05000000000000000000" pitchFamily="2" charset="2"/>
              <a:buChar char="ü"/>
            </a:pPr>
            <a:r>
              <a:rPr lang="ja-JP" altLang="en-US" sz="1400" dirty="0">
                <a:solidFill>
                  <a:srgbClr val="FF0000"/>
                </a:solidFill>
                <a:latin typeface="Calibri" pitchFamily="34" charset="0"/>
              </a:rPr>
              <a:t>脳の健康につながる製品・サービスやライフスタイル等について提案してください。</a:t>
            </a:r>
            <a:endParaRPr lang="en-US" altLang="ja-JP" sz="1400" dirty="0">
              <a:solidFill>
                <a:srgbClr val="FF0000"/>
              </a:solidFill>
              <a:latin typeface="Calibri" pitchFamily="34" charset="0"/>
            </a:endParaRPr>
          </a:p>
          <a:p>
            <a:pPr fontAlgn="base">
              <a:spcBef>
                <a:spcPct val="0"/>
              </a:spcBef>
              <a:spcAft>
                <a:spcPct val="0"/>
              </a:spcAft>
            </a:pPr>
            <a:r>
              <a:rPr lang="ja-JP" altLang="en-US" sz="1400" dirty="0">
                <a:solidFill>
                  <a:srgbClr val="FF0000"/>
                </a:solidFill>
                <a:latin typeface="Calibri" pitchFamily="34" charset="0"/>
              </a:rPr>
              <a:t>　　例：体を鍛える運動が脳の認知機能向上にも影響がある</a:t>
            </a:r>
            <a:endParaRPr lang="en-US" altLang="ja-JP" sz="1400" dirty="0">
              <a:solidFill>
                <a:srgbClr val="FF0000"/>
              </a:solidFill>
              <a:latin typeface="Calibri" pitchFamily="34" charset="0"/>
            </a:endParaRPr>
          </a:p>
          <a:p>
            <a:pPr fontAlgn="base">
              <a:spcBef>
                <a:spcPct val="0"/>
              </a:spcBef>
              <a:spcAft>
                <a:spcPct val="0"/>
              </a:spcAft>
            </a:pPr>
            <a:r>
              <a:rPr lang="ja-JP" altLang="en-US" sz="1400" dirty="0">
                <a:solidFill>
                  <a:srgbClr val="FF0000"/>
                </a:solidFill>
                <a:latin typeface="Calibri" pitchFamily="34" charset="0"/>
              </a:rPr>
              <a:t>　　　　 疲れをとる睡眠が社交性アップに影響がある</a:t>
            </a:r>
            <a:endParaRPr lang="en-US" altLang="ja-JP" sz="1400" dirty="0">
              <a:solidFill>
                <a:srgbClr val="FF0000"/>
              </a:solidFill>
              <a:latin typeface="Calibri" pitchFamily="34" charset="0"/>
            </a:endParaRPr>
          </a:p>
          <a:p>
            <a:pPr fontAlgn="base">
              <a:spcBef>
                <a:spcPct val="0"/>
              </a:spcBef>
              <a:spcAft>
                <a:spcPct val="0"/>
              </a:spcAft>
            </a:pPr>
            <a:r>
              <a:rPr lang="ja-JP" altLang="en-US" sz="1400" dirty="0">
                <a:solidFill>
                  <a:srgbClr val="FF0000"/>
                </a:solidFill>
                <a:latin typeface="Calibri" pitchFamily="34" charset="0"/>
              </a:rPr>
              <a:t>　　　　 余暇を楽しむゲームアプリが脳の集中力強化につながる</a:t>
            </a:r>
          </a:p>
          <a:p>
            <a:pPr marL="285750" indent="-285750" fontAlgn="base">
              <a:spcBef>
                <a:spcPct val="0"/>
              </a:spcBef>
              <a:spcAft>
                <a:spcPct val="0"/>
              </a:spcAft>
              <a:buFont typeface="Wingdings" panose="05000000000000000000" pitchFamily="2" charset="2"/>
              <a:buChar char="ü"/>
            </a:pPr>
            <a:r>
              <a:rPr lang="ja-JP" altLang="en-US" sz="1400" dirty="0">
                <a:solidFill>
                  <a:srgbClr val="FF0000"/>
                </a:solidFill>
                <a:latin typeface="Calibri" pitchFamily="34" charset="0"/>
              </a:rPr>
              <a:t>製品・サービスについては既製品かどうかは問いませんが、各種法規制に沿って実証実験が可能なものとしてください。</a:t>
            </a:r>
            <a:endParaRPr lang="en-US" altLang="ja-JP" sz="1400" dirty="0">
              <a:solidFill>
                <a:srgbClr val="FF0000"/>
              </a:solidFill>
              <a:latin typeface="Calibri" pitchFamily="34" charset="0"/>
            </a:endParaRPr>
          </a:p>
          <a:p>
            <a:pPr marL="285750" indent="-285750" fontAlgn="base">
              <a:spcBef>
                <a:spcPct val="0"/>
              </a:spcBef>
              <a:spcAft>
                <a:spcPct val="0"/>
              </a:spcAft>
              <a:buFont typeface="Wingdings" panose="05000000000000000000" pitchFamily="2" charset="2"/>
              <a:buChar char="ü"/>
            </a:pPr>
            <a:r>
              <a:rPr lang="ja-JP" altLang="en-US" sz="1400" dirty="0">
                <a:solidFill>
                  <a:srgbClr val="FF0000"/>
                </a:solidFill>
                <a:latin typeface="Calibri" pitchFamily="34" charset="0"/>
              </a:rPr>
              <a:t>本項については、入選作品に選ばれた場合、ホームページ等への公開を予定しています。その為、ノン・コンフィデンシャルな内容としてください（次項以降については公開することはありませんので、コンフィデンシャルな情報は次項以降に記載ください）。また、図表を交えながら、わかりやすい表現を心掛けてください。</a:t>
            </a:r>
            <a:endParaRPr lang="en-US" altLang="ja-JP" sz="1400" dirty="0">
              <a:solidFill>
                <a:srgbClr val="FF0000"/>
              </a:solidFill>
              <a:latin typeface="Calibri" pitchFamily="34" charset="0"/>
            </a:endParaRPr>
          </a:p>
          <a:p>
            <a:pPr marL="285750" indent="-285750" fontAlgn="base">
              <a:spcBef>
                <a:spcPct val="0"/>
              </a:spcBef>
              <a:spcAft>
                <a:spcPct val="0"/>
              </a:spcAft>
              <a:buFont typeface="Wingdings" panose="05000000000000000000" pitchFamily="2" charset="2"/>
              <a:buChar char="ü"/>
            </a:pPr>
            <a:r>
              <a:rPr lang="ja-JP" altLang="en-US" sz="1400" dirty="0">
                <a:solidFill>
                  <a:srgbClr val="FF0000"/>
                </a:solidFill>
                <a:latin typeface="Calibri" pitchFamily="34" charset="0"/>
              </a:rPr>
              <a:t>審査においては以下項目を踏まえて評価いたします。</a:t>
            </a:r>
            <a:endParaRPr lang="en-US" altLang="ja-JP" sz="1400" dirty="0">
              <a:solidFill>
                <a:srgbClr val="FF0000"/>
              </a:solidFill>
              <a:latin typeface="Calibri" pitchFamily="34" charset="0"/>
            </a:endParaRPr>
          </a:p>
          <a:p>
            <a:pPr fontAlgn="base">
              <a:spcBef>
                <a:spcPct val="0"/>
              </a:spcBef>
              <a:spcAft>
                <a:spcPct val="0"/>
              </a:spcAft>
            </a:pPr>
            <a:r>
              <a:rPr lang="ja-JP" altLang="en-US" sz="1400" dirty="0">
                <a:solidFill>
                  <a:srgbClr val="FF0000"/>
                </a:solidFill>
                <a:latin typeface="Calibri" pitchFamily="34" charset="0"/>
              </a:rPr>
              <a:t>　　</a:t>
            </a:r>
            <a:r>
              <a:rPr lang="en-US" altLang="ja-JP" sz="1400" dirty="0">
                <a:solidFill>
                  <a:srgbClr val="FF0000"/>
                </a:solidFill>
                <a:latin typeface="Calibri" pitchFamily="34" charset="0"/>
              </a:rPr>
              <a:t>-</a:t>
            </a:r>
            <a:r>
              <a:rPr lang="ja-JP" altLang="en-US" sz="1400" dirty="0">
                <a:solidFill>
                  <a:srgbClr val="FF0000"/>
                </a:solidFill>
                <a:latin typeface="Calibri" pitchFamily="34" charset="0"/>
              </a:rPr>
              <a:t>　コンセプトは斬新か</a:t>
            </a:r>
            <a:endParaRPr lang="en-US" altLang="ja-JP" sz="1400" dirty="0">
              <a:solidFill>
                <a:srgbClr val="FF0000"/>
              </a:solidFill>
              <a:latin typeface="Calibri" pitchFamily="34" charset="0"/>
            </a:endParaRPr>
          </a:p>
          <a:p>
            <a:pPr fontAlgn="base">
              <a:spcBef>
                <a:spcPct val="0"/>
              </a:spcBef>
              <a:spcAft>
                <a:spcPct val="0"/>
              </a:spcAft>
            </a:pPr>
            <a:r>
              <a:rPr lang="en-US" altLang="ja-JP" sz="1400" dirty="0">
                <a:solidFill>
                  <a:srgbClr val="FF0000"/>
                </a:solidFill>
                <a:latin typeface="Calibri" pitchFamily="34" charset="0"/>
              </a:rPr>
              <a:t>      -</a:t>
            </a:r>
            <a:r>
              <a:rPr lang="ja-JP" altLang="en-US" sz="1400" dirty="0">
                <a:solidFill>
                  <a:srgbClr val="FF0000"/>
                </a:solidFill>
                <a:latin typeface="Calibri" pitchFamily="34" charset="0"/>
              </a:rPr>
              <a:t>　どのように社会に貢献できるか</a:t>
            </a:r>
            <a:endParaRPr lang="en-US" altLang="ja-JP" sz="1400" dirty="0">
              <a:solidFill>
                <a:srgbClr val="FF0000"/>
              </a:solidFill>
              <a:latin typeface="Calibri" pitchFamily="34" charset="0"/>
            </a:endParaRPr>
          </a:p>
          <a:p>
            <a:pPr fontAlgn="base">
              <a:spcBef>
                <a:spcPct val="0"/>
              </a:spcBef>
              <a:spcAft>
                <a:spcPct val="0"/>
              </a:spcAft>
            </a:pPr>
            <a:r>
              <a:rPr lang="ja-JP" altLang="en-US" sz="1400" dirty="0">
                <a:solidFill>
                  <a:srgbClr val="FF0000"/>
                </a:solidFill>
                <a:latin typeface="Calibri" pitchFamily="34" charset="0"/>
              </a:rPr>
              <a:t>　　</a:t>
            </a:r>
            <a:r>
              <a:rPr lang="en-US" altLang="ja-JP" sz="1400" dirty="0">
                <a:solidFill>
                  <a:srgbClr val="FF0000"/>
                </a:solidFill>
                <a:latin typeface="Calibri" pitchFamily="34" charset="0"/>
              </a:rPr>
              <a:t>-</a:t>
            </a:r>
            <a:r>
              <a:rPr lang="ja-JP" altLang="en-US" sz="1400" dirty="0">
                <a:solidFill>
                  <a:srgbClr val="FF0000"/>
                </a:solidFill>
                <a:latin typeface="Calibri" pitchFamily="34" charset="0"/>
              </a:rPr>
              <a:t>　新市場の創造が期待されるか</a:t>
            </a:r>
            <a:endParaRPr lang="en-US" altLang="ja-JP" sz="1400" dirty="0">
              <a:solidFill>
                <a:srgbClr val="FF0000"/>
              </a:solidFill>
              <a:latin typeface="Calibri" pitchFamily="34" charset="0"/>
            </a:endParaRPr>
          </a:p>
        </p:txBody>
      </p:sp>
      <p:sp>
        <p:nvSpPr>
          <p:cNvPr id="6" name="タイトル 1"/>
          <p:cNvSpPr txBox="1">
            <a:spLocks/>
          </p:cNvSpPr>
          <p:nvPr/>
        </p:nvSpPr>
        <p:spPr>
          <a:xfrm>
            <a:off x="381000" y="115200"/>
            <a:ext cx="8884800" cy="432000"/>
          </a:xfrm>
          <a:prstGeom prst="rect">
            <a:avLst/>
          </a:prstGeom>
        </p:spPr>
        <p:txBody>
          <a:bodyPr/>
          <a:lstStyle/>
          <a:p>
            <a:pPr fontAlgn="base">
              <a:spcBef>
                <a:spcPct val="0"/>
              </a:spcBef>
              <a:spcAft>
                <a:spcPct val="0"/>
              </a:spcAft>
            </a:pPr>
            <a:r>
              <a:rPr lang="ja-JP" altLang="en-US" sz="2400" kern="0" dirty="0">
                <a:solidFill>
                  <a:srgbClr val="000000"/>
                </a:solidFill>
                <a:latin typeface="Meiryo UI"/>
                <a:ea typeface="Meiryo UI"/>
                <a:cs typeface="Meiryo UI"/>
              </a:rPr>
              <a:t>提案書フォーマット（</a:t>
            </a:r>
            <a:r>
              <a:rPr lang="en-US" altLang="ja-JP" sz="2400" kern="0" dirty="0">
                <a:solidFill>
                  <a:srgbClr val="000000"/>
                </a:solidFill>
                <a:latin typeface="Meiryo UI"/>
                <a:ea typeface="Meiryo UI"/>
                <a:cs typeface="Meiryo UI"/>
              </a:rPr>
              <a:t>2/4</a:t>
            </a:r>
            <a:r>
              <a:rPr lang="ja-JP" altLang="en-US" sz="2400" kern="0" dirty="0">
                <a:solidFill>
                  <a:srgbClr val="000000"/>
                </a:solidFill>
                <a:latin typeface="Meiryo UI"/>
                <a:ea typeface="Meiryo UI"/>
                <a:cs typeface="Meiryo UI"/>
              </a:rPr>
              <a:t>）</a:t>
            </a:r>
            <a:endPar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03280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D26B6B4A-9F61-48FD-84DA-CA52CDD447D2}" type="slidenum">
              <a:rPr lang="en-US" altLang="ja-JP" smtClean="0"/>
              <a:pPr>
                <a:defRPr/>
              </a:pPr>
              <a:t>3</a:t>
            </a:fld>
            <a:endParaRPr lang="en-US" altLang="ja-JP"/>
          </a:p>
        </p:txBody>
      </p:sp>
      <p:sp>
        <p:nvSpPr>
          <p:cNvPr id="4" name="テキスト ボックス 3"/>
          <p:cNvSpPr txBox="1"/>
          <p:nvPr/>
        </p:nvSpPr>
        <p:spPr>
          <a:xfrm>
            <a:off x="227475" y="818710"/>
            <a:ext cx="9451050" cy="2250250"/>
          </a:xfrm>
          <a:prstGeom prst="rect">
            <a:avLst/>
          </a:prstGeom>
          <a:noFill/>
        </p:spPr>
        <p:txBody>
          <a:bodyPr wrap="square" rtlCol="0">
            <a:noAutofit/>
          </a:bodyPr>
          <a:lstStyle/>
          <a:p>
            <a:pPr fontAlgn="base">
              <a:spcBef>
                <a:spcPct val="0"/>
              </a:spcBef>
              <a:spcAft>
                <a:spcPct val="0"/>
              </a:spcAft>
            </a:pPr>
            <a:r>
              <a:rPr lang="en-US" altLang="ja-JP" dirty="0">
                <a:solidFill>
                  <a:prstClr val="black"/>
                </a:solidFill>
                <a:latin typeface="Calibri" pitchFamily="34" charset="0"/>
              </a:rPr>
              <a:t>【</a:t>
            </a:r>
            <a:r>
              <a:rPr lang="ja-JP" altLang="en-US" dirty="0">
                <a:solidFill>
                  <a:prstClr val="black"/>
                </a:solidFill>
                <a:latin typeface="Calibri" pitchFamily="34" charset="0"/>
              </a:rPr>
              <a:t>提案の商品・サービスに関する実績</a:t>
            </a:r>
            <a:r>
              <a:rPr lang="en-US" altLang="ja-JP" dirty="0">
                <a:solidFill>
                  <a:prstClr val="black"/>
                </a:solidFill>
                <a:latin typeface="Calibri" pitchFamily="34" charset="0"/>
              </a:rPr>
              <a:t>】</a:t>
            </a:r>
          </a:p>
          <a:p>
            <a:pPr marL="285750" indent="-285750" fontAlgn="base">
              <a:spcBef>
                <a:spcPct val="0"/>
              </a:spcBef>
              <a:spcAft>
                <a:spcPct val="0"/>
              </a:spcAft>
              <a:buFont typeface="Wingdings" panose="05000000000000000000" pitchFamily="2" charset="2"/>
              <a:buChar char="ü"/>
            </a:pPr>
            <a:r>
              <a:rPr lang="ja-JP" altLang="en-US" sz="1400" dirty="0">
                <a:solidFill>
                  <a:srgbClr val="FF0000"/>
                </a:solidFill>
                <a:latin typeface="Calibri" pitchFamily="34" charset="0"/>
              </a:rPr>
              <a:t>提案する製品・サービスに関するこれまでの実績（貴社・貴研究所内での位置づけ・コンセプト、研究・実証の結果等）について説明してください。</a:t>
            </a:r>
            <a:endParaRPr lang="en-US" altLang="ja-JP" sz="1400" dirty="0">
              <a:solidFill>
                <a:srgbClr val="FF0000"/>
              </a:solidFill>
              <a:latin typeface="Calibri" pitchFamily="34" charset="0"/>
            </a:endParaRPr>
          </a:p>
          <a:p>
            <a:pPr marL="285750" indent="-285750" fontAlgn="base">
              <a:spcBef>
                <a:spcPct val="0"/>
              </a:spcBef>
              <a:spcAft>
                <a:spcPct val="0"/>
              </a:spcAft>
              <a:buFont typeface="Wingdings" panose="05000000000000000000" pitchFamily="2" charset="2"/>
              <a:buChar char="ü"/>
            </a:pPr>
            <a:r>
              <a:rPr lang="ja-JP" altLang="en-US" sz="1400" dirty="0">
                <a:solidFill>
                  <a:srgbClr val="FF0000"/>
                </a:solidFill>
                <a:latin typeface="Calibri" pitchFamily="34" charset="0"/>
              </a:rPr>
              <a:t>審査においては以下項目を踏まえて評価いたします。</a:t>
            </a:r>
            <a:endParaRPr lang="en-US" altLang="ja-JP" sz="1400" dirty="0">
              <a:solidFill>
                <a:srgbClr val="FF0000"/>
              </a:solidFill>
              <a:latin typeface="Calibri" pitchFamily="34" charset="0"/>
            </a:endParaRPr>
          </a:p>
          <a:p>
            <a:pPr marL="446088" indent="-446088" fontAlgn="base">
              <a:spcBef>
                <a:spcPct val="0"/>
              </a:spcBef>
              <a:spcAft>
                <a:spcPct val="0"/>
              </a:spcAft>
            </a:pPr>
            <a:r>
              <a:rPr lang="ja-JP" altLang="en-US" sz="1400" dirty="0">
                <a:solidFill>
                  <a:srgbClr val="FF0000"/>
                </a:solidFill>
                <a:latin typeface="Calibri" pitchFamily="34" charset="0"/>
              </a:rPr>
              <a:t>　　</a:t>
            </a:r>
            <a:r>
              <a:rPr lang="en-US" altLang="ja-JP" sz="1400" dirty="0">
                <a:solidFill>
                  <a:srgbClr val="FF0000"/>
                </a:solidFill>
                <a:latin typeface="Calibri" pitchFamily="34" charset="0"/>
              </a:rPr>
              <a:t>-</a:t>
            </a:r>
            <a:r>
              <a:rPr lang="ja-JP" altLang="en-US" sz="1400" dirty="0">
                <a:solidFill>
                  <a:srgbClr val="FF0000"/>
                </a:solidFill>
                <a:latin typeface="Calibri" pitchFamily="34" charset="0"/>
              </a:rPr>
              <a:t>　実績の確からしさ。脳科学的な研究等の実績がない場合でも、審査員が評価可能な位置づけやコンセプトも評価します。（○○のような位置づけ・コンセプトの製品であり、自社内ではまだ検証しきれていないが、ユーザーからこんな意見が得られている、等）</a:t>
            </a:r>
            <a:endParaRPr lang="en-US" altLang="ja-JP" sz="1400" dirty="0">
              <a:solidFill>
                <a:srgbClr val="FF0000"/>
              </a:solidFill>
              <a:latin typeface="Calibri" pitchFamily="34" charset="0"/>
            </a:endParaRPr>
          </a:p>
          <a:p>
            <a:pPr marL="447675" indent="-447675" fontAlgn="base">
              <a:spcBef>
                <a:spcPct val="0"/>
              </a:spcBef>
              <a:spcAft>
                <a:spcPct val="0"/>
              </a:spcAft>
            </a:pPr>
            <a:r>
              <a:rPr lang="en-US" altLang="ja-JP" sz="1400" dirty="0">
                <a:solidFill>
                  <a:srgbClr val="FF0000"/>
                </a:solidFill>
                <a:latin typeface="Calibri" pitchFamily="34" charset="0"/>
              </a:rPr>
              <a:t>      -</a:t>
            </a:r>
            <a:r>
              <a:rPr lang="ja-JP" altLang="en-US" sz="1400" dirty="0">
                <a:solidFill>
                  <a:srgbClr val="FF0000"/>
                </a:solidFill>
                <a:latin typeface="Calibri" pitchFamily="34" charset="0"/>
              </a:rPr>
              <a:t>　脳科学的に可能性があるものか。</a:t>
            </a:r>
            <a:endParaRPr lang="en-US" altLang="ja-JP" sz="1400" dirty="0">
              <a:solidFill>
                <a:prstClr val="black"/>
              </a:solidFill>
              <a:latin typeface="Calibri" pitchFamily="34" charset="0"/>
            </a:endParaRPr>
          </a:p>
        </p:txBody>
      </p:sp>
      <p:sp>
        <p:nvSpPr>
          <p:cNvPr id="5" name="テキスト ボックス 4"/>
          <p:cNvSpPr txBox="1"/>
          <p:nvPr/>
        </p:nvSpPr>
        <p:spPr>
          <a:xfrm>
            <a:off x="227475" y="2798930"/>
            <a:ext cx="9451050" cy="2250250"/>
          </a:xfrm>
          <a:prstGeom prst="rect">
            <a:avLst/>
          </a:prstGeom>
          <a:noFill/>
        </p:spPr>
        <p:txBody>
          <a:bodyPr wrap="square" rtlCol="0">
            <a:noAutofit/>
          </a:bodyPr>
          <a:lstStyle/>
          <a:p>
            <a:pPr fontAlgn="base">
              <a:spcBef>
                <a:spcPct val="0"/>
              </a:spcBef>
              <a:spcAft>
                <a:spcPct val="0"/>
              </a:spcAft>
            </a:pPr>
            <a:r>
              <a:rPr lang="en-US" altLang="ja-JP" dirty="0">
                <a:solidFill>
                  <a:prstClr val="black"/>
                </a:solidFill>
                <a:latin typeface="Calibri" pitchFamily="34" charset="0"/>
              </a:rPr>
              <a:t>【</a:t>
            </a:r>
            <a:r>
              <a:rPr lang="ja-JP" altLang="en-US" dirty="0">
                <a:solidFill>
                  <a:prstClr val="black"/>
                </a:solidFill>
                <a:latin typeface="Calibri" pitchFamily="34" charset="0"/>
              </a:rPr>
              <a:t>実施計画</a:t>
            </a:r>
            <a:r>
              <a:rPr lang="en-US" altLang="ja-JP" dirty="0">
                <a:solidFill>
                  <a:prstClr val="black"/>
                </a:solidFill>
                <a:latin typeface="Calibri" pitchFamily="34" charset="0"/>
              </a:rPr>
              <a:t>】</a:t>
            </a:r>
            <a:endParaRPr lang="en-US" altLang="ja-JP" dirty="0">
              <a:solidFill>
                <a:srgbClr val="FF0000"/>
              </a:solidFill>
              <a:latin typeface="Calibri" pitchFamily="34" charset="0"/>
            </a:endParaRPr>
          </a:p>
          <a:p>
            <a:pPr marL="285750" indent="-285750" fontAlgn="base">
              <a:spcBef>
                <a:spcPct val="0"/>
              </a:spcBef>
              <a:spcAft>
                <a:spcPct val="0"/>
              </a:spcAft>
              <a:buFont typeface="Wingdings" panose="05000000000000000000" pitchFamily="2" charset="2"/>
              <a:buChar char="ü"/>
            </a:pPr>
            <a:r>
              <a:rPr lang="ja-JP" altLang="en-US" sz="1400" dirty="0">
                <a:solidFill>
                  <a:srgbClr val="FF0000"/>
                </a:solidFill>
                <a:latin typeface="Calibri" pitchFamily="34" charset="0"/>
              </a:rPr>
              <a:t>実証活動の実施計画及びその実現可能性について説明してください。</a:t>
            </a:r>
            <a:endParaRPr lang="en-US" altLang="ja-JP" sz="1400" dirty="0">
              <a:solidFill>
                <a:srgbClr val="FF0000"/>
              </a:solidFill>
              <a:latin typeface="Calibri" pitchFamily="34" charset="0"/>
            </a:endParaRPr>
          </a:p>
          <a:p>
            <a:pPr marL="285750" indent="-285750" fontAlgn="base">
              <a:spcBef>
                <a:spcPct val="0"/>
              </a:spcBef>
              <a:spcAft>
                <a:spcPct val="0"/>
              </a:spcAft>
              <a:buFont typeface="Wingdings" panose="05000000000000000000" pitchFamily="2" charset="2"/>
              <a:buChar char="ü"/>
            </a:pPr>
            <a:r>
              <a:rPr lang="ja-JP" altLang="en-US" sz="1400" dirty="0">
                <a:solidFill>
                  <a:srgbClr val="FF0000"/>
                </a:solidFill>
                <a:latin typeface="Calibri" pitchFamily="34" charset="0"/>
              </a:rPr>
              <a:t>審査においては以下項目を踏まえて評価いたします。</a:t>
            </a:r>
            <a:endParaRPr lang="en-US" altLang="ja-JP" sz="1400" dirty="0">
              <a:solidFill>
                <a:srgbClr val="FF0000"/>
              </a:solidFill>
              <a:latin typeface="Calibri" pitchFamily="34" charset="0"/>
            </a:endParaRPr>
          </a:p>
          <a:p>
            <a:pPr fontAlgn="base">
              <a:spcBef>
                <a:spcPct val="0"/>
              </a:spcBef>
              <a:spcAft>
                <a:spcPct val="0"/>
              </a:spcAft>
            </a:pPr>
            <a:r>
              <a:rPr lang="ja-JP" altLang="en-US" sz="1400" dirty="0">
                <a:solidFill>
                  <a:srgbClr val="FF0000"/>
                </a:solidFill>
                <a:latin typeface="Calibri" pitchFamily="34" charset="0"/>
              </a:rPr>
              <a:t>　　</a:t>
            </a:r>
            <a:r>
              <a:rPr lang="en-US" altLang="ja-JP" sz="1400" dirty="0">
                <a:solidFill>
                  <a:srgbClr val="FF0000"/>
                </a:solidFill>
                <a:latin typeface="Calibri" pitchFamily="34" charset="0"/>
              </a:rPr>
              <a:t>-</a:t>
            </a:r>
            <a:r>
              <a:rPr lang="ja-JP" altLang="en-US" sz="1400" dirty="0">
                <a:solidFill>
                  <a:srgbClr val="FF0000"/>
                </a:solidFill>
                <a:latin typeface="Calibri" pitchFamily="34" charset="0"/>
              </a:rPr>
              <a:t>　被験者リクルート及び実証活動の実施体制</a:t>
            </a:r>
            <a:endParaRPr lang="en-US" altLang="ja-JP" sz="1400" dirty="0">
              <a:solidFill>
                <a:srgbClr val="FF0000"/>
              </a:solidFill>
              <a:latin typeface="Calibri" pitchFamily="34" charset="0"/>
            </a:endParaRPr>
          </a:p>
          <a:p>
            <a:pPr fontAlgn="base">
              <a:spcBef>
                <a:spcPct val="0"/>
              </a:spcBef>
              <a:spcAft>
                <a:spcPct val="0"/>
              </a:spcAft>
            </a:pPr>
            <a:r>
              <a:rPr lang="en-US" altLang="ja-JP" sz="1400" dirty="0">
                <a:solidFill>
                  <a:srgbClr val="FF0000"/>
                </a:solidFill>
                <a:latin typeface="Calibri" pitchFamily="34" charset="0"/>
              </a:rPr>
              <a:t>      -</a:t>
            </a:r>
            <a:r>
              <a:rPr lang="ja-JP" altLang="en-US" sz="1400" dirty="0">
                <a:solidFill>
                  <a:srgbClr val="FF0000"/>
                </a:solidFill>
                <a:latin typeface="Calibri" pitchFamily="34" charset="0"/>
              </a:rPr>
              <a:t>　実現可能性の説明は十分か</a:t>
            </a:r>
            <a:endParaRPr lang="en-US" altLang="ja-JP" sz="1400" dirty="0">
              <a:solidFill>
                <a:srgbClr val="FF0000"/>
              </a:solidFill>
              <a:latin typeface="Calibri" pitchFamily="34" charset="0"/>
            </a:endParaRPr>
          </a:p>
          <a:p>
            <a:pPr fontAlgn="base">
              <a:spcBef>
                <a:spcPct val="0"/>
              </a:spcBef>
              <a:spcAft>
                <a:spcPct val="0"/>
              </a:spcAft>
            </a:pPr>
            <a:r>
              <a:rPr lang="ja-JP" altLang="en-US" sz="1400" dirty="0">
                <a:solidFill>
                  <a:srgbClr val="FF0000"/>
                </a:solidFill>
                <a:latin typeface="Calibri" pitchFamily="34" charset="0"/>
              </a:rPr>
              <a:t>　　</a:t>
            </a:r>
            <a:r>
              <a:rPr lang="en-US" altLang="ja-JP" sz="1400" dirty="0">
                <a:solidFill>
                  <a:srgbClr val="FF0000"/>
                </a:solidFill>
                <a:latin typeface="Calibri" pitchFamily="34" charset="0"/>
              </a:rPr>
              <a:t>-</a:t>
            </a:r>
            <a:r>
              <a:rPr lang="ja-JP" altLang="en-US" sz="1400" dirty="0">
                <a:solidFill>
                  <a:srgbClr val="FF0000"/>
                </a:solidFill>
                <a:latin typeface="Calibri" pitchFamily="34" charset="0"/>
              </a:rPr>
              <a:t>　実施可能なスケジュールとなっているか</a:t>
            </a:r>
            <a:endParaRPr lang="en-US" altLang="ja-JP" sz="1400" dirty="0">
              <a:solidFill>
                <a:srgbClr val="FF0000"/>
              </a:solidFill>
              <a:latin typeface="Calibri" pitchFamily="34" charset="0"/>
            </a:endParaRPr>
          </a:p>
          <a:p>
            <a:pPr fontAlgn="base">
              <a:spcBef>
                <a:spcPct val="0"/>
              </a:spcBef>
              <a:spcAft>
                <a:spcPct val="0"/>
              </a:spcAft>
            </a:pPr>
            <a:endParaRPr lang="en-US" altLang="ja-JP" sz="1400" dirty="0">
              <a:solidFill>
                <a:srgbClr val="FF0000"/>
              </a:solidFill>
              <a:latin typeface="Calibri" pitchFamily="34" charset="0"/>
            </a:endParaRPr>
          </a:p>
          <a:p>
            <a:pPr fontAlgn="base">
              <a:spcBef>
                <a:spcPct val="0"/>
              </a:spcBef>
              <a:spcAft>
                <a:spcPct val="0"/>
              </a:spcAft>
            </a:pPr>
            <a:r>
              <a:rPr lang="en-US" altLang="ja-JP" sz="1400" dirty="0">
                <a:solidFill>
                  <a:srgbClr val="FF0000"/>
                </a:solidFill>
                <a:latin typeface="Calibri" pitchFamily="34" charset="0"/>
              </a:rPr>
              <a:t>※</a:t>
            </a:r>
            <a:r>
              <a:rPr lang="ja-JP" altLang="en-US" sz="1400" dirty="0">
                <a:solidFill>
                  <a:srgbClr val="FF0000"/>
                </a:solidFill>
                <a:latin typeface="Calibri" pitchFamily="34" charset="0"/>
              </a:rPr>
              <a:t>実施計画策定に関する注意事項</a:t>
            </a:r>
            <a:endParaRPr lang="en-US" altLang="ja-JP" sz="1400" dirty="0">
              <a:solidFill>
                <a:srgbClr val="FF0000"/>
              </a:solidFill>
              <a:latin typeface="Calibri" pitchFamily="34" charset="0"/>
            </a:endParaRPr>
          </a:p>
          <a:p>
            <a:pPr fontAlgn="base">
              <a:spcBef>
                <a:spcPct val="0"/>
              </a:spcBef>
              <a:spcAft>
                <a:spcPct val="0"/>
              </a:spcAft>
            </a:pPr>
            <a:r>
              <a:rPr lang="ja-JP" altLang="en-US" sz="1400" dirty="0">
                <a:solidFill>
                  <a:srgbClr val="FF0000"/>
                </a:solidFill>
                <a:latin typeface="Calibri" pitchFamily="34" charset="0"/>
              </a:rPr>
              <a:t>　・実証実験における実験協力者のリクルート及び実証活動については提案者の責任において実施していただきます。</a:t>
            </a:r>
            <a:endParaRPr lang="en-US" altLang="ja-JP" sz="1400" dirty="0">
              <a:solidFill>
                <a:srgbClr val="FF0000"/>
              </a:solidFill>
              <a:latin typeface="Calibri" pitchFamily="34" charset="0"/>
            </a:endParaRPr>
          </a:p>
          <a:p>
            <a:pPr marL="177800" indent="-177800" fontAlgn="base">
              <a:spcBef>
                <a:spcPct val="0"/>
              </a:spcBef>
              <a:spcAft>
                <a:spcPct val="0"/>
              </a:spcAft>
            </a:pPr>
            <a:r>
              <a:rPr lang="ja-JP" altLang="en-US" sz="1400" dirty="0">
                <a:solidFill>
                  <a:srgbClr val="FF0000"/>
                </a:solidFill>
                <a:latin typeface="Calibri" pitchFamily="34" charset="0"/>
              </a:rPr>
              <a:t>　・プログラム側においては、リクルートいただいた実験協力者の脳情報の計測やアンケート調査を実証活動の前後で行い、脳への影響を解析・評価いたします。</a:t>
            </a:r>
            <a:endParaRPr lang="en-US" altLang="ja-JP" sz="1400" dirty="0">
              <a:solidFill>
                <a:srgbClr val="FF0000"/>
              </a:solidFill>
              <a:latin typeface="Calibri" pitchFamily="34" charset="0"/>
            </a:endParaRPr>
          </a:p>
          <a:p>
            <a:pPr marL="177800" indent="-177800" fontAlgn="base">
              <a:spcBef>
                <a:spcPct val="0"/>
              </a:spcBef>
              <a:spcAft>
                <a:spcPct val="0"/>
              </a:spcAft>
            </a:pPr>
            <a:r>
              <a:rPr lang="ja-JP" altLang="en-US" sz="1400" dirty="0">
                <a:solidFill>
                  <a:srgbClr val="FF0000"/>
                </a:solidFill>
                <a:latin typeface="Calibri" pitchFamily="34" charset="0"/>
              </a:rPr>
              <a:t>　・本プログラムに関連して計測された脳情報は、将来的な社会的な有効活用を進めるために、匿名化した上での二次利用を可能とする予定です。その旨、ご説明いただいた上で実証協力者のリクルートをお願いいたします。</a:t>
            </a:r>
            <a:endParaRPr lang="en-US" altLang="ja-JP" sz="1400" dirty="0">
              <a:solidFill>
                <a:srgbClr val="FF0000"/>
              </a:solidFill>
              <a:latin typeface="Calibri" pitchFamily="34" charset="0"/>
            </a:endParaRPr>
          </a:p>
          <a:p>
            <a:pPr fontAlgn="base">
              <a:spcBef>
                <a:spcPct val="0"/>
              </a:spcBef>
              <a:spcAft>
                <a:spcPct val="0"/>
              </a:spcAft>
            </a:pPr>
            <a:r>
              <a:rPr lang="ja-JP" altLang="en-US" sz="1400" dirty="0">
                <a:solidFill>
                  <a:srgbClr val="FF0000"/>
                </a:solidFill>
                <a:latin typeface="Calibri" pitchFamily="34" charset="0"/>
              </a:rPr>
              <a:t>　・実験協力者は、成人の健常者３０名とします。（未成年者や疾患にかかられている方、ＭＲＩ計測が難しい方は対象外です）</a:t>
            </a:r>
            <a:endParaRPr lang="en-US" altLang="ja-JP" sz="1400" dirty="0">
              <a:solidFill>
                <a:srgbClr val="FF0000"/>
              </a:solidFill>
              <a:latin typeface="Calibri" pitchFamily="34" charset="0"/>
            </a:endParaRPr>
          </a:p>
          <a:p>
            <a:pPr fontAlgn="base">
              <a:spcBef>
                <a:spcPct val="0"/>
              </a:spcBef>
              <a:spcAft>
                <a:spcPct val="0"/>
              </a:spcAft>
            </a:pPr>
            <a:r>
              <a:rPr lang="ja-JP" altLang="en-US" sz="1400" dirty="0">
                <a:solidFill>
                  <a:srgbClr val="FF0000"/>
                </a:solidFill>
                <a:latin typeface="Calibri" pitchFamily="34" charset="0"/>
              </a:rPr>
              <a:t>　・脳情報の計測の実施場所は４機関を予定しておりますが、実施を希望する機関がございましたら記述ください。</a:t>
            </a:r>
            <a:endParaRPr lang="en-US" altLang="ja-JP" sz="1400" dirty="0">
              <a:solidFill>
                <a:srgbClr val="FF0000"/>
              </a:solidFill>
              <a:latin typeface="Calibri" pitchFamily="34" charset="0"/>
            </a:endParaRPr>
          </a:p>
          <a:p>
            <a:pPr marL="269875" indent="-269875" fontAlgn="base">
              <a:spcBef>
                <a:spcPct val="0"/>
              </a:spcBef>
              <a:spcAft>
                <a:spcPct val="0"/>
              </a:spcAft>
            </a:pPr>
            <a:r>
              <a:rPr lang="ja-JP" altLang="en-US" sz="1400" dirty="0">
                <a:solidFill>
                  <a:srgbClr val="FF0000"/>
                </a:solidFill>
                <a:latin typeface="Calibri" pitchFamily="34" charset="0"/>
              </a:rPr>
              <a:t>　・</a:t>
            </a:r>
            <a:r>
              <a:rPr lang="en-US" altLang="ja-JP" sz="1400" dirty="0">
                <a:solidFill>
                  <a:srgbClr val="FF0000"/>
                </a:solidFill>
                <a:latin typeface="Calibri" pitchFamily="34" charset="0"/>
              </a:rPr>
              <a:t>5</a:t>
            </a:r>
            <a:r>
              <a:rPr lang="ja-JP" altLang="en-US" sz="1400" dirty="0">
                <a:solidFill>
                  <a:srgbClr val="FF0000"/>
                </a:solidFill>
                <a:latin typeface="Calibri" pitchFamily="34" charset="0"/>
              </a:rPr>
              <a:t>月の結果発表後、２～４週間程度の調整期間を経て、実証活動を１ヶ月程度、脳情報の計測についてはそれぞれ最低２週間を想定し、実証活動後の計測期間まで含めて</a:t>
            </a:r>
            <a:r>
              <a:rPr lang="en-US" altLang="ja-JP" sz="1400" dirty="0">
                <a:solidFill>
                  <a:srgbClr val="FF0000"/>
                </a:solidFill>
                <a:latin typeface="Calibri" pitchFamily="34" charset="0"/>
              </a:rPr>
              <a:t>8</a:t>
            </a:r>
            <a:r>
              <a:rPr lang="ja-JP" altLang="en-US" sz="1400" dirty="0">
                <a:solidFill>
                  <a:srgbClr val="FF0000"/>
                </a:solidFill>
                <a:latin typeface="Calibri" pitchFamily="34" charset="0"/>
              </a:rPr>
              <a:t>月半ばまでに完了するスケジュールとしてください。</a:t>
            </a:r>
            <a:endParaRPr lang="en-US" altLang="ja-JP" sz="1400">
              <a:solidFill>
                <a:srgbClr val="FF0000"/>
              </a:solidFill>
              <a:latin typeface="Calibri" pitchFamily="34" charset="0"/>
            </a:endParaRPr>
          </a:p>
          <a:p>
            <a:pPr marL="269875" indent="-269875" fontAlgn="base">
              <a:spcBef>
                <a:spcPct val="0"/>
              </a:spcBef>
              <a:spcAft>
                <a:spcPct val="0"/>
              </a:spcAft>
            </a:pPr>
            <a:r>
              <a:rPr lang="ja-JP" altLang="en-US" sz="1400" dirty="0">
                <a:solidFill>
                  <a:srgbClr val="FF0000"/>
                </a:solidFill>
                <a:latin typeface="Calibri" pitchFamily="34" charset="0"/>
              </a:rPr>
              <a:t>　・実証活動の実施は各種法令に従ったものとしてください。</a:t>
            </a:r>
            <a:endParaRPr lang="en-US" altLang="ja-JP" sz="1400" dirty="0">
              <a:solidFill>
                <a:srgbClr val="FF0000"/>
              </a:solidFill>
              <a:latin typeface="Calibri" pitchFamily="34" charset="0"/>
            </a:endParaRPr>
          </a:p>
          <a:p>
            <a:pPr marL="269875" indent="-269875" fontAlgn="base">
              <a:spcBef>
                <a:spcPct val="0"/>
              </a:spcBef>
              <a:spcAft>
                <a:spcPct val="0"/>
              </a:spcAft>
            </a:pPr>
            <a:r>
              <a:rPr lang="ja-JP" altLang="en-US" sz="1400" dirty="0">
                <a:solidFill>
                  <a:srgbClr val="FF0000"/>
                </a:solidFill>
                <a:latin typeface="Calibri" pitchFamily="34" charset="0"/>
              </a:rPr>
              <a:t>　</a:t>
            </a:r>
            <a:endParaRPr lang="en-US" altLang="ja-JP" sz="1400" dirty="0">
              <a:solidFill>
                <a:srgbClr val="FF0000"/>
              </a:solidFill>
              <a:latin typeface="Calibri" pitchFamily="34" charset="0"/>
            </a:endParaRPr>
          </a:p>
        </p:txBody>
      </p:sp>
      <p:sp>
        <p:nvSpPr>
          <p:cNvPr id="6" name="タイトル 1"/>
          <p:cNvSpPr txBox="1">
            <a:spLocks/>
          </p:cNvSpPr>
          <p:nvPr/>
        </p:nvSpPr>
        <p:spPr>
          <a:xfrm>
            <a:off x="381000" y="115200"/>
            <a:ext cx="8884800" cy="432000"/>
          </a:xfrm>
          <a:prstGeom prst="rect">
            <a:avLst/>
          </a:prstGeom>
        </p:spPr>
        <p:txBody>
          <a:bodyPr/>
          <a:lstStyle/>
          <a:p>
            <a:pPr fontAlgn="base">
              <a:spcBef>
                <a:spcPct val="0"/>
              </a:spcBef>
              <a:spcAft>
                <a:spcPct val="0"/>
              </a:spcAft>
            </a:pPr>
            <a:r>
              <a:rPr lang="ja-JP" altLang="en-US" sz="2400" kern="0" dirty="0">
                <a:solidFill>
                  <a:srgbClr val="000000"/>
                </a:solidFill>
                <a:latin typeface="Meiryo UI"/>
                <a:ea typeface="Meiryo UI"/>
                <a:cs typeface="Meiryo UI"/>
              </a:rPr>
              <a:t>提案書フォーマット（</a:t>
            </a:r>
            <a:r>
              <a:rPr lang="en-US" altLang="ja-JP" sz="2400" kern="0" dirty="0">
                <a:solidFill>
                  <a:srgbClr val="000000"/>
                </a:solidFill>
                <a:latin typeface="Meiryo UI"/>
                <a:ea typeface="Meiryo UI"/>
                <a:cs typeface="Meiryo UI"/>
              </a:rPr>
              <a:t>3/4</a:t>
            </a:r>
            <a:r>
              <a:rPr lang="ja-JP" altLang="en-US" sz="2400" kern="0" dirty="0">
                <a:solidFill>
                  <a:srgbClr val="000000"/>
                </a:solidFill>
                <a:latin typeface="Meiryo UI"/>
                <a:ea typeface="Meiryo UI"/>
                <a:cs typeface="Meiryo UI"/>
              </a:rPr>
              <a:t>）</a:t>
            </a:r>
            <a:endPar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08050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D26B6B4A-9F61-48FD-84DA-CA52CDD447D2}" type="slidenum">
              <a:rPr lang="en-US" altLang="ja-JP" smtClean="0"/>
              <a:pPr>
                <a:defRPr/>
              </a:pPr>
              <a:t>4</a:t>
            </a:fld>
            <a:endParaRPr lang="en-US" altLang="ja-JP"/>
          </a:p>
        </p:txBody>
      </p:sp>
      <p:sp>
        <p:nvSpPr>
          <p:cNvPr id="3" name="タイトル 1"/>
          <p:cNvSpPr txBox="1">
            <a:spLocks/>
          </p:cNvSpPr>
          <p:nvPr/>
        </p:nvSpPr>
        <p:spPr>
          <a:xfrm>
            <a:off x="20253" y="548680"/>
            <a:ext cx="9903550" cy="547200"/>
          </a:xfrm>
          <a:prstGeom prst="rect">
            <a:avLst/>
          </a:prstGeom>
        </p:spPr>
        <p:txBody>
          <a:bodyPr anchor="ctr"/>
          <a:lstStyle/>
          <a:p>
            <a:pPr fontAlgn="base">
              <a:spcBef>
                <a:spcPct val="0"/>
              </a:spcBef>
              <a:spcAft>
                <a:spcPct val="0"/>
              </a:spcAft>
            </a:pPr>
            <a:endParaRPr lang="en-US" altLang="ja-JP" kern="0" dirty="0">
              <a:solidFill>
                <a:srgbClr val="FF0000"/>
              </a:solidFill>
              <a:latin typeface="Meiryo UI"/>
              <a:ea typeface="Meiryo UI"/>
              <a:cs typeface="Meiryo UI"/>
            </a:endParaRPr>
          </a:p>
          <a:p>
            <a:pPr fontAlgn="base">
              <a:spcBef>
                <a:spcPct val="0"/>
              </a:spcBef>
              <a:spcAft>
                <a:spcPct val="0"/>
              </a:spcAft>
            </a:pPr>
            <a:r>
              <a:rPr lang="ja-JP" altLang="en-US" kern="0" dirty="0">
                <a:solidFill>
                  <a:srgbClr val="FF0000"/>
                </a:solidFill>
                <a:latin typeface="Meiryo UI"/>
                <a:ea typeface="Meiryo UI"/>
                <a:cs typeface="Meiryo UI"/>
              </a:rPr>
              <a:t>提案書作成にあたっての留意点</a:t>
            </a:r>
            <a:endParaRPr lang="en-US" altLang="ja-JP" kern="0" dirty="0">
              <a:solidFill>
                <a:srgbClr val="FF0000"/>
              </a:solidFill>
              <a:latin typeface="Meiryo UI"/>
              <a:ea typeface="Meiryo UI"/>
              <a:cs typeface="Meiryo UI"/>
            </a:endParaRPr>
          </a:p>
        </p:txBody>
      </p:sp>
      <p:sp>
        <p:nvSpPr>
          <p:cNvPr id="4" name="テキスト ボックス 3"/>
          <p:cNvSpPr txBox="1"/>
          <p:nvPr/>
        </p:nvSpPr>
        <p:spPr>
          <a:xfrm>
            <a:off x="2072680" y="2168860"/>
            <a:ext cx="914400" cy="914400"/>
          </a:xfrm>
          <a:prstGeom prst="rect">
            <a:avLst/>
          </a:prstGeom>
          <a:noFill/>
        </p:spPr>
        <p:txBody>
          <a:bodyPr wrap="none" rtlCol="0">
            <a:noAutofit/>
          </a:bodyPr>
          <a:lstStyle/>
          <a:p>
            <a:pPr algn="ctr" fontAlgn="base">
              <a:spcBef>
                <a:spcPct val="0"/>
              </a:spcBef>
              <a:spcAft>
                <a:spcPct val="0"/>
              </a:spcAft>
            </a:pPr>
            <a:endParaRPr lang="ja-JP" altLang="en-US" sz="1400" dirty="0">
              <a:solidFill>
                <a:prstClr val="black"/>
              </a:solidFill>
              <a:latin typeface="Calibri" pitchFamily="34" charset="0"/>
            </a:endParaRPr>
          </a:p>
        </p:txBody>
      </p:sp>
      <p:sp>
        <p:nvSpPr>
          <p:cNvPr id="5" name="テキスト ボックス 4"/>
          <p:cNvSpPr txBox="1"/>
          <p:nvPr/>
        </p:nvSpPr>
        <p:spPr>
          <a:xfrm>
            <a:off x="678627" y="1268760"/>
            <a:ext cx="8730970" cy="1845205"/>
          </a:xfrm>
          <a:prstGeom prst="rect">
            <a:avLst/>
          </a:prstGeom>
          <a:noFill/>
        </p:spPr>
        <p:txBody>
          <a:bodyPr wrap="square" rtlCol="0">
            <a:noAutofit/>
          </a:bodyPr>
          <a:lstStyle/>
          <a:p>
            <a:pPr fontAlgn="base">
              <a:spcBef>
                <a:spcPct val="0"/>
              </a:spcBef>
              <a:spcAft>
                <a:spcPct val="0"/>
              </a:spcAft>
            </a:pPr>
            <a:r>
              <a:rPr lang="ja-JP" altLang="en-US" sz="1400" dirty="0">
                <a:solidFill>
                  <a:srgbClr val="FF0000"/>
                </a:solidFill>
                <a:latin typeface="ＭＳ Ｐゴシック"/>
              </a:rPr>
              <a:t>・</a:t>
            </a:r>
            <a:r>
              <a:rPr lang="en-US" altLang="ja-JP" sz="1400" dirty="0">
                <a:solidFill>
                  <a:srgbClr val="FF0000"/>
                </a:solidFill>
                <a:latin typeface="ＭＳ Ｐゴシック"/>
              </a:rPr>
              <a:t>A4</a:t>
            </a:r>
            <a:r>
              <a:rPr lang="ja-JP" altLang="en-US" sz="1400" dirty="0">
                <a:solidFill>
                  <a:srgbClr val="FF0000"/>
                </a:solidFill>
                <a:latin typeface="ＭＳ Ｐゴシック"/>
              </a:rPr>
              <a:t>サイズ用紙、横置き、</a:t>
            </a:r>
            <a:r>
              <a:rPr lang="en-US" altLang="ja-JP" sz="1400" dirty="0">
                <a:solidFill>
                  <a:srgbClr val="FF0000"/>
                </a:solidFill>
                <a:latin typeface="ＭＳ Ｐゴシック"/>
              </a:rPr>
              <a:t>Microsoft </a:t>
            </a:r>
            <a:r>
              <a:rPr lang="en-US" altLang="ja-JP" sz="1400" dirty="0" err="1">
                <a:solidFill>
                  <a:srgbClr val="FF0000"/>
                </a:solidFill>
                <a:latin typeface="ＭＳ Ｐゴシック"/>
              </a:rPr>
              <a:t>Powerpoint</a:t>
            </a:r>
            <a:r>
              <a:rPr lang="ja-JP" altLang="en-US" sz="1400" dirty="0">
                <a:solidFill>
                  <a:srgbClr val="FF0000"/>
                </a:solidFill>
                <a:latin typeface="ＭＳ Ｐゴシック"/>
              </a:rPr>
              <a:t>を使用し、</a:t>
            </a:r>
            <a:r>
              <a:rPr lang="en-US" altLang="ja-JP" sz="1400" dirty="0">
                <a:solidFill>
                  <a:srgbClr val="FF0000"/>
                </a:solidFill>
                <a:latin typeface="ＭＳ Ｐゴシック"/>
              </a:rPr>
              <a:t>14</a:t>
            </a:r>
            <a:r>
              <a:rPr lang="ja-JP" altLang="en-US" sz="1400" dirty="0">
                <a:solidFill>
                  <a:srgbClr val="FF0000"/>
                </a:solidFill>
                <a:latin typeface="ＭＳ Ｐゴシック"/>
              </a:rPr>
              <a:t>ポイント以上の文字で作成してください。</a:t>
            </a:r>
            <a:endParaRPr lang="en-US" altLang="ja-JP" sz="1400" dirty="0">
              <a:solidFill>
                <a:srgbClr val="FF0000"/>
              </a:solidFill>
              <a:latin typeface="ＭＳ Ｐゴシック"/>
            </a:endParaRPr>
          </a:p>
          <a:p>
            <a:pPr fontAlgn="base">
              <a:spcBef>
                <a:spcPct val="0"/>
              </a:spcBef>
              <a:spcAft>
                <a:spcPct val="0"/>
              </a:spcAft>
            </a:pPr>
            <a:endParaRPr lang="en-US" altLang="ja-JP" sz="1400" dirty="0">
              <a:solidFill>
                <a:srgbClr val="FF0000"/>
              </a:solidFill>
              <a:latin typeface="ＭＳ Ｐゴシック"/>
            </a:endParaRPr>
          </a:p>
          <a:p>
            <a:pPr marL="90488" indent="-90488" fontAlgn="base">
              <a:spcBef>
                <a:spcPct val="0"/>
              </a:spcBef>
              <a:spcAft>
                <a:spcPct val="0"/>
              </a:spcAft>
            </a:pPr>
            <a:r>
              <a:rPr lang="ja-JP" altLang="en-US" sz="1400" dirty="0">
                <a:solidFill>
                  <a:srgbClr val="FF0000"/>
                </a:solidFill>
                <a:latin typeface="ＭＳ Ｐゴシック"/>
              </a:rPr>
              <a:t>・</a:t>
            </a:r>
            <a:r>
              <a:rPr lang="en-US" altLang="ja-JP" sz="1400" kern="0" dirty="0">
                <a:solidFill>
                  <a:srgbClr val="FF0000"/>
                </a:solidFill>
                <a:latin typeface="ＭＳ Ｐゴシック"/>
                <a:cs typeface="Meiryo UI"/>
              </a:rPr>
              <a:t>【</a:t>
            </a:r>
            <a:r>
              <a:rPr lang="ja-JP" altLang="en-US" sz="1400" kern="0" dirty="0">
                <a:solidFill>
                  <a:srgbClr val="FF0000"/>
                </a:solidFill>
                <a:latin typeface="ＭＳ Ｐゴシック"/>
                <a:cs typeface="Meiryo UI"/>
              </a:rPr>
              <a:t>提案コンセプト</a:t>
            </a:r>
            <a:r>
              <a:rPr lang="en-US" altLang="ja-JP" sz="1400" kern="0" dirty="0">
                <a:solidFill>
                  <a:srgbClr val="FF0000"/>
                </a:solidFill>
                <a:latin typeface="ＭＳ Ｐゴシック"/>
                <a:cs typeface="Meiryo UI"/>
              </a:rPr>
              <a:t>】</a:t>
            </a:r>
            <a:r>
              <a:rPr lang="ja-JP" altLang="en-US" sz="1400" kern="0" dirty="0">
                <a:solidFill>
                  <a:srgbClr val="FF0000"/>
                </a:solidFill>
                <a:latin typeface="ＭＳ Ｐゴシック"/>
                <a:cs typeface="Meiryo UI"/>
              </a:rPr>
              <a:t>１ページ、</a:t>
            </a:r>
            <a:r>
              <a:rPr lang="en-US" altLang="ja-JP" sz="1400" kern="0" dirty="0">
                <a:solidFill>
                  <a:srgbClr val="FF0000"/>
                </a:solidFill>
                <a:latin typeface="ＭＳ Ｐゴシック"/>
                <a:cs typeface="Meiryo UI"/>
              </a:rPr>
              <a:t>【</a:t>
            </a:r>
            <a:r>
              <a:rPr lang="ja-JP" altLang="en-US" sz="1400" kern="0" dirty="0">
                <a:solidFill>
                  <a:srgbClr val="FF0000"/>
                </a:solidFill>
                <a:latin typeface="ＭＳ Ｐゴシック"/>
                <a:cs typeface="Meiryo UI"/>
              </a:rPr>
              <a:t>提案の商品・サービスに関する実績</a:t>
            </a:r>
            <a:r>
              <a:rPr lang="en-US" altLang="ja-JP" sz="1400" kern="0" dirty="0">
                <a:solidFill>
                  <a:srgbClr val="FF0000"/>
                </a:solidFill>
                <a:latin typeface="ＭＳ Ｐゴシック"/>
                <a:cs typeface="Meiryo UI"/>
              </a:rPr>
              <a:t>】</a:t>
            </a:r>
            <a:r>
              <a:rPr lang="ja-JP" altLang="en-US" sz="1400" kern="0" dirty="0">
                <a:solidFill>
                  <a:srgbClr val="FF0000"/>
                </a:solidFill>
                <a:latin typeface="ＭＳ Ｐゴシック"/>
                <a:cs typeface="Meiryo UI"/>
              </a:rPr>
              <a:t>と</a:t>
            </a:r>
            <a:r>
              <a:rPr lang="en-US" altLang="ja-JP" sz="1400" kern="0" dirty="0">
                <a:solidFill>
                  <a:srgbClr val="FF0000"/>
                </a:solidFill>
                <a:latin typeface="ＭＳ Ｐゴシック"/>
                <a:cs typeface="Meiryo UI"/>
              </a:rPr>
              <a:t>【</a:t>
            </a:r>
            <a:r>
              <a:rPr lang="ja-JP" altLang="en-US" sz="1400" kern="0" dirty="0">
                <a:solidFill>
                  <a:srgbClr val="FF0000"/>
                </a:solidFill>
                <a:latin typeface="ＭＳ Ｐゴシック"/>
                <a:cs typeface="Meiryo UI"/>
              </a:rPr>
              <a:t>実施計画</a:t>
            </a:r>
            <a:r>
              <a:rPr lang="en-US" altLang="ja-JP" sz="1400" kern="0" dirty="0">
                <a:solidFill>
                  <a:srgbClr val="FF0000"/>
                </a:solidFill>
                <a:latin typeface="ＭＳ Ｐゴシック"/>
                <a:cs typeface="Meiryo UI"/>
              </a:rPr>
              <a:t>】</a:t>
            </a:r>
            <a:r>
              <a:rPr lang="ja-JP" altLang="en-US" sz="1400" kern="0" dirty="0">
                <a:solidFill>
                  <a:srgbClr val="FF0000"/>
                </a:solidFill>
                <a:latin typeface="ＭＳ Ｐゴシック"/>
                <a:cs typeface="Meiryo UI"/>
              </a:rPr>
              <a:t>で１ページを標準としますが、</a:t>
            </a:r>
            <a:r>
              <a:rPr lang="en-US" altLang="ja-JP" sz="1400" kern="0" dirty="0">
                <a:solidFill>
                  <a:srgbClr val="FF0000"/>
                </a:solidFill>
                <a:latin typeface="ＭＳ Ｐゴシック"/>
                <a:cs typeface="Meiryo UI"/>
              </a:rPr>
              <a:t> 【</a:t>
            </a:r>
            <a:r>
              <a:rPr lang="ja-JP" altLang="en-US" sz="1400" kern="0" dirty="0">
                <a:solidFill>
                  <a:srgbClr val="FF0000"/>
                </a:solidFill>
                <a:latin typeface="ＭＳ Ｐゴシック"/>
                <a:cs typeface="Meiryo UI"/>
              </a:rPr>
              <a:t>提案の商品・サービスに関する実績</a:t>
            </a:r>
            <a:r>
              <a:rPr lang="en-US" altLang="ja-JP" sz="1400" kern="0" dirty="0">
                <a:solidFill>
                  <a:srgbClr val="FF0000"/>
                </a:solidFill>
                <a:latin typeface="ＭＳ Ｐゴシック"/>
                <a:cs typeface="Meiryo UI"/>
              </a:rPr>
              <a:t>】</a:t>
            </a:r>
            <a:r>
              <a:rPr lang="ja-JP" altLang="en-US" sz="1400" kern="0" dirty="0">
                <a:solidFill>
                  <a:srgbClr val="FF0000"/>
                </a:solidFill>
                <a:latin typeface="ＭＳ Ｐゴシック"/>
                <a:cs typeface="Meiryo UI"/>
              </a:rPr>
              <a:t>と</a:t>
            </a:r>
            <a:r>
              <a:rPr lang="en-US" altLang="ja-JP" sz="1400" kern="0" dirty="0">
                <a:solidFill>
                  <a:srgbClr val="FF0000"/>
                </a:solidFill>
                <a:latin typeface="ＭＳ Ｐゴシック"/>
                <a:cs typeface="Meiryo UI"/>
              </a:rPr>
              <a:t>【</a:t>
            </a:r>
            <a:r>
              <a:rPr lang="ja-JP" altLang="en-US" sz="1400" kern="0" dirty="0">
                <a:solidFill>
                  <a:srgbClr val="FF0000"/>
                </a:solidFill>
                <a:latin typeface="ＭＳ Ｐゴシック"/>
                <a:cs typeface="Meiryo UI"/>
              </a:rPr>
              <a:t>実施計画</a:t>
            </a:r>
            <a:r>
              <a:rPr lang="en-US" altLang="ja-JP" sz="1400" kern="0" dirty="0">
                <a:solidFill>
                  <a:srgbClr val="FF0000"/>
                </a:solidFill>
                <a:latin typeface="ＭＳ Ｐゴシック"/>
                <a:cs typeface="Meiryo UI"/>
              </a:rPr>
              <a:t>】</a:t>
            </a:r>
            <a:r>
              <a:rPr lang="ja-JP" altLang="en-US" sz="1400" kern="0" dirty="0">
                <a:solidFill>
                  <a:srgbClr val="FF0000"/>
                </a:solidFill>
                <a:latin typeface="ＭＳ Ｐゴシック"/>
                <a:cs typeface="Meiryo UI"/>
              </a:rPr>
              <a:t>は各１ページでも可とします。</a:t>
            </a:r>
            <a:endParaRPr lang="en-US" altLang="ja-JP" sz="1400" kern="0" dirty="0">
              <a:solidFill>
                <a:srgbClr val="FF0000"/>
              </a:solidFill>
              <a:latin typeface="ＭＳ Ｐゴシック"/>
              <a:cs typeface="Meiryo UI"/>
            </a:endParaRPr>
          </a:p>
          <a:p>
            <a:pPr marL="90488" indent="-90488" fontAlgn="base">
              <a:spcBef>
                <a:spcPct val="0"/>
              </a:spcBef>
              <a:spcAft>
                <a:spcPct val="0"/>
              </a:spcAft>
            </a:pPr>
            <a:endParaRPr lang="en-US" altLang="ja-JP" sz="1400" kern="0" dirty="0">
              <a:solidFill>
                <a:srgbClr val="FF0000"/>
              </a:solidFill>
              <a:latin typeface="ＭＳ Ｐゴシック"/>
              <a:cs typeface="Meiryo UI"/>
            </a:endParaRPr>
          </a:p>
          <a:p>
            <a:pPr marL="90488" indent="-90488" fontAlgn="base">
              <a:spcBef>
                <a:spcPct val="0"/>
              </a:spcBef>
              <a:spcAft>
                <a:spcPct val="0"/>
              </a:spcAft>
            </a:pPr>
            <a:r>
              <a:rPr lang="ja-JP" altLang="en-US" sz="1400" kern="0" dirty="0">
                <a:solidFill>
                  <a:srgbClr val="FF0000"/>
                </a:solidFill>
                <a:latin typeface="ＭＳ Ｐゴシック"/>
                <a:cs typeface="Meiryo UI"/>
              </a:rPr>
              <a:t>・フォーマットにある赤字は参考情報ですので、削除した上で提案書を作成ください。又、本項も削除の上、合計４ページ以内に収めて提出ください。</a:t>
            </a:r>
            <a:endParaRPr lang="en-US" altLang="ja-JP" sz="1400" kern="0" dirty="0">
              <a:solidFill>
                <a:srgbClr val="FF0000"/>
              </a:solidFill>
              <a:latin typeface="ＭＳ Ｐゴシック"/>
              <a:cs typeface="Meiryo UI"/>
            </a:endParaRPr>
          </a:p>
          <a:p>
            <a:pPr fontAlgn="base">
              <a:spcBef>
                <a:spcPct val="0"/>
              </a:spcBef>
              <a:spcAft>
                <a:spcPct val="0"/>
              </a:spcAft>
            </a:pPr>
            <a:endParaRPr lang="en-US" altLang="ja-JP" sz="1400" dirty="0">
              <a:solidFill>
                <a:srgbClr val="FF0000"/>
              </a:solidFill>
              <a:latin typeface="ＭＳ Ｐゴシック"/>
            </a:endParaRPr>
          </a:p>
          <a:p>
            <a:pPr fontAlgn="base">
              <a:spcBef>
                <a:spcPct val="0"/>
              </a:spcBef>
              <a:spcAft>
                <a:spcPct val="0"/>
              </a:spcAft>
            </a:pPr>
            <a:r>
              <a:rPr lang="ja-JP" altLang="en-US" sz="1400" dirty="0">
                <a:solidFill>
                  <a:srgbClr val="FF0000"/>
                </a:solidFill>
                <a:latin typeface="ＭＳ Ｐゴシック"/>
              </a:rPr>
              <a:t>・第三者が読んで内容が把握できるレベルでの表現を心掛けてください。</a:t>
            </a:r>
            <a:endParaRPr lang="en-US" altLang="ja-JP" sz="1400" dirty="0">
              <a:solidFill>
                <a:srgbClr val="FF0000"/>
              </a:solidFill>
              <a:latin typeface="ＭＳ Ｐゴシック"/>
            </a:endParaRPr>
          </a:p>
          <a:p>
            <a:pPr fontAlgn="base">
              <a:spcBef>
                <a:spcPct val="0"/>
              </a:spcBef>
              <a:spcAft>
                <a:spcPct val="0"/>
              </a:spcAft>
            </a:pPr>
            <a:endParaRPr lang="en-US" altLang="ja-JP" sz="1400" dirty="0">
              <a:solidFill>
                <a:srgbClr val="FF0000"/>
              </a:solidFill>
              <a:latin typeface="ＭＳ Ｐゴシック"/>
            </a:endParaRPr>
          </a:p>
          <a:p>
            <a:pPr fontAlgn="base">
              <a:spcBef>
                <a:spcPct val="0"/>
              </a:spcBef>
              <a:spcAft>
                <a:spcPct val="0"/>
              </a:spcAft>
            </a:pPr>
            <a:r>
              <a:rPr lang="ja-JP" altLang="en-US" sz="1400" dirty="0">
                <a:solidFill>
                  <a:srgbClr val="FF0000"/>
                </a:solidFill>
                <a:latin typeface="ＭＳ Ｐゴシック"/>
              </a:rPr>
              <a:t>・一機関からの複数の提案、複数機関・企業による共同の提案ともに可能です。</a:t>
            </a:r>
            <a:endParaRPr lang="en-US" altLang="ja-JP" sz="1400" dirty="0">
              <a:solidFill>
                <a:srgbClr val="FF0000"/>
              </a:solidFill>
              <a:latin typeface="ＭＳ Ｐゴシック"/>
            </a:endParaRPr>
          </a:p>
          <a:p>
            <a:pPr fontAlgn="base">
              <a:spcBef>
                <a:spcPct val="0"/>
              </a:spcBef>
              <a:spcAft>
                <a:spcPct val="0"/>
              </a:spcAft>
            </a:pPr>
            <a:endParaRPr lang="en-US" altLang="ja-JP" sz="1400" dirty="0">
              <a:solidFill>
                <a:srgbClr val="FF0000"/>
              </a:solidFill>
              <a:latin typeface="ＭＳ Ｐゴシック"/>
            </a:endParaRPr>
          </a:p>
          <a:p>
            <a:pPr fontAlgn="base">
              <a:spcBef>
                <a:spcPct val="0"/>
              </a:spcBef>
              <a:spcAft>
                <a:spcPct val="0"/>
              </a:spcAft>
            </a:pPr>
            <a:endParaRPr lang="en-US" altLang="ja-JP" sz="1400" dirty="0">
              <a:solidFill>
                <a:srgbClr val="FF0000"/>
              </a:solidFill>
              <a:latin typeface="ＭＳ Ｐゴシック"/>
            </a:endParaRPr>
          </a:p>
        </p:txBody>
      </p:sp>
      <p:sp>
        <p:nvSpPr>
          <p:cNvPr id="6" name="タイトル 1"/>
          <p:cNvSpPr txBox="1">
            <a:spLocks/>
          </p:cNvSpPr>
          <p:nvPr/>
        </p:nvSpPr>
        <p:spPr>
          <a:xfrm>
            <a:off x="381000" y="115200"/>
            <a:ext cx="8884800" cy="432000"/>
          </a:xfrm>
          <a:prstGeom prst="rect">
            <a:avLst/>
          </a:prstGeom>
        </p:spPr>
        <p:txBody>
          <a:bodyPr/>
          <a:lstStyle/>
          <a:p>
            <a:pPr fontAlgn="base">
              <a:spcBef>
                <a:spcPct val="0"/>
              </a:spcBef>
              <a:spcAft>
                <a:spcPct val="0"/>
              </a:spcAft>
            </a:pPr>
            <a:r>
              <a:rPr lang="ja-JP" altLang="en-US" sz="2400" kern="0" dirty="0">
                <a:solidFill>
                  <a:srgbClr val="000000"/>
                </a:solidFill>
                <a:latin typeface="Meiryo UI"/>
                <a:ea typeface="Meiryo UI"/>
                <a:cs typeface="Meiryo UI"/>
              </a:rPr>
              <a:t>提案書フォーマット（</a:t>
            </a:r>
            <a:r>
              <a:rPr lang="en-US" altLang="ja-JP" sz="2400" kern="0" dirty="0">
                <a:solidFill>
                  <a:srgbClr val="000000"/>
                </a:solidFill>
                <a:latin typeface="Meiryo UI"/>
                <a:ea typeface="Meiryo UI"/>
                <a:cs typeface="Meiryo UI"/>
              </a:rPr>
              <a:t>4/4</a:t>
            </a:r>
            <a:r>
              <a:rPr lang="ja-JP" altLang="en-US" sz="2400" kern="0" dirty="0">
                <a:solidFill>
                  <a:srgbClr val="000000"/>
                </a:solidFill>
                <a:latin typeface="Meiryo UI"/>
                <a:ea typeface="Meiryo UI"/>
                <a:cs typeface="Meiryo UI"/>
              </a:rPr>
              <a:t>）</a:t>
            </a:r>
            <a:endPar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タイトル 1"/>
          <p:cNvSpPr txBox="1">
            <a:spLocks/>
          </p:cNvSpPr>
          <p:nvPr/>
        </p:nvSpPr>
        <p:spPr>
          <a:xfrm>
            <a:off x="92337" y="4005064"/>
            <a:ext cx="9903550" cy="547200"/>
          </a:xfrm>
          <a:prstGeom prst="rect">
            <a:avLst/>
          </a:prstGeom>
        </p:spPr>
        <p:txBody>
          <a:bodyPr anchor="ctr"/>
          <a:lstStyle/>
          <a:p>
            <a:pPr fontAlgn="base">
              <a:spcBef>
                <a:spcPct val="0"/>
              </a:spcBef>
              <a:spcAft>
                <a:spcPct val="0"/>
              </a:spcAft>
            </a:pPr>
            <a:endParaRPr lang="en-US" altLang="ja-JP" kern="0" dirty="0">
              <a:solidFill>
                <a:srgbClr val="FF0000"/>
              </a:solidFill>
              <a:latin typeface="Meiryo UI"/>
              <a:ea typeface="Meiryo UI"/>
              <a:cs typeface="Meiryo UI"/>
            </a:endParaRPr>
          </a:p>
          <a:p>
            <a:pPr fontAlgn="base">
              <a:spcBef>
                <a:spcPct val="0"/>
              </a:spcBef>
              <a:spcAft>
                <a:spcPct val="0"/>
              </a:spcAft>
            </a:pPr>
            <a:r>
              <a:rPr lang="ja-JP" altLang="en-US" kern="0" dirty="0">
                <a:solidFill>
                  <a:srgbClr val="FF0000"/>
                </a:solidFill>
                <a:latin typeface="Meiryo UI"/>
                <a:ea typeface="Meiryo UI"/>
                <a:cs typeface="Meiryo UI"/>
              </a:rPr>
              <a:t>実証トライアル活動参加の注意点</a:t>
            </a:r>
            <a:endParaRPr lang="en-US" altLang="ja-JP" kern="0" dirty="0">
              <a:solidFill>
                <a:srgbClr val="FF0000"/>
              </a:solidFill>
              <a:latin typeface="Meiryo UI"/>
              <a:ea typeface="Meiryo UI"/>
              <a:cs typeface="Meiryo UI"/>
            </a:endParaRPr>
          </a:p>
        </p:txBody>
      </p:sp>
      <p:sp>
        <p:nvSpPr>
          <p:cNvPr id="8" name="テキスト ボックス 7"/>
          <p:cNvSpPr txBox="1"/>
          <p:nvPr/>
        </p:nvSpPr>
        <p:spPr>
          <a:xfrm>
            <a:off x="678627" y="4653136"/>
            <a:ext cx="8730970" cy="1845205"/>
          </a:xfrm>
          <a:prstGeom prst="rect">
            <a:avLst/>
          </a:prstGeom>
          <a:noFill/>
        </p:spPr>
        <p:txBody>
          <a:bodyPr wrap="square" rtlCol="0">
            <a:noAutofit/>
          </a:bodyPr>
          <a:lstStyle/>
          <a:p>
            <a:pPr fontAlgn="base">
              <a:spcBef>
                <a:spcPct val="0"/>
              </a:spcBef>
              <a:spcAft>
                <a:spcPct val="0"/>
              </a:spcAft>
            </a:pPr>
            <a:r>
              <a:rPr lang="ja-JP" altLang="en-US" sz="1400" dirty="0">
                <a:solidFill>
                  <a:srgbClr val="FF0000"/>
                </a:solidFill>
                <a:latin typeface="ＭＳ Ｐゴシック"/>
              </a:rPr>
              <a:t>・</a:t>
            </a:r>
            <a:r>
              <a:rPr lang="en-US" altLang="ja-JP" sz="1400" dirty="0">
                <a:solidFill>
                  <a:srgbClr val="FF0000"/>
                </a:solidFill>
                <a:latin typeface="ＭＳ Ｐゴシック"/>
              </a:rPr>
              <a:t>MRI</a:t>
            </a:r>
            <a:r>
              <a:rPr lang="ja-JP" altLang="en-US" sz="1400" dirty="0">
                <a:solidFill>
                  <a:srgbClr val="FF0000"/>
                </a:solidFill>
                <a:latin typeface="ＭＳ Ｐゴシック"/>
              </a:rPr>
              <a:t>の計測データの所有権の帰属は、</a:t>
            </a:r>
            <a:r>
              <a:rPr lang="en-US" altLang="ja-JP" sz="1400" dirty="0">
                <a:solidFill>
                  <a:srgbClr val="FF0000"/>
                </a:solidFill>
                <a:latin typeface="ＭＳ Ｐゴシック"/>
              </a:rPr>
              <a:t>ImPACT</a:t>
            </a:r>
            <a:r>
              <a:rPr lang="ja-JP" altLang="en-US" sz="1400" dirty="0">
                <a:solidFill>
                  <a:srgbClr val="FF0000"/>
                </a:solidFill>
                <a:latin typeface="ＭＳ Ｐゴシック"/>
              </a:rPr>
              <a:t>及び活動を支援する一般社団法人ブレインインパクトとなります。</a:t>
            </a:r>
            <a:endParaRPr lang="en-US" altLang="ja-JP" sz="1400" dirty="0">
              <a:solidFill>
                <a:srgbClr val="FF0000"/>
              </a:solidFill>
              <a:latin typeface="ＭＳ Ｐゴシック"/>
            </a:endParaRPr>
          </a:p>
          <a:p>
            <a:pPr fontAlgn="base">
              <a:spcBef>
                <a:spcPct val="0"/>
              </a:spcBef>
              <a:spcAft>
                <a:spcPct val="0"/>
              </a:spcAft>
            </a:pPr>
            <a:endParaRPr lang="en-US" altLang="ja-JP" sz="1400" dirty="0">
              <a:solidFill>
                <a:srgbClr val="FF0000"/>
              </a:solidFill>
              <a:latin typeface="ＭＳ Ｐゴシック"/>
            </a:endParaRPr>
          </a:p>
          <a:p>
            <a:pPr marL="90488" indent="-90488" fontAlgn="base">
              <a:spcBef>
                <a:spcPct val="0"/>
              </a:spcBef>
              <a:spcAft>
                <a:spcPct val="0"/>
              </a:spcAft>
            </a:pPr>
            <a:r>
              <a:rPr lang="ja-JP" altLang="en-US" sz="1400" dirty="0">
                <a:solidFill>
                  <a:srgbClr val="FF0000"/>
                </a:solidFill>
                <a:latin typeface="ＭＳ Ｐゴシック"/>
              </a:rPr>
              <a:t>・</a:t>
            </a:r>
            <a:r>
              <a:rPr lang="ja-JP" altLang="en-US" sz="1400" kern="0" dirty="0">
                <a:solidFill>
                  <a:srgbClr val="FF0000"/>
                </a:solidFill>
                <a:latin typeface="ＭＳ Ｐゴシック"/>
                <a:cs typeface="Meiryo UI"/>
              </a:rPr>
              <a:t>実証トライアル参加企業に対しては、本プログラムが提案する脳の健康指標についての３０名の統計値のみをお返しします。（個人個人の</a:t>
            </a:r>
            <a:r>
              <a:rPr lang="en-US" altLang="ja-JP" sz="1400" kern="0" dirty="0">
                <a:solidFill>
                  <a:srgbClr val="FF0000"/>
                </a:solidFill>
                <a:latin typeface="ＭＳ Ｐゴシック"/>
                <a:cs typeface="Meiryo UI"/>
              </a:rPr>
              <a:t>MRI</a:t>
            </a:r>
            <a:r>
              <a:rPr lang="ja-JP" altLang="en-US" sz="1400" kern="0" dirty="0">
                <a:solidFill>
                  <a:srgbClr val="FF0000"/>
                </a:solidFill>
                <a:latin typeface="ＭＳ Ｐゴシック"/>
                <a:cs typeface="Meiryo UI"/>
              </a:rPr>
              <a:t>計測データや解析途中のデータのお渡し、追加の解析には基本的には応じられません）</a:t>
            </a:r>
            <a:endParaRPr lang="en-US" altLang="ja-JP" sz="1400" kern="0" dirty="0">
              <a:solidFill>
                <a:srgbClr val="FF0000"/>
              </a:solidFill>
              <a:latin typeface="ＭＳ Ｐゴシック"/>
              <a:cs typeface="Meiryo UI"/>
            </a:endParaRPr>
          </a:p>
          <a:p>
            <a:pPr marL="90488" indent="-90488" fontAlgn="base">
              <a:spcBef>
                <a:spcPct val="0"/>
              </a:spcBef>
              <a:spcAft>
                <a:spcPct val="0"/>
              </a:spcAft>
            </a:pPr>
            <a:endParaRPr lang="en-US" altLang="ja-JP" sz="1400" kern="0" dirty="0">
              <a:solidFill>
                <a:srgbClr val="FF0000"/>
              </a:solidFill>
              <a:latin typeface="ＭＳ Ｐゴシック"/>
              <a:cs typeface="Meiryo UI"/>
            </a:endParaRPr>
          </a:p>
          <a:p>
            <a:pPr marL="90488" indent="-90488" fontAlgn="base">
              <a:spcBef>
                <a:spcPct val="0"/>
              </a:spcBef>
              <a:spcAft>
                <a:spcPct val="0"/>
              </a:spcAft>
            </a:pPr>
            <a:r>
              <a:rPr lang="ja-JP" altLang="en-US" sz="1400" kern="0" dirty="0">
                <a:solidFill>
                  <a:srgbClr val="FF0000"/>
                </a:solidFill>
                <a:latin typeface="ＭＳ Ｐゴシック"/>
                <a:cs typeface="Meiryo UI"/>
              </a:rPr>
              <a:t>・実証トライアルの結果については、</a:t>
            </a:r>
            <a:r>
              <a:rPr lang="en-US" altLang="ja-JP" sz="1400" kern="0" dirty="0">
                <a:solidFill>
                  <a:srgbClr val="FF0000"/>
                </a:solidFill>
                <a:latin typeface="ＭＳ Ｐゴシック"/>
                <a:cs typeface="Meiryo UI"/>
              </a:rPr>
              <a:t>HP</a:t>
            </a:r>
            <a:r>
              <a:rPr lang="ja-JP" altLang="en-US" sz="1400" kern="0" dirty="0" err="1">
                <a:solidFill>
                  <a:srgbClr val="FF0000"/>
                </a:solidFill>
                <a:latin typeface="ＭＳ Ｐゴシック"/>
                <a:cs typeface="Meiryo UI"/>
              </a:rPr>
              <a:t>やプレスリ</a:t>
            </a:r>
            <a:r>
              <a:rPr lang="ja-JP" altLang="en-US" sz="1400" kern="0" dirty="0">
                <a:solidFill>
                  <a:srgbClr val="FF0000"/>
                </a:solidFill>
                <a:latin typeface="ＭＳ Ｐゴシック"/>
                <a:cs typeface="Meiryo UI"/>
              </a:rPr>
              <a:t>リース、シンポジウム等にて公表します。</a:t>
            </a:r>
            <a:endParaRPr lang="en-US" altLang="ja-JP" sz="1400" kern="0" dirty="0">
              <a:solidFill>
                <a:srgbClr val="FF0000"/>
              </a:solidFill>
              <a:latin typeface="ＭＳ Ｐゴシック"/>
              <a:cs typeface="Meiryo UI"/>
            </a:endParaRPr>
          </a:p>
          <a:p>
            <a:pPr marL="90488" indent="-90488" fontAlgn="base">
              <a:spcBef>
                <a:spcPct val="0"/>
              </a:spcBef>
              <a:spcAft>
                <a:spcPct val="0"/>
              </a:spcAft>
            </a:pPr>
            <a:endParaRPr lang="en-US" altLang="ja-JP" sz="1400" kern="0" dirty="0">
              <a:solidFill>
                <a:srgbClr val="FF0000"/>
              </a:solidFill>
              <a:latin typeface="ＭＳ Ｐゴシック"/>
            </a:endParaRPr>
          </a:p>
          <a:p>
            <a:pPr marL="90488" indent="-90488" fontAlgn="base">
              <a:spcBef>
                <a:spcPct val="0"/>
              </a:spcBef>
              <a:spcAft>
                <a:spcPct val="0"/>
              </a:spcAft>
            </a:pPr>
            <a:r>
              <a:rPr lang="ja-JP" altLang="en-US" sz="1400" kern="0" dirty="0">
                <a:solidFill>
                  <a:srgbClr val="FF0000"/>
                </a:solidFill>
                <a:latin typeface="ＭＳ Ｐゴシック"/>
              </a:rPr>
              <a:t>・その他、</a:t>
            </a:r>
            <a:r>
              <a:rPr lang="en-US" altLang="ja-JP" sz="1400" kern="0" dirty="0">
                <a:solidFill>
                  <a:srgbClr val="FF0000"/>
                </a:solidFill>
                <a:latin typeface="ＭＳ Ｐゴシック"/>
              </a:rPr>
              <a:t>ImPACT</a:t>
            </a:r>
            <a:r>
              <a:rPr lang="ja-JP" altLang="en-US" sz="1400" kern="0" dirty="0">
                <a:solidFill>
                  <a:srgbClr val="FF0000"/>
                </a:solidFill>
                <a:latin typeface="ＭＳ Ｐゴシック"/>
              </a:rPr>
              <a:t>プログラムが実施するイベント等への協力をお願いさせていただきます。</a:t>
            </a:r>
            <a:endParaRPr lang="en-US" altLang="ja-JP" sz="1400" dirty="0">
              <a:solidFill>
                <a:srgbClr val="FF0000"/>
              </a:solidFill>
              <a:latin typeface="ＭＳ Ｐゴシック"/>
            </a:endParaRPr>
          </a:p>
        </p:txBody>
      </p:sp>
    </p:spTree>
    <p:extLst>
      <p:ext uri="{BB962C8B-B14F-4D97-AF65-F5344CB8AC3E}">
        <p14:creationId xmlns:p14="http://schemas.microsoft.com/office/powerpoint/2010/main" val="4129656172"/>
      </p:ext>
    </p:extLst>
  </p:cSld>
  <p:clrMapOvr>
    <a:masterClrMapping/>
  </p:clrMapOvr>
</p:sld>
</file>

<file path=ppt/theme/theme1.xml><?xml version="1.0" encoding="utf-8"?>
<a:theme xmlns:a="http://schemas.openxmlformats.org/drawingml/2006/main" name="1_標準デザイン">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40638</TotalTime>
  <Words>460</Words>
  <Application>Microsoft Office PowerPoint</Application>
  <PresentationFormat>A4 210 x 297 mm</PresentationFormat>
  <Paragraphs>71</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ＭＳ Ｐゴシック</vt:lpstr>
      <vt:lpstr>メイリオ</vt:lpstr>
      <vt:lpstr>Arial</vt:lpstr>
      <vt:lpstr>Calibri</vt:lpstr>
      <vt:lpstr>Times New Roman</vt:lpstr>
      <vt:lpstr>Wingdings</vt:lpstr>
      <vt:lpstr>1_標準デザイン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yoshinori yamakawa</dc:creator>
  <cp:lastModifiedBy>福田紘己</cp:lastModifiedBy>
  <cp:revision>624</cp:revision>
  <cp:lastPrinted>2015-12-08T13:43:35Z</cp:lastPrinted>
  <dcterms:created xsi:type="dcterms:W3CDTF">2015-09-20T11:27:48Z</dcterms:created>
  <dcterms:modified xsi:type="dcterms:W3CDTF">2017-02-17T01:46:53Z</dcterms:modified>
</cp:coreProperties>
</file>