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86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5A3387-8C8A-C00C-2703-FDDFB454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64E2-A84B-4A51-97EE-58E14481D07E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D2D27-F8C7-8B0D-C687-17B0DD785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5110F-E2D1-FA40-26D8-B0D02D10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D6EF9-D857-4E2C-91CD-069EE981D5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10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9348E8-88B8-FCF5-E33C-CBBD02A2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FD6B7-E637-44E4-A428-E351340E6146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0B676-17F9-F754-90D2-9627CB71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5E45CF-1D64-398F-98F6-D3615704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CCE1A-A020-4025-BB1C-C86015CE31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64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29FE4-21F2-D715-464B-5E2893C5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5F974-9BC6-4328-8FF8-369D6C225537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F1F50-E29A-244A-CAA2-458A9DC29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7D017-9048-E5EA-8EC8-F0333E3D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2CD0C-AAE2-4E8F-A538-11A16E9DCD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527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21969-CDF3-724A-D9CC-556FC7F9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E8134-9852-4874-9FFC-468D57BC0056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7E0420-987F-C0C9-4336-9D36B8A7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742208-0350-D3CB-0CA9-F3593A53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F3202-A8EB-4C66-9207-702072DBA2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449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CC1E2-425A-C6A0-BBEA-A3CBB6B0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DBD6-CF0E-44D7-8685-7AD401C61E28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3A2531-7B21-C708-E358-6D678C6F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6F4221-BE07-6893-7B5B-EDD07E36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0C5F-FB75-4436-A4AD-D0354521A5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5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2CF3A67-80C0-0950-6AC8-D2BDF5D6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F226C-FA9E-4B33-B71E-A05BB5BC24F6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238BBE0-63FD-CF28-F687-D8D83A62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7C39C39-F8B0-36F8-B850-3C9DB789D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24CED-A86A-4561-AAAD-AF56BCE33F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48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2F38D78-1B14-27F4-B2B6-94699215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C1D0-6433-4857-A833-08432F257C8C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04D1B25A-7722-F502-B447-8CFEEBCA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69BB96-0A37-6B68-D938-9511298D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377CC-5F72-4466-AFB4-634AAFC138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406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8357178-6D27-2F7F-40BF-EF51EFF4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A046-0526-4844-813A-AD28E6F492E0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81D028F-8637-AA87-1CE8-722C0FCC5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3135322-4D06-74AD-61E1-75D0E06D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A55FB-18F9-4346-8A87-A4EC6D113F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03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1D13705-F8B0-CF98-9CCB-D0E3D81F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78CB6-CA88-4076-98A7-A785BB7EBE0C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8A17C2D-CF87-0D09-5096-1A92ED92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6F54F4B-C5EC-85BD-4EB5-35C6F5D9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AF4B6-5FA6-4ECA-8686-5ACE0CF9E6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791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69E8958-5B97-8683-FEF5-DB4A2C570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6597B-684F-4A90-B734-03C174625657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DCC23B4-D8D9-82EF-467B-10C9E3DB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BDF3ECB-AA26-0A38-4B6A-5C08B7E4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578A6-9269-4358-984B-0AD6EA6061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67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B89F1FF-2E6E-6CEA-F0F1-5D905397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9690-1675-4E16-9707-60BB83260C97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8706E6B-C600-5857-7D87-89DB6387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41E1BF5-FF18-4046-04DE-6D5EC15D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D98D5-0D87-4483-B19A-8CC452E604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654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72C196D-71A9-2423-078B-ED1896A591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78A3056-33B4-E0EB-632A-E370EAFA43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2FDF6D-48F3-D259-A62C-52011276B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C30EA0-CD8A-4809-81BF-10047072EB04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0A5568-B0CF-6338-391C-67EBFFAC3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A3A125-92BD-F0B1-156D-013469077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0ACB09-05CD-4728-8A2F-BD7BE67C6A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98">
            <a:extLst>
              <a:ext uri="{FF2B5EF4-FFF2-40B4-BE49-F238E27FC236}">
                <a16:creationId xmlns:a16="http://schemas.microsoft.com/office/drawing/2014/main" id="{EB21C171-7B08-8B2D-CE51-3DCC0C4EC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3150" y="2533650"/>
            <a:ext cx="0" cy="40322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" name="Line 100">
            <a:extLst>
              <a:ext uri="{FF2B5EF4-FFF2-40B4-BE49-F238E27FC236}">
                <a16:creationId xmlns:a16="http://schemas.microsoft.com/office/drawing/2014/main" id="{1C46A149-D0C1-3E45-959C-06F5A9057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2225" y="6567488"/>
            <a:ext cx="48609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" name="Text Box 333">
            <a:extLst>
              <a:ext uri="{FF2B5EF4-FFF2-40B4-BE49-F238E27FC236}">
                <a16:creationId xmlns:a16="http://schemas.microsoft.com/office/drawing/2014/main" id="{26BAD84B-E4F9-2031-526C-AFA04DBB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788" y="6378575"/>
            <a:ext cx="53816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2053" name="Text Box 332">
            <a:extLst>
              <a:ext uri="{FF2B5EF4-FFF2-40B4-BE49-F238E27FC236}">
                <a16:creationId xmlns:a16="http://schemas.microsoft.com/office/drawing/2014/main" id="{C3699362-33ED-891A-EECA-051C3E52A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5602288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20%</a:t>
            </a:r>
          </a:p>
        </p:txBody>
      </p:sp>
      <p:sp>
        <p:nvSpPr>
          <p:cNvPr id="2054" name="Text Box 334">
            <a:extLst>
              <a:ext uri="{FF2B5EF4-FFF2-40B4-BE49-F238E27FC236}">
                <a16:creationId xmlns:a16="http://schemas.microsoft.com/office/drawing/2014/main" id="{E15386B0-EDFE-7066-C462-52AD4390C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4738688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2055" name="Text Box 335">
            <a:extLst>
              <a:ext uri="{FF2B5EF4-FFF2-40B4-BE49-F238E27FC236}">
                <a16:creationId xmlns:a16="http://schemas.microsoft.com/office/drawing/2014/main" id="{157F37FC-1275-42DF-04C9-9F3CE9CD2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3933825"/>
            <a:ext cx="533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60%</a:t>
            </a:r>
          </a:p>
        </p:txBody>
      </p:sp>
      <p:sp>
        <p:nvSpPr>
          <p:cNvPr id="2056" name="Text Box 336">
            <a:extLst>
              <a:ext uri="{FF2B5EF4-FFF2-40B4-BE49-F238E27FC236}">
                <a16:creationId xmlns:a16="http://schemas.microsoft.com/office/drawing/2014/main" id="{0279D479-52A1-41C6-29BA-3F6CF6655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3141663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80%</a:t>
            </a:r>
          </a:p>
        </p:txBody>
      </p:sp>
      <p:sp>
        <p:nvSpPr>
          <p:cNvPr id="2057" name="Text Box 337">
            <a:extLst>
              <a:ext uri="{FF2B5EF4-FFF2-40B4-BE49-F238E27FC236}">
                <a16:creationId xmlns:a16="http://schemas.microsoft.com/office/drawing/2014/main" id="{D7E9D281-E09D-7A94-2875-23C1EA615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650" y="2420938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100%</a:t>
            </a:r>
          </a:p>
        </p:txBody>
      </p:sp>
      <p:sp>
        <p:nvSpPr>
          <p:cNvPr id="2058" name="Rectangle 17">
            <a:extLst>
              <a:ext uri="{FF2B5EF4-FFF2-40B4-BE49-F238E27FC236}">
                <a16:creationId xmlns:a16="http://schemas.microsoft.com/office/drawing/2014/main" id="{977F338B-04CB-52A6-0205-A136E4F0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6567488"/>
            <a:ext cx="838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Carbon management</a:t>
            </a:r>
            <a:endParaRPr lang="ja-JP" altLang="en-US" sz="600">
              <a:latin typeface="Arial" panose="020B0604020202020204" pitchFamily="34" charset="0"/>
            </a:endParaRPr>
          </a:p>
        </p:txBody>
      </p:sp>
      <p:sp>
        <p:nvSpPr>
          <p:cNvPr id="2059" name="Rectangle 18">
            <a:extLst>
              <a:ext uri="{FF2B5EF4-FFF2-40B4-BE49-F238E27FC236}">
                <a16:creationId xmlns:a16="http://schemas.microsoft.com/office/drawing/2014/main" id="{665D36BA-A4DF-630B-CFF3-BB5EAB793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6567488"/>
            <a:ext cx="11430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Forest fire detection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 and forecasting</a:t>
            </a:r>
            <a:endParaRPr lang="ja-JP" altLang="en-US" sz="600">
              <a:latin typeface="Arial" panose="020B0604020202020204" pitchFamily="34" charset="0"/>
            </a:endParaRPr>
          </a:p>
        </p:txBody>
      </p:sp>
      <p:sp>
        <p:nvSpPr>
          <p:cNvPr id="2060" name="Rectangle 19">
            <a:extLst>
              <a:ext uri="{FF2B5EF4-FFF2-40B4-BE49-F238E27FC236}">
                <a16:creationId xmlns:a16="http://schemas.microsoft.com/office/drawing/2014/main" id="{EC3DF868-24D9-91F1-1F93-7FD22A22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6567488"/>
            <a:ext cx="63817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Carbon flux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 measurement</a:t>
            </a:r>
            <a:endParaRPr lang="ja-JP" altLang="en-US" sz="600">
              <a:latin typeface="Arial" panose="020B0604020202020204" pitchFamily="34" charset="0"/>
            </a:endParaRPr>
          </a:p>
        </p:txBody>
      </p:sp>
      <p:sp>
        <p:nvSpPr>
          <p:cNvPr id="2061" name="AutoShape 11">
            <a:extLst>
              <a:ext uri="{FF2B5EF4-FFF2-40B4-BE49-F238E27FC236}">
                <a16:creationId xmlns:a16="http://schemas.microsoft.com/office/drawing/2014/main" id="{9766533B-34C1-79F7-5A18-005CB7966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950" y="2066925"/>
            <a:ext cx="4360863" cy="4984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900">
                <a:latin typeface="Arial" panose="020B0604020202020204" pitchFamily="34" charset="0"/>
              </a:rPr>
              <a:t>Develop carbon management methods that can cut carbon emissions from peatland to 1/3-1/5 of current levels, and propose the methods to central/regional government and local communities.</a:t>
            </a:r>
            <a:endParaRPr lang="ja-JP" altLang="en-US" sz="900">
              <a:latin typeface="Arial" panose="020B0604020202020204" pitchFamily="34" charset="0"/>
            </a:endParaRPr>
          </a:p>
        </p:txBody>
      </p:sp>
      <p:sp>
        <p:nvSpPr>
          <p:cNvPr id="2062" name="AutoShape 12">
            <a:extLst>
              <a:ext uri="{FF2B5EF4-FFF2-40B4-BE49-F238E27FC236}">
                <a16:creationId xmlns:a16="http://schemas.microsoft.com/office/drawing/2014/main" id="{A75F1B52-24B6-74FD-3DBA-43F789F05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755900"/>
            <a:ext cx="1355725" cy="18065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water management and afforestation method to prevent fire and decomposition in tropical peatland (Propose optimum water level for 10 sq km research area. 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Propose afforestation plans based on water level. 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Propose extinguishing strategies including infrastructure plans based on understanding of water vein status.)</a:t>
            </a:r>
            <a:endParaRPr lang="ja-JP" altLang="ja-JP" sz="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Rectangle 20">
            <a:extLst>
              <a:ext uri="{FF2B5EF4-FFF2-40B4-BE49-F238E27FC236}">
                <a16:creationId xmlns:a16="http://schemas.microsoft.com/office/drawing/2014/main" id="{0EF8464C-35B0-A852-951E-AA6F10940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0" y="6565900"/>
            <a:ext cx="101282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Integrated peatland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600">
                <a:latin typeface="Arial" panose="020B0604020202020204" pitchFamily="34" charset="0"/>
              </a:rPr>
              <a:t>management</a:t>
            </a:r>
            <a:endParaRPr lang="ja-JP" altLang="en-US" sz="600">
              <a:latin typeface="Arial" panose="020B0604020202020204" pitchFamily="34" charset="0"/>
            </a:endParaRPr>
          </a:p>
        </p:txBody>
      </p:sp>
      <p:sp>
        <p:nvSpPr>
          <p:cNvPr id="2064" name="AutoShape 21">
            <a:extLst>
              <a:ext uri="{FF2B5EF4-FFF2-40B4-BE49-F238E27FC236}">
                <a16:creationId xmlns:a16="http://schemas.microsoft.com/office/drawing/2014/main" id="{C8DCDB19-53CA-C1F5-BFC8-AABB8540D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663" y="531813"/>
            <a:ext cx="4468812" cy="4778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latin typeface="Arial" panose="020B0604020202020204" pitchFamily="34" charset="0"/>
              </a:rPr>
              <a:t>To reduce greenhouse gas emissions from Indonesian peatland to 1/3 or 1/5 of current emissions, counting as credits for Japan</a:t>
            </a:r>
            <a:endParaRPr lang="en-US" altLang="ja-JP" sz="1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9" name="Group 88">
            <a:extLst>
              <a:ext uri="{FF2B5EF4-FFF2-40B4-BE49-F238E27FC236}">
                <a16:creationId xmlns:a16="http://schemas.microsoft.com/office/drawing/2014/main" id="{06D599F3-6D8F-0EF5-6E49-48B2DB77C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596243"/>
              </p:ext>
            </p:extLst>
          </p:nvPr>
        </p:nvGraphicFramePr>
        <p:xfrm>
          <a:off x="114300" y="346075"/>
          <a:ext cx="3698875" cy="2236812"/>
        </p:xfrm>
        <a:graphic>
          <a:graphicData uri="http://schemas.openxmlformats.org/drawingml/2006/table">
            <a:tbl>
              <a:tblPr/>
              <a:tblGrid>
                <a:gridCol w="1288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Research project title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Wild Fire and Carbon Management in Peat-forest in 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Principal investigator (affiliated institution)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　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■■■■■ 　 ■■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Research period</a:t>
                      </a:r>
                      <a:endParaRPr kumimoji="1" lang="ja-JP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Adopted in 2025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(June 1</a:t>
                      </a: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, 2025-March 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31</a:t>
                      </a:r>
                      <a:r>
                        <a:rPr kumimoji="1" lang="en-US" altLang="ja-JP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, 2031)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Partner country/Main partner country research institution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Republic of 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/National Standardization Agency of 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  University of 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■■</a:t>
                      </a: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 National Institute of Aeronautics and Space, Forestry Research and Development Agency (FORDA)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Related SDGs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Goal 13.  Take urgent action to combat climate change and its impacts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Goal 12. Ensure sustainable consumption and production patterns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86" name="Rectangle 48">
            <a:extLst>
              <a:ext uri="{FF2B5EF4-FFF2-40B4-BE49-F238E27FC236}">
                <a16:creationId xmlns:a16="http://schemas.microsoft.com/office/drawing/2014/main" id="{09763B1D-2C31-9A7D-4C58-26CDD73E3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813" y="1831975"/>
            <a:ext cx="4648200" cy="2286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050" b="1" dirty="0">
                <a:solidFill>
                  <a:schemeClr val="bg1"/>
                </a:solidFill>
                <a:latin typeface="Arial" charset="0"/>
              </a:rPr>
              <a:t>Project objectives</a:t>
            </a:r>
          </a:p>
        </p:txBody>
      </p:sp>
      <p:sp>
        <p:nvSpPr>
          <p:cNvPr id="2087" name="Rectangle 49">
            <a:extLst>
              <a:ext uri="{FF2B5EF4-FFF2-40B4-BE49-F238E27FC236}">
                <a16:creationId xmlns:a16="http://schemas.microsoft.com/office/drawing/2014/main" id="{0B7DC7F2-E6DB-D6A0-2393-C51089CF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230188"/>
            <a:ext cx="4572000" cy="2286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050" b="1" dirty="0">
                <a:solidFill>
                  <a:schemeClr val="bg1"/>
                </a:solidFill>
                <a:latin typeface="Arial" charset="0"/>
              </a:rPr>
              <a:t>Overall goal </a:t>
            </a:r>
          </a:p>
        </p:txBody>
      </p:sp>
      <p:graphicFrame>
        <p:nvGraphicFramePr>
          <p:cNvPr id="42" name="Group 107">
            <a:extLst>
              <a:ext uri="{FF2B5EF4-FFF2-40B4-BE49-F238E27FC236}">
                <a16:creationId xmlns:a16="http://schemas.microsoft.com/office/drawing/2014/main" id="{9E8C3893-CE70-773E-77E0-AA2ED72C67A2}"/>
              </a:ext>
            </a:extLst>
          </p:cNvPr>
          <p:cNvGraphicFramePr>
            <a:graphicFrameLocks noGrp="1"/>
          </p:cNvGraphicFramePr>
          <p:nvPr/>
        </p:nvGraphicFramePr>
        <p:xfrm>
          <a:off x="101600" y="3032125"/>
          <a:ext cx="3657600" cy="3711581"/>
        </p:xfrm>
        <a:graphic>
          <a:graphicData uri="http://schemas.openxmlformats.org/drawingml/2006/table">
            <a:tbl>
              <a:tblPr/>
              <a:tblGrid>
                <a:gridCol w="13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8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Contribution to Japanese government, society, and industry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Utilization in climate change frameworks at global level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Commercial application of outcomes by Japanese companies</a:t>
                      </a: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Development of science and technology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Preservation of tropical forests (preservation of ecology / biodiversity)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Feedback to successor entity (Hyper)</a:t>
                      </a: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Acquisition of intellectual property, international standardization, access to bioresources, etc.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Fire detection system using satellites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Equipment for quantitative determination of carbon emissions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Development of weirs, methods for restoring forest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Samples of peat decomposition microorganisms, vegetation that can grow in a strongly acidic environment</a:t>
                      </a: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Training Japanese human resources capable of working on the global stage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Training young Japanese researchers resources to be able to work internationally (ability to lead international conferences, publish papers in peer-reviewed journals, etc.)</a:t>
                      </a: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Building of technology and human networks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None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Other practical outcomes (recommendation documents, academic publications, programs, manuals, data, etc.)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Fire detection system using satellites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Understanding of carbon flux and carbon dynamics in tropical peatland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  <a:cs typeface="Arial" panose="020B0604020202020204" pitchFamily="34" charset="0"/>
                        </a:rPr>
                        <a:t>- Understanding of water behavior mechanisms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1" name="Rectangle 82">
            <a:extLst>
              <a:ext uri="{FF2B5EF4-FFF2-40B4-BE49-F238E27FC236}">
                <a16:creationId xmlns:a16="http://schemas.microsoft.com/office/drawing/2014/main" id="{0A5E2192-8DAD-C482-AD25-D3312BF07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2789238"/>
            <a:ext cx="3713163" cy="180975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050" b="1" dirty="0">
                <a:solidFill>
                  <a:schemeClr val="bg1"/>
                </a:solidFill>
                <a:latin typeface="Arial" charset="0"/>
              </a:rPr>
              <a:t>Contingent outcomes</a:t>
            </a:r>
            <a:endParaRPr lang="ja-JP" altLang="en-US" sz="105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AutoShape 78">
            <a:extLst>
              <a:ext uri="{FF2B5EF4-FFF2-40B4-BE49-F238E27FC236}">
                <a16:creationId xmlns:a16="http://schemas.microsoft.com/office/drawing/2014/main" id="{15823284-9468-4379-01B4-C8AE31BF0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1009650"/>
            <a:ext cx="4241800" cy="766763"/>
          </a:xfrm>
          <a:prstGeom prst="upArrowCallout">
            <a:avLst>
              <a:gd name="adj1" fmla="val 157203"/>
              <a:gd name="adj2" fmla="val 157152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900">
                <a:latin typeface="Arial" panose="020B0604020202020204" pitchFamily="34" charset="0"/>
              </a:rPr>
              <a:t>In addition to being adopted as domestic policy in Indonesia, outcomes used for establishing international rules and for bilateral carbon offset mechanisms.</a:t>
            </a:r>
          </a:p>
        </p:txBody>
      </p:sp>
      <p:sp>
        <p:nvSpPr>
          <p:cNvPr id="2112" name="AutoShape 9">
            <a:extLst>
              <a:ext uri="{FF2B5EF4-FFF2-40B4-BE49-F238E27FC236}">
                <a16:creationId xmlns:a16="http://schemas.microsoft.com/office/drawing/2014/main" id="{DE2DFA8A-12A8-69DB-D0AB-3A2138D28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2828925"/>
            <a:ext cx="1154112" cy="36195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fire detection / fire spread forecasting / communication / extinguishing system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(Fire occurrence data available within 16 hours when fire of over 1 sq km occurs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Fire spread forecasts available within 8 hours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Detection rate and accurate rate at least 80%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Fire spread forecasating error (calculated as equivalent area) within 50%)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3" name="AutoShape 50">
            <a:extLst>
              <a:ext uri="{FF2B5EF4-FFF2-40B4-BE49-F238E27FC236}">
                <a16:creationId xmlns:a16="http://schemas.microsoft.com/office/drawing/2014/main" id="{C13C6A64-FF6A-3DD2-C565-C99116EC6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4648200"/>
            <a:ext cx="1355725" cy="12573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wide-area water behavior model and determine peatland fire occurrence mechanism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Determine forest recovery process in peat swamps, and DOC generation / behavior / toxicity</a:t>
            </a:r>
          </a:p>
        </p:txBody>
      </p:sp>
      <p:sp>
        <p:nvSpPr>
          <p:cNvPr id="2114" name="AutoShape 50">
            <a:extLst>
              <a:ext uri="{FF2B5EF4-FFF2-40B4-BE49-F238E27FC236}">
                <a16:creationId xmlns:a16="http://schemas.microsoft.com/office/drawing/2014/main" id="{8ACB7526-16AC-3353-7B78-E208BD73F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5400675"/>
            <a:ext cx="1008063" cy="1047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Establish carbon flux measurement in peatland using flux towers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5" name="AutoShape 50">
            <a:extLst>
              <a:ext uri="{FF2B5EF4-FFF2-40B4-BE49-F238E27FC236}">
                <a16:creationId xmlns:a16="http://schemas.microsoft.com/office/drawing/2014/main" id="{03F5CE61-18FB-093A-E5F7-63F06EB95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6026150"/>
            <a:ext cx="1284287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Survey planting / hydrology / weather / ecology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6" name="AutoShape 50">
            <a:extLst>
              <a:ext uri="{FF2B5EF4-FFF2-40B4-BE49-F238E27FC236}">
                <a16:creationId xmlns:a16="http://schemas.microsoft.com/office/drawing/2014/main" id="{1126D2F2-5383-36BA-3B7C-3E9E83111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2971800"/>
            <a:ext cx="1025525" cy="914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carbon assessment models (Error: within 20%)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7" name="AutoShape 50">
            <a:extLst>
              <a:ext uri="{FF2B5EF4-FFF2-40B4-BE49-F238E27FC236}">
                <a16:creationId xmlns:a16="http://schemas.microsoft.com/office/drawing/2014/main" id="{A9A1B181-6F90-0C00-503E-977126C87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4252913"/>
            <a:ext cx="1025525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means for assessing peat loss / biomass change (wide-area assessment)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8" name="AutoShape 50">
            <a:extLst>
              <a:ext uri="{FF2B5EF4-FFF2-40B4-BE49-F238E27FC236}">
                <a16:creationId xmlns:a16="http://schemas.microsoft.com/office/drawing/2014/main" id="{814890F3-2899-C061-AC15-C0B274CF7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86200"/>
            <a:ext cx="1104900" cy="14382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key technologies for tropical peatland MRV (measurement, reporting, and verification) system (Error: within 20%)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endParaRPr lang="en-US" altLang="ja-JP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Design integrated peatland management model (use data set)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9" name="AutoShape 50">
            <a:extLst>
              <a:ext uri="{FF2B5EF4-FFF2-40B4-BE49-F238E27FC236}">
                <a16:creationId xmlns:a16="http://schemas.microsoft.com/office/drawing/2014/main" id="{AB1B75AD-1EE7-E806-2F74-A9ADB4C0A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2050" y="2828925"/>
            <a:ext cx="113665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integrated MRV system in preparation for standardization</a:t>
            </a:r>
          </a:p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 (Error: within 20%)</a:t>
            </a:r>
            <a:endParaRPr lang="ja-JP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0" name="AutoShape 50">
            <a:extLst>
              <a:ext uri="{FF2B5EF4-FFF2-40B4-BE49-F238E27FC236}">
                <a16:creationId xmlns:a16="http://schemas.microsoft.com/office/drawing/2014/main" id="{B046BCDC-F65A-AB07-5010-8AB8E9E61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5457825"/>
            <a:ext cx="1085850" cy="8413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0"/>
              </a:spcBef>
              <a:buFontTx/>
              <a:buNone/>
            </a:pPr>
            <a:r>
              <a:rPr lang="en-US" altLang="ja-JP" sz="800">
                <a:latin typeface="Arial" panose="020B0604020202020204" pitchFamily="34" charset="0"/>
                <a:cs typeface="Arial" panose="020B0604020202020204" pitchFamily="34" charset="0"/>
              </a:rPr>
              <a:t>Develop water content assessment technology for peatland using remote sensing (Error: within 20%)</a:t>
            </a:r>
            <a:r>
              <a:rPr lang="ja-JP" altLang="en-US" sz="80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2121" name="Text Box 118">
            <a:extLst>
              <a:ext uri="{FF2B5EF4-FFF2-40B4-BE49-F238E27FC236}">
                <a16:creationId xmlns:a16="http://schemas.microsoft.com/office/drawing/2014/main" id="{DA090971-DC45-0478-B78F-C4303EA3D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2388"/>
            <a:ext cx="371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Target Outcomes Sheet (example)</a:t>
            </a:r>
            <a:endParaRPr lang="ja-JP" altLang="en-US" sz="1200">
              <a:latin typeface="Arial" panose="020B0604020202020204" pitchFamily="34" charset="0"/>
            </a:endParaRPr>
          </a:p>
        </p:txBody>
      </p:sp>
      <p:sp>
        <p:nvSpPr>
          <p:cNvPr id="2122" name="AutoShape 641">
            <a:extLst>
              <a:ext uri="{FF2B5EF4-FFF2-40B4-BE49-F238E27FC236}">
                <a16:creationId xmlns:a16="http://schemas.microsoft.com/office/drawing/2014/main" id="{BF2B14D0-5182-4C17-2DDA-8E399B458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2557463"/>
            <a:ext cx="650875" cy="3998912"/>
          </a:xfrm>
          <a:prstGeom prst="upArrow">
            <a:avLst>
              <a:gd name="adj1" fmla="val 42250"/>
              <a:gd name="adj2" fmla="val 52422"/>
            </a:avLst>
          </a:prstGeom>
          <a:noFill/>
          <a:ln w="9525">
            <a:solidFill>
              <a:srgbClr val="008080"/>
            </a:solidFill>
            <a:prstDash val="lg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2123" name="AutoShape 641">
            <a:extLst>
              <a:ext uri="{FF2B5EF4-FFF2-40B4-BE49-F238E27FC236}">
                <a16:creationId xmlns:a16="http://schemas.microsoft.com/office/drawing/2014/main" id="{E1507AD9-2623-61DB-6E0A-570161CC1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00" y="2557463"/>
            <a:ext cx="650875" cy="3998912"/>
          </a:xfrm>
          <a:prstGeom prst="upArrow">
            <a:avLst>
              <a:gd name="adj1" fmla="val 42250"/>
              <a:gd name="adj2" fmla="val 52394"/>
            </a:avLst>
          </a:prstGeom>
          <a:noFill/>
          <a:ln w="9525">
            <a:solidFill>
              <a:srgbClr val="008080"/>
            </a:solidFill>
            <a:prstDash val="lg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2124" name="AutoShape 641">
            <a:extLst>
              <a:ext uri="{FF2B5EF4-FFF2-40B4-BE49-F238E27FC236}">
                <a16:creationId xmlns:a16="http://schemas.microsoft.com/office/drawing/2014/main" id="{BA8E51E8-DCEE-4BBD-D90A-2A7371F9B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825" y="2557463"/>
            <a:ext cx="650875" cy="3998912"/>
          </a:xfrm>
          <a:prstGeom prst="upArrow">
            <a:avLst>
              <a:gd name="adj1" fmla="val 42250"/>
              <a:gd name="adj2" fmla="val 52422"/>
            </a:avLst>
          </a:prstGeom>
          <a:noFill/>
          <a:ln w="9525">
            <a:solidFill>
              <a:srgbClr val="008080"/>
            </a:solidFill>
            <a:prstDash val="lg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2125" name="AutoShape 641">
            <a:extLst>
              <a:ext uri="{FF2B5EF4-FFF2-40B4-BE49-F238E27FC236}">
                <a16:creationId xmlns:a16="http://schemas.microsoft.com/office/drawing/2014/main" id="{B50F140D-6AA8-1595-9149-3D5099DB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2557463"/>
            <a:ext cx="650875" cy="3998912"/>
          </a:xfrm>
          <a:prstGeom prst="upArrow">
            <a:avLst>
              <a:gd name="adj1" fmla="val 42250"/>
              <a:gd name="adj2" fmla="val 52422"/>
            </a:avLst>
          </a:prstGeom>
          <a:noFill/>
          <a:ln w="9525">
            <a:solidFill>
              <a:srgbClr val="008080"/>
            </a:solidFill>
            <a:prstDash val="lg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800">
              <a:latin typeface="Arial" panose="020B0604020202020204" pitchFamily="34" charset="0"/>
            </a:endParaRPr>
          </a:p>
        </p:txBody>
      </p:sp>
      <p:sp>
        <p:nvSpPr>
          <p:cNvPr id="2126" name="Line 99">
            <a:extLst>
              <a:ext uri="{FF2B5EF4-FFF2-40B4-BE49-F238E27FC236}">
                <a16:creationId xmlns:a16="http://schemas.microsoft.com/office/drawing/2014/main" id="{EF235B2B-21E0-9EE8-4F54-862660EEA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0638" y="2565400"/>
            <a:ext cx="4859337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7" name="Line 99">
            <a:extLst>
              <a:ext uri="{FF2B5EF4-FFF2-40B4-BE49-F238E27FC236}">
                <a16:creationId xmlns:a16="http://schemas.microsoft.com/office/drawing/2014/main" id="{153CE0B5-8F7E-F7AC-4AAE-67A656887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3" y="3260725"/>
            <a:ext cx="4859337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8" name="Line 99">
            <a:extLst>
              <a:ext uri="{FF2B5EF4-FFF2-40B4-BE49-F238E27FC236}">
                <a16:creationId xmlns:a16="http://schemas.microsoft.com/office/drawing/2014/main" id="{FBC19FF7-F5B6-0711-A79D-E357007AE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3" y="4110038"/>
            <a:ext cx="4859337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29" name="Line 99">
            <a:extLst>
              <a:ext uri="{FF2B5EF4-FFF2-40B4-BE49-F238E27FC236}">
                <a16:creationId xmlns:a16="http://schemas.microsoft.com/office/drawing/2014/main" id="{B103A235-A76A-19B1-5FB4-155694CEB0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3" y="4876800"/>
            <a:ext cx="4859337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30" name="Line 99">
            <a:extLst>
              <a:ext uri="{FF2B5EF4-FFF2-40B4-BE49-F238E27FC236}">
                <a16:creationId xmlns:a16="http://schemas.microsoft.com/office/drawing/2014/main" id="{6C1EDEDE-7591-D21A-07CD-56C87D981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2225" y="5732463"/>
            <a:ext cx="4859338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Microsoft Office PowerPoint</Application>
  <PresentationFormat>画面に合わせる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游ゴシック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2021-09-09T07:50:16Z</dcterms:created>
  <dcterms:modified xsi:type="dcterms:W3CDTF">2024-08-30T06:35:36Z</dcterms:modified>
</cp:coreProperties>
</file>