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100" d="100"/>
          <a:sy n="100" d="100"/>
        </p:scale>
        <p:origin x="26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AC6E-75C6-4D7F-B61F-A5CCDC4C5420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160BC-5946-4187-BC99-B22D38C74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021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AC6E-75C6-4D7F-B61F-A5CCDC4C5420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160BC-5946-4187-BC99-B22D38C74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943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AC6E-75C6-4D7F-B61F-A5CCDC4C5420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160BC-5946-4187-BC99-B22D38C74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000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AC6E-75C6-4D7F-B61F-A5CCDC4C5420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160BC-5946-4187-BC99-B22D38C74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7259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AC6E-75C6-4D7F-B61F-A5CCDC4C5420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160BC-5946-4187-BC99-B22D38C74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4697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AC6E-75C6-4D7F-B61F-A5CCDC4C5420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160BC-5946-4187-BC99-B22D38C74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384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AC6E-75C6-4D7F-B61F-A5CCDC4C5420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160BC-5946-4187-BC99-B22D38C74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19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AC6E-75C6-4D7F-B61F-A5CCDC4C5420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160BC-5946-4187-BC99-B22D38C74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856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AC6E-75C6-4D7F-B61F-A5CCDC4C5420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160BC-5946-4187-BC99-B22D38C74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786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AC6E-75C6-4D7F-B61F-A5CCDC4C5420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160BC-5946-4187-BC99-B22D38C74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633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AC6E-75C6-4D7F-B61F-A5CCDC4C5420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160BC-5946-4187-BC99-B22D38C74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134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9AC6E-75C6-4D7F-B61F-A5CCDC4C5420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160BC-5946-4187-BC99-B22D38C74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394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25EA1A74-58FE-40F5-80DA-18E1C7152858}"/>
              </a:ext>
            </a:extLst>
          </p:cNvPr>
          <p:cNvCxnSpPr>
            <a:cxnSpLocks/>
          </p:cNvCxnSpPr>
          <p:nvPr/>
        </p:nvCxnSpPr>
        <p:spPr>
          <a:xfrm>
            <a:off x="1730041" y="1756611"/>
            <a:ext cx="0" cy="766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3B32CF5A-9D3E-4B84-A57E-4D2DB90559DB}"/>
              </a:ext>
            </a:extLst>
          </p:cNvPr>
          <p:cNvCxnSpPr>
            <a:cxnSpLocks/>
          </p:cNvCxnSpPr>
          <p:nvPr/>
        </p:nvCxnSpPr>
        <p:spPr>
          <a:xfrm>
            <a:off x="1730041" y="2522757"/>
            <a:ext cx="7679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7F27869D-3960-4C63-9129-2E35D485C831}"/>
              </a:ext>
            </a:extLst>
          </p:cNvPr>
          <p:cNvCxnSpPr/>
          <p:nvPr/>
        </p:nvCxnSpPr>
        <p:spPr>
          <a:xfrm>
            <a:off x="3552825" y="1756610"/>
            <a:ext cx="0" cy="17931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AE526122-95FE-4B1C-952C-B42DE4682113}"/>
              </a:ext>
            </a:extLst>
          </p:cNvPr>
          <p:cNvCxnSpPr>
            <a:cxnSpLocks/>
          </p:cNvCxnSpPr>
          <p:nvPr/>
        </p:nvCxnSpPr>
        <p:spPr>
          <a:xfrm>
            <a:off x="3552825" y="3549761"/>
            <a:ext cx="9371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5C7A597-F2B8-4E87-981E-92572C840036}"/>
              </a:ext>
            </a:extLst>
          </p:cNvPr>
          <p:cNvCxnSpPr>
            <a:cxnSpLocks/>
          </p:cNvCxnSpPr>
          <p:nvPr/>
        </p:nvCxnSpPr>
        <p:spPr>
          <a:xfrm>
            <a:off x="3552826" y="2522757"/>
            <a:ext cx="16853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D181DED9-EBF2-417A-BD63-DDA27C256577}"/>
              </a:ext>
            </a:extLst>
          </p:cNvPr>
          <p:cNvCxnSpPr>
            <a:stCxn id="3" idx="3"/>
          </p:cNvCxnSpPr>
          <p:nvPr/>
        </p:nvCxnSpPr>
        <p:spPr>
          <a:xfrm flipV="1">
            <a:off x="1327211" y="1756610"/>
            <a:ext cx="3911001" cy="29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91ABDD9C-DB11-4480-90D7-D00EC139F315}"/>
              </a:ext>
            </a:extLst>
          </p:cNvPr>
          <p:cNvGrpSpPr/>
          <p:nvPr/>
        </p:nvGrpSpPr>
        <p:grpSpPr>
          <a:xfrm>
            <a:off x="1603709" y="726011"/>
            <a:ext cx="3392905" cy="7672851"/>
            <a:chOff x="1973178" y="358416"/>
            <a:chExt cx="4523873" cy="5308453"/>
          </a:xfrm>
        </p:grpSpPr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914B735D-4406-4578-925A-A653AE763406}"/>
                </a:ext>
              </a:extLst>
            </p:cNvPr>
            <p:cNvCxnSpPr/>
            <p:nvPr/>
          </p:nvCxnSpPr>
          <p:spPr>
            <a:xfrm>
              <a:off x="1973178" y="358416"/>
              <a:ext cx="0" cy="5308453"/>
            </a:xfrm>
            <a:prstGeom prst="line">
              <a:avLst/>
            </a:prstGeom>
            <a:ln>
              <a:solidFill>
                <a:schemeClr val="accent5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F05EE5C5-DE70-457A-B0D3-6B78E08B13BE}"/>
                </a:ext>
              </a:extLst>
            </p:cNvPr>
            <p:cNvCxnSpPr/>
            <p:nvPr/>
          </p:nvCxnSpPr>
          <p:spPr>
            <a:xfrm>
              <a:off x="4355430" y="358416"/>
              <a:ext cx="0" cy="5308453"/>
            </a:xfrm>
            <a:prstGeom prst="line">
              <a:avLst/>
            </a:prstGeom>
            <a:ln>
              <a:solidFill>
                <a:schemeClr val="accent5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8DAFABFA-429C-40E9-87B7-8C03C7F04B21}"/>
                </a:ext>
              </a:extLst>
            </p:cNvPr>
            <p:cNvCxnSpPr/>
            <p:nvPr/>
          </p:nvCxnSpPr>
          <p:spPr>
            <a:xfrm>
              <a:off x="6497051" y="358416"/>
              <a:ext cx="0" cy="5308453"/>
            </a:xfrm>
            <a:prstGeom prst="line">
              <a:avLst/>
            </a:prstGeom>
            <a:ln>
              <a:solidFill>
                <a:schemeClr val="accent5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FEE17F-5310-4F07-BB22-FD93DBDD7C77}"/>
              </a:ext>
            </a:extLst>
          </p:cNvPr>
          <p:cNvSpPr txBox="1"/>
          <p:nvPr/>
        </p:nvSpPr>
        <p:spPr>
          <a:xfrm>
            <a:off x="26788" y="232863"/>
            <a:ext cx="3989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dirty="0"/>
              <a:t>ERATO</a:t>
            </a:r>
            <a:r>
              <a:rPr lang="ja-JP" altLang="en-US" sz="1200" b="1" dirty="0"/>
              <a:t>○○プロジェクト体制図（</a:t>
            </a:r>
            <a:r>
              <a:rPr lang="en-US" altLang="ja-JP" sz="1200" b="1" dirty="0"/>
              <a:t>20XX</a:t>
            </a:r>
            <a:r>
              <a:rPr lang="ja-JP" altLang="en-US" sz="1200" b="1" dirty="0"/>
              <a:t>年○月○日現在）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307792E0-9A95-44F8-91BC-BC2881FF7B39}"/>
              </a:ext>
            </a:extLst>
          </p:cNvPr>
          <p:cNvSpPr/>
          <p:nvPr/>
        </p:nvSpPr>
        <p:spPr>
          <a:xfrm>
            <a:off x="482902" y="771132"/>
            <a:ext cx="844310" cy="39501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13" dirty="0">
                <a:solidFill>
                  <a:schemeClr val="tx1"/>
                </a:solidFill>
              </a:rPr>
              <a:t>研究総括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8DC442E6-88E1-4830-B3DC-3076074BB7E2}"/>
              </a:ext>
            </a:extLst>
          </p:cNvPr>
          <p:cNvSpPr/>
          <p:nvPr/>
        </p:nvSpPr>
        <p:spPr>
          <a:xfrm>
            <a:off x="1870676" y="771132"/>
            <a:ext cx="1254714" cy="39501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13" dirty="0">
                <a:solidFill>
                  <a:schemeClr val="tx1"/>
                </a:solidFill>
              </a:rPr>
              <a:t>ヘッドクォーター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05922161-241B-4954-A74B-7CDDE52889A9}"/>
              </a:ext>
            </a:extLst>
          </p:cNvPr>
          <p:cNvSpPr/>
          <p:nvPr/>
        </p:nvSpPr>
        <p:spPr>
          <a:xfrm>
            <a:off x="3668854" y="771132"/>
            <a:ext cx="1025895" cy="39501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13" dirty="0">
                <a:solidFill>
                  <a:schemeClr val="tx1"/>
                </a:solidFill>
              </a:rPr>
              <a:t>研究グループ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1281C32-6E74-4B12-8DE3-AF46C6B8D821}"/>
              </a:ext>
            </a:extLst>
          </p:cNvPr>
          <p:cNvSpPr/>
          <p:nvPr/>
        </p:nvSpPr>
        <p:spPr>
          <a:xfrm>
            <a:off x="5238212" y="771132"/>
            <a:ext cx="1367076" cy="39501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013" dirty="0">
                <a:solidFill>
                  <a:schemeClr val="tx1"/>
                </a:solidFill>
              </a:rPr>
              <a:t>JST</a:t>
            </a:r>
            <a:r>
              <a:rPr lang="ja-JP" altLang="en-US" sz="1013" dirty="0">
                <a:solidFill>
                  <a:schemeClr val="tx1"/>
                </a:solidFill>
              </a:rPr>
              <a:t>との研究契約</a:t>
            </a:r>
            <a:endParaRPr lang="en-US" altLang="ja-JP" sz="1013" dirty="0">
              <a:solidFill>
                <a:schemeClr val="tx1"/>
              </a:solidFill>
            </a:endParaRPr>
          </a:p>
          <a:p>
            <a:pPr algn="ctr"/>
            <a:r>
              <a:rPr lang="ja-JP" altLang="en-US" sz="1013" dirty="0">
                <a:solidFill>
                  <a:schemeClr val="tx1"/>
                </a:solidFill>
              </a:rPr>
              <a:t>外の共同研究等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E9D30C3-C82B-486F-AA10-0E3EC7F1AE7C}"/>
              </a:ext>
            </a:extLst>
          </p:cNvPr>
          <p:cNvSpPr/>
          <p:nvPr/>
        </p:nvSpPr>
        <p:spPr>
          <a:xfrm>
            <a:off x="492607" y="1562029"/>
            <a:ext cx="834605" cy="395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675" dirty="0">
                <a:solidFill>
                  <a:schemeClr val="tx1"/>
                </a:solidFill>
              </a:rPr>
              <a:t>研究総括</a:t>
            </a:r>
            <a:endParaRPr lang="en-US" altLang="ja-JP" sz="675" dirty="0">
              <a:solidFill>
                <a:schemeClr val="tx1"/>
              </a:solidFill>
            </a:endParaRPr>
          </a:p>
          <a:p>
            <a:r>
              <a:rPr lang="ja-JP" altLang="en-US" sz="675" dirty="0">
                <a:solidFill>
                  <a:schemeClr val="tx1"/>
                </a:solidFill>
              </a:rPr>
              <a:t>○○○○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36248E0-3EE1-40F5-B3D2-3FDC7ECD23D1}"/>
              </a:ext>
            </a:extLst>
          </p:cNvPr>
          <p:cNvSpPr/>
          <p:nvPr/>
        </p:nvSpPr>
        <p:spPr>
          <a:xfrm>
            <a:off x="1870675" y="1562029"/>
            <a:ext cx="834605" cy="395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675" dirty="0">
                <a:solidFill>
                  <a:schemeClr val="tx1"/>
                </a:solidFill>
              </a:rPr>
              <a:t>研究総括補佐</a:t>
            </a:r>
            <a:endParaRPr lang="en-US" altLang="ja-JP" sz="675" dirty="0">
              <a:solidFill>
                <a:schemeClr val="tx1"/>
              </a:solidFill>
            </a:endParaRPr>
          </a:p>
          <a:p>
            <a:r>
              <a:rPr lang="ja-JP" altLang="en-US" sz="675" dirty="0">
                <a:solidFill>
                  <a:schemeClr val="tx1"/>
                </a:solidFill>
              </a:rPr>
              <a:t>○○○○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5D914F0-D414-4046-BB22-C3C70D116081}"/>
              </a:ext>
            </a:extLst>
          </p:cNvPr>
          <p:cNvSpPr/>
          <p:nvPr/>
        </p:nvSpPr>
        <p:spPr>
          <a:xfrm>
            <a:off x="1870675" y="2306882"/>
            <a:ext cx="834605" cy="5264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675" dirty="0">
                <a:solidFill>
                  <a:schemeClr val="tx1"/>
                </a:solidFill>
              </a:rPr>
              <a:t>□□大学内</a:t>
            </a:r>
            <a:endParaRPr lang="en-US" altLang="ja-JP" sz="675" dirty="0">
              <a:solidFill>
                <a:schemeClr val="tx1"/>
              </a:solidFill>
            </a:endParaRPr>
          </a:p>
          <a:p>
            <a:r>
              <a:rPr lang="ja-JP" altLang="en-US" sz="675" dirty="0">
                <a:solidFill>
                  <a:schemeClr val="tx1"/>
                </a:solidFill>
              </a:rPr>
              <a:t>研究推進主任</a:t>
            </a:r>
            <a:endParaRPr lang="en-US" altLang="ja-JP" sz="675" dirty="0">
              <a:solidFill>
                <a:schemeClr val="tx1"/>
              </a:solidFill>
            </a:endParaRPr>
          </a:p>
          <a:p>
            <a:r>
              <a:rPr lang="ja-JP" altLang="en-US" sz="675" dirty="0">
                <a:solidFill>
                  <a:schemeClr val="tx1"/>
                </a:solidFill>
              </a:rPr>
              <a:t>○○○○</a:t>
            </a:r>
            <a:endParaRPr lang="en-US" altLang="ja-JP" sz="675" dirty="0">
              <a:solidFill>
                <a:schemeClr val="tx1"/>
              </a:solidFill>
            </a:endParaRPr>
          </a:p>
          <a:p>
            <a:r>
              <a:rPr lang="ja-JP" altLang="en-US" sz="675" dirty="0">
                <a:solidFill>
                  <a:schemeClr val="tx1"/>
                </a:solidFill>
              </a:rPr>
              <a:t>研究推進員　○名</a:t>
            </a:r>
            <a:endParaRPr lang="en-US" altLang="ja-JP" sz="675" dirty="0">
              <a:solidFill>
                <a:schemeClr val="tx1"/>
              </a:solidFill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6F434AF-6B1F-4BB1-BF1D-FC918AD4D78F}"/>
              </a:ext>
            </a:extLst>
          </p:cNvPr>
          <p:cNvSpPr/>
          <p:nvPr/>
        </p:nvSpPr>
        <p:spPr>
          <a:xfrm>
            <a:off x="347756" y="1272276"/>
            <a:ext cx="4573991" cy="176390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675" dirty="0">
                <a:solidFill>
                  <a:schemeClr val="tx1"/>
                </a:solidFill>
              </a:rPr>
              <a:t>協働研究契約（□□大学）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225CABB-DFF8-43AC-878F-08585D15C786}"/>
              </a:ext>
            </a:extLst>
          </p:cNvPr>
          <p:cNvSpPr/>
          <p:nvPr/>
        </p:nvSpPr>
        <p:spPr>
          <a:xfrm>
            <a:off x="3668854" y="1562029"/>
            <a:ext cx="1025895" cy="6942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675" dirty="0">
                <a:solidFill>
                  <a:schemeClr val="tx1"/>
                </a:solidFill>
              </a:rPr>
              <a:t>○○グループ</a:t>
            </a:r>
            <a:endParaRPr lang="en-US" altLang="ja-JP" sz="675" dirty="0">
              <a:solidFill>
                <a:schemeClr val="tx1"/>
              </a:solidFill>
            </a:endParaRPr>
          </a:p>
          <a:p>
            <a:r>
              <a:rPr lang="en-US" altLang="ja-JP" sz="675" dirty="0">
                <a:solidFill>
                  <a:schemeClr val="tx1"/>
                </a:solidFill>
              </a:rPr>
              <a:t>GL</a:t>
            </a:r>
            <a:r>
              <a:rPr lang="ja-JP" altLang="en-US" sz="675" dirty="0">
                <a:solidFill>
                  <a:schemeClr val="tx1"/>
                </a:solidFill>
              </a:rPr>
              <a:t> ○○○○</a:t>
            </a:r>
            <a:endParaRPr lang="en-US" altLang="ja-JP" sz="675" dirty="0">
              <a:solidFill>
                <a:schemeClr val="tx1"/>
              </a:solidFill>
            </a:endParaRPr>
          </a:p>
          <a:p>
            <a:r>
              <a:rPr lang="ja-JP" altLang="en-US" sz="675" dirty="0">
                <a:solidFill>
                  <a:schemeClr val="tx1"/>
                </a:solidFill>
              </a:rPr>
              <a:t>研究員　○名</a:t>
            </a:r>
            <a:endParaRPr lang="en-US" altLang="ja-JP" sz="675" dirty="0">
              <a:solidFill>
                <a:schemeClr val="tx1"/>
              </a:solidFill>
            </a:endParaRPr>
          </a:p>
          <a:p>
            <a:r>
              <a:rPr lang="ja-JP" altLang="en-US" sz="675" dirty="0">
                <a:solidFill>
                  <a:schemeClr val="tx1"/>
                </a:solidFill>
              </a:rPr>
              <a:t>技術員　○名</a:t>
            </a:r>
            <a:endParaRPr lang="en-US" altLang="ja-JP" sz="675" dirty="0">
              <a:solidFill>
                <a:schemeClr val="tx1"/>
              </a:solidFill>
            </a:endParaRPr>
          </a:p>
          <a:p>
            <a:r>
              <a:rPr lang="ja-JP" altLang="en-US" sz="675" dirty="0">
                <a:solidFill>
                  <a:schemeClr val="tx1"/>
                </a:solidFill>
              </a:rPr>
              <a:t>研究補助員　○名</a:t>
            </a:r>
            <a:endParaRPr lang="en-US" altLang="ja-JP" sz="675" dirty="0">
              <a:solidFill>
                <a:schemeClr val="tx1"/>
              </a:solidFill>
            </a:endParaRPr>
          </a:p>
          <a:p>
            <a:r>
              <a:rPr lang="en-US" altLang="ja-JP" sz="675" dirty="0">
                <a:solidFill>
                  <a:schemeClr val="tx1"/>
                </a:solidFill>
              </a:rPr>
              <a:t>RA</a:t>
            </a:r>
            <a:r>
              <a:rPr lang="ja-JP" altLang="en-US" sz="675" dirty="0">
                <a:solidFill>
                  <a:schemeClr val="tx1"/>
                </a:solidFill>
              </a:rPr>
              <a:t>（学生）　○名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626B1B6E-E330-4D90-B142-7EA853EE4B9B}"/>
              </a:ext>
            </a:extLst>
          </p:cNvPr>
          <p:cNvSpPr/>
          <p:nvPr/>
        </p:nvSpPr>
        <p:spPr>
          <a:xfrm>
            <a:off x="3668854" y="2306882"/>
            <a:ext cx="1025895" cy="6942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675" dirty="0">
                <a:solidFill>
                  <a:schemeClr val="tx1"/>
                </a:solidFill>
              </a:rPr>
              <a:t>××</a:t>
            </a:r>
            <a:r>
              <a:rPr lang="ja-JP" altLang="en-US" sz="675" dirty="0">
                <a:solidFill>
                  <a:schemeClr val="tx1"/>
                </a:solidFill>
              </a:rPr>
              <a:t>グループ</a:t>
            </a:r>
            <a:endParaRPr lang="en-US" altLang="ja-JP" sz="675" dirty="0">
              <a:solidFill>
                <a:schemeClr val="tx1"/>
              </a:solidFill>
            </a:endParaRPr>
          </a:p>
          <a:p>
            <a:r>
              <a:rPr lang="en-US" altLang="ja-JP" sz="675" dirty="0">
                <a:solidFill>
                  <a:schemeClr val="tx1"/>
                </a:solidFill>
              </a:rPr>
              <a:t>GL</a:t>
            </a:r>
            <a:r>
              <a:rPr lang="ja-JP" altLang="en-US" sz="675" dirty="0">
                <a:solidFill>
                  <a:schemeClr val="tx1"/>
                </a:solidFill>
              </a:rPr>
              <a:t> ○○○○</a:t>
            </a:r>
            <a:endParaRPr lang="en-US" altLang="ja-JP" sz="675" dirty="0">
              <a:solidFill>
                <a:schemeClr val="tx1"/>
              </a:solidFill>
            </a:endParaRPr>
          </a:p>
          <a:p>
            <a:r>
              <a:rPr lang="ja-JP" altLang="en-US" sz="675" dirty="0">
                <a:solidFill>
                  <a:schemeClr val="tx1"/>
                </a:solidFill>
              </a:rPr>
              <a:t>研究員　○名</a:t>
            </a:r>
            <a:endParaRPr lang="en-US" altLang="ja-JP" sz="675" dirty="0">
              <a:solidFill>
                <a:schemeClr val="tx1"/>
              </a:solidFill>
            </a:endParaRPr>
          </a:p>
          <a:p>
            <a:r>
              <a:rPr lang="ja-JP" altLang="en-US" sz="675" dirty="0">
                <a:solidFill>
                  <a:schemeClr val="tx1"/>
                </a:solidFill>
              </a:rPr>
              <a:t>技術員　○名</a:t>
            </a:r>
            <a:endParaRPr lang="en-US" altLang="ja-JP" sz="675" dirty="0">
              <a:solidFill>
                <a:schemeClr val="tx1"/>
              </a:solidFill>
            </a:endParaRPr>
          </a:p>
          <a:p>
            <a:r>
              <a:rPr lang="ja-JP" altLang="en-US" sz="675" dirty="0">
                <a:solidFill>
                  <a:schemeClr val="tx1"/>
                </a:solidFill>
              </a:rPr>
              <a:t>研究補助員　○名</a:t>
            </a:r>
            <a:endParaRPr lang="en-US" altLang="ja-JP" sz="675" dirty="0">
              <a:solidFill>
                <a:schemeClr val="tx1"/>
              </a:solidFill>
            </a:endParaRPr>
          </a:p>
          <a:p>
            <a:r>
              <a:rPr lang="en-US" altLang="ja-JP" sz="675" dirty="0">
                <a:solidFill>
                  <a:schemeClr val="tx1"/>
                </a:solidFill>
              </a:rPr>
              <a:t>RA</a:t>
            </a:r>
            <a:r>
              <a:rPr lang="ja-JP" altLang="en-US" sz="675" dirty="0">
                <a:solidFill>
                  <a:schemeClr val="tx1"/>
                </a:solidFill>
              </a:rPr>
              <a:t>（学生）　○名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CED6638-5AA1-41DF-86DA-2480FB0C18A9}"/>
              </a:ext>
            </a:extLst>
          </p:cNvPr>
          <p:cNvSpPr/>
          <p:nvPr/>
        </p:nvSpPr>
        <p:spPr>
          <a:xfrm>
            <a:off x="347756" y="3118783"/>
            <a:ext cx="4573991" cy="89299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675" dirty="0">
                <a:solidFill>
                  <a:schemeClr val="tx1"/>
                </a:solidFill>
              </a:rPr>
              <a:t>委託研究契約（△△大学）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A916817-443A-4CC1-93FE-C405150DC208}"/>
              </a:ext>
            </a:extLst>
          </p:cNvPr>
          <p:cNvSpPr/>
          <p:nvPr/>
        </p:nvSpPr>
        <p:spPr>
          <a:xfrm>
            <a:off x="3668854" y="3193529"/>
            <a:ext cx="1025895" cy="7124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675" dirty="0">
                <a:solidFill>
                  <a:schemeClr val="tx1"/>
                </a:solidFill>
              </a:rPr>
              <a:t>◇◇グループ</a:t>
            </a:r>
            <a:endParaRPr lang="en-US" altLang="ja-JP" sz="675" dirty="0">
              <a:solidFill>
                <a:schemeClr val="tx1"/>
              </a:solidFill>
            </a:endParaRPr>
          </a:p>
          <a:p>
            <a:r>
              <a:rPr lang="en-US" altLang="ja-JP" sz="675" dirty="0">
                <a:solidFill>
                  <a:schemeClr val="tx1"/>
                </a:solidFill>
              </a:rPr>
              <a:t>GL</a:t>
            </a:r>
            <a:r>
              <a:rPr lang="ja-JP" altLang="en-US" sz="675" dirty="0">
                <a:solidFill>
                  <a:schemeClr val="tx1"/>
                </a:solidFill>
              </a:rPr>
              <a:t> ○○○○</a:t>
            </a:r>
            <a:endParaRPr lang="en-US" altLang="ja-JP" sz="675" dirty="0">
              <a:solidFill>
                <a:schemeClr val="tx1"/>
              </a:solidFill>
            </a:endParaRPr>
          </a:p>
          <a:p>
            <a:r>
              <a:rPr lang="ja-JP" altLang="en-US" sz="675" dirty="0">
                <a:solidFill>
                  <a:schemeClr val="tx1"/>
                </a:solidFill>
              </a:rPr>
              <a:t>研究員　○名</a:t>
            </a:r>
            <a:endParaRPr lang="en-US" altLang="ja-JP" sz="675" dirty="0">
              <a:solidFill>
                <a:schemeClr val="tx1"/>
              </a:solidFill>
            </a:endParaRPr>
          </a:p>
          <a:p>
            <a:r>
              <a:rPr lang="ja-JP" altLang="en-US" sz="675" dirty="0">
                <a:solidFill>
                  <a:schemeClr val="tx1"/>
                </a:solidFill>
              </a:rPr>
              <a:t>技術員　○名</a:t>
            </a:r>
            <a:endParaRPr lang="en-US" altLang="ja-JP" sz="675" dirty="0">
              <a:solidFill>
                <a:schemeClr val="tx1"/>
              </a:solidFill>
            </a:endParaRPr>
          </a:p>
          <a:p>
            <a:r>
              <a:rPr lang="ja-JP" altLang="en-US" sz="675" dirty="0">
                <a:solidFill>
                  <a:schemeClr val="tx1"/>
                </a:solidFill>
              </a:rPr>
              <a:t>研究補助員　○名</a:t>
            </a:r>
            <a:endParaRPr lang="en-US" altLang="ja-JP" sz="675" dirty="0">
              <a:solidFill>
                <a:schemeClr val="tx1"/>
              </a:solidFill>
            </a:endParaRPr>
          </a:p>
          <a:p>
            <a:r>
              <a:rPr lang="en-US" altLang="ja-JP" sz="675" dirty="0">
                <a:solidFill>
                  <a:schemeClr val="tx1"/>
                </a:solidFill>
              </a:rPr>
              <a:t>RA</a:t>
            </a:r>
            <a:r>
              <a:rPr lang="ja-JP" altLang="en-US" sz="675" dirty="0">
                <a:solidFill>
                  <a:schemeClr val="tx1"/>
                </a:solidFill>
              </a:rPr>
              <a:t>（学生）　○名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7EFD3CA5-1532-4405-8B6A-A0F7D4CAED2A}"/>
              </a:ext>
            </a:extLst>
          </p:cNvPr>
          <p:cNvSpPr/>
          <p:nvPr/>
        </p:nvSpPr>
        <p:spPr>
          <a:xfrm>
            <a:off x="5238212" y="1562029"/>
            <a:ext cx="1367076" cy="5106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675" dirty="0">
                <a:solidFill>
                  <a:schemeClr val="tx1"/>
                </a:solidFill>
              </a:rPr>
              <a:t>共同研究</a:t>
            </a:r>
            <a:endParaRPr lang="en-US" altLang="ja-JP" sz="675" dirty="0">
              <a:solidFill>
                <a:schemeClr val="tx1"/>
              </a:solidFill>
            </a:endParaRPr>
          </a:p>
          <a:p>
            <a:r>
              <a:rPr lang="ja-JP" altLang="en-US" sz="675" dirty="0">
                <a:solidFill>
                  <a:schemeClr val="tx1"/>
                </a:solidFill>
              </a:rPr>
              <a:t>□□大学</a:t>
            </a:r>
            <a:endParaRPr lang="en-US" altLang="ja-JP" sz="675" dirty="0">
              <a:solidFill>
                <a:schemeClr val="tx1"/>
              </a:solidFill>
            </a:endParaRPr>
          </a:p>
          <a:p>
            <a:r>
              <a:rPr lang="ja-JP" altLang="en-US" sz="675" dirty="0">
                <a:solidFill>
                  <a:schemeClr val="tx1"/>
                </a:solidFill>
              </a:rPr>
              <a:t>○○研究室</a:t>
            </a:r>
            <a:endParaRPr lang="en-US" altLang="ja-JP" sz="675" dirty="0">
              <a:solidFill>
                <a:schemeClr val="tx1"/>
              </a:solidFill>
            </a:endParaRPr>
          </a:p>
          <a:p>
            <a:r>
              <a:rPr lang="ja-JP" altLang="en-US" sz="675" dirty="0">
                <a:solidFill>
                  <a:schemeClr val="tx1"/>
                </a:solidFill>
              </a:rPr>
              <a:t>（研究総括の既存の研究室）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A8B2CEF2-CAD2-4AFC-80EE-26684389CF3C}"/>
              </a:ext>
            </a:extLst>
          </p:cNvPr>
          <p:cNvSpPr/>
          <p:nvPr/>
        </p:nvSpPr>
        <p:spPr>
          <a:xfrm>
            <a:off x="5238212" y="2306882"/>
            <a:ext cx="1367076" cy="3864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675" dirty="0">
                <a:solidFill>
                  <a:schemeClr val="tx1"/>
                </a:solidFill>
              </a:rPr>
              <a:t>共同研究</a:t>
            </a:r>
            <a:endParaRPr lang="en-US" altLang="ja-JP" sz="675" dirty="0">
              <a:solidFill>
                <a:schemeClr val="tx1"/>
              </a:solidFill>
            </a:endParaRPr>
          </a:p>
          <a:p>
            <a:r>
              <a:rPr lang="ja-JP" altLang="en-US" sz="675" dirty="0">
                <a:solidFill>
                  <a:schemeClr val="tx1"/>
                </a:solidFill>
              </a:rPr>
              <a:t>○○（株）</a:t>
            </a:r>
            <a:endParaRPr lang="en-US" altLang="ja-JP" sz="675" dirty="0">
              <a:solidFill>
                <a:schemeClr val="tx1"/>
              </a:solidFill>
            </a:endParaRPr>
          </a:p>
          <a:p>
            <a:r>
              <a:rPr lang="ja-JP" altLang="en-US" sz="675" dirty="0">
                <a:solidFill>
                  <a:schemeClr val="tx1"/>
                </a:solidFill>
              </a:rPr>
              <a:t>○○○○研究主幹</a:t>
            </a:r>
          </a:p>
        </p:txBody>
      </p:sp>
    </p:spTree>
    <p:extLst>
      <p:ext uri="{BB962C8B-B14F-4D97-AF65-F5344CB8AC3E}">
        <p14:creationId xmlns:p14="http://schemas.microsoft.com/office/powerpoint/2010/main" val="3646763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122</Words>
  <PresentationFormat>A4 210 x 297 mm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2019-08-20T01:57:55Z</cp:lastPrinted>
  <dcterms:created xsi:type="dcterms:W3CDTF">2018-12-10T05:36:57Z</dcterms:created>
  <dcterms:modified xsi:type="dcterms:W3CDTF">2019-12-06T05:22:15Z</dcterms:modified>
</cp:coreProperties>
</file>