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69" r:id="rId1"/>
  </p:sldMasterIdLst>
  <p:notesMasterIdLst>
    <p:notesMasterId r:id="rId5"/>
  </p:notesMasterIdLst>
  <p:sldIdLst>
    <p:sldId id="298" r:id="rId2"/>
    <p:sldId id="297" r:id="rId3"/>
    <p:sldId id="299" r:id="rId4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1859C"/>
    <a:srgbClr val="385D8A"/>
    <a:srgbClr val="003A6F"/>
    <a:srgbClr val="141414"/>
    <a:srgbClr val="0B639B"/>
    <a:srgbClr val="0073BA"/>
    <a:srgbClr val="172A88"/>
    <a:srgbClr val="482A88"/>
    <a:srgbClr val="6E1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2" autoAdjust="0"/>
    <p:restoredTop sz="56364" autoAdjust="0"/>
  </p:normalViewPr>
  <p:slideViewPr>
    <p:cSldViewPr snapToGrid="0">
      <p:cViewPr varScale="1">
        <p:scale>
          <a:sx n="92" d="100"/>
          <a:sy n="92" d="100"/>
        </p:scale>
        <p:origin x="1147" y="77"/>
      </p:cViewPr>
      <p:guideLst>
        <p:guide orient="horz" pos="2319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2023/10/30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640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55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086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F6BB-8B67-4B90-BB7C-0BF919D4EFA4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032D-F95E-4C54-B690-148E1B2C64E9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888A-E883-4E1A-9568-0BE4F5229005}" type="datetime1">
              <a:rPr lang="ja-JP" altLang="en-US" smtClean="0"/>
              <a:t>2023/10/30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0824-77E3-4EDD-8B51-BEB80520AFF5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C68D-0FBC-472D-AA7A-50A060AC270B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291D-6085-4976-A013-EF538993355E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8FD1-7D85-4249-8C8F-49E80372FC2A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E483-2509-4488-910A-9BBAA7C1643A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35A10-5D6C-4E40-AAA3-90751239C0DF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B6B7-D87B-491A-8AB3-4B76CCEEDF4A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C62FEE-21DB-4804-9D9B-E5DE27D0AF5F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1266820" y="652003"/>
            <a:ext cx="8509437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9666" y="1102507"/>
            <a:ext cx="9326591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49667" y="2779012"/>
            <a:ext cx="9326590" cy="1340477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6" y="324922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9668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3447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10280" y="3097246"/>
            <a:ext cx="8552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～～～～～～～～～～～～～～～～～～～～～～～～～～～～～～～～～～～～～～～～～～～～～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5726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○○年○月時点）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99" y="248703"/>
            <a:ext cx="3947368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役職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64355" y="4204669"/>
            <a:ext cx="9311902" cy="25618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49667" y="420466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AAECA74-D7ED-481D-B6E0-7003D25EA788}"/>
              </a:ext>
            </a:extLst>
          </p:cNvPr>
          <p:cNvSpPr/>
          <p:nvPr/>
        </p:nvSpPr>
        <p:spPr>
          <a:xfrm>
            <a:off x="624968" y="4543223"/>
            <a:ext cx="64951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2BC9BF7-D9D5-42A5-9D8E-3AAF7F88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11F9D5E-30E8-4893-B219-36B5A4DC58F9}"/>
              </a:ext>
            </a:extLst>
          </p:cNvPr>
          <p:cNvSpPr/>
          <p:nvPr/>
        </p:nvSpPr>
        <p:spPr>
          <a:xfrm>
            <a:off x="445369" y="2789171"/>
            <a:ext cx="4621081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想定する製品・波及効果／ビジネスモデル（開始時）</a:t>
            </a:r>
          </a:p>
        </p:txBody>
      </p:sp>
    </p:spTree>
    <p:extLst>
      <p:ext uri="{BB962C8B-B14F-4D97-AF65-F5344CB8AC3E}">
        <p14:creationId xmlns:p14="http://schemas.microsoft.com/office/powerpoint/2010/main" val="322100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64355" y="4204669"/>
            <a:ext cx="9311902" cy="25618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A5EB3C2-D788-48F8-B1FF-3A0FEF49F0D6}"/>
              </a:ext>
            </a:extLst>
          </p:cNvPr>
          <p:cNvSpPr/>
          <p:nvPr/>
        </p:nvSpPr>
        <p:spPr>
          <a:xfrm>
            <a:off x="624968" y="4543223"/>
            <a:ext cx="64951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58135" y="654392"/>
            <a:ext cx="9326590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9666" y="1102507"/>
            <a:ext cx="9335059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49667" y="2775626"/>
            <a:ext cx="9326590" cy="1340477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6" y="324922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9668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3447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10280" y="3114180"/>
            <a:ext cx="9057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～～～～～～～～～～～～～～～～～～～～～～～～～～～～～～～～～～～～～～～～～～～～～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5726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○○年○月時点）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17021" y="656011"/>
            <a:ext cx="1944216" cy="5865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99" y="248703"/>
            <a:ext cx="3947368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49667" y="420466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B9A057-9C0F-4B52-BC59-38DEB488CA0F}"/>
              </a:ext>
            </a:extLst>
          </p:cNvPr>
          <p:cNvSpPr txBox="1"/>
          <p:nvPr/>
        </p:nvSpPr>
        <p:spPr>
          <a:xfrm>
            <a:off x="711007" y="6087305"/>
            <a:ext cx="3739746" cy="5232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試作品作成や顧客ヒアリングの内容・予定を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939" y="1364108"/>
            <a:ext cx="1898335" cy="1260613"/>
          </a:xfrm>
          <a:prstGeom prst="rect">
            <a:avLst/>
          </a:prstGeom>
        </p:spPr>
      </p:pic>
      <p:sp>
        <p:nvSpPr>
          <p:cNvPr id="30" name="角丸四角形吹き出し 2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7008533" y="4875250"/>
            <a:ext cx="2550081" cy="1537910"/>
            <a:chOff x="7823704" y="817998"/>
            <a:chExt cx="1796833" cy="84215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36" name="楕円 35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6" idx="5"/>
                <a:endCxn id="37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6" idx="3"/>
                <a:endCxn id="38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37" idx="2"/>
                <a:endCxn id="38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角丸四角形吹き出し 50"/>
          <p:cNvSpPr/>
          <p:nvPr/>
        </p:nvSpPr>
        <p:spPr>
          <a:xfrm>
            <a:off x="8721774" y="4589286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5C2388-CA3D-45B6-BCBC-B911C2E66DC2}"/>
              </a:ext>
            </a:extLst>
          </p:cNvPr>
          <p:cNvSpPr txBox="1"/>
          <p:nvPr/>
        </p:nvSpPr>
        <p:spPr>
          <a:xfrm>
            <a:off x="664007" y="4615683"/>
            <a:ext cx="5660232" cy="73866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プログラム終了時に事業化の観点での振り返りを記載頂きます。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開始時の記載内容に対して、終了時に「活動結果と成果」を記載頂きますので、開始時の記載内容にご留意ください（次スライド参照）。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D1FA41D-7901-4EDA-B8DD-0B43ED38F893}"/>
              </a:ext>
            </a:extLst>
          </p:cNvPr>
          <p:cNvSpPr txBox="1"/>
          <p:nvPr/>
        </p:nvSpPr>
        <p:spPr>
          <a:xfrm>
            <a:off x="830263" y="1653251"/>
            <a:ext cx="3523722" cy="95410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解決したい課題</a:t>
            </a: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・提供する価値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技術の独創性・新規性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2BC9BF7-D9D5-42A5-9D8E-3AAF7F88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58" name="角丸四角形吹き出し 30">
            <a:extLst>
              <a:ext uri="{FF2B5EF4-FFF2-40B4-BE49-F238E27FC236}">
                <a16:creationId xmlns:a16="http://schemas.microsoft.com/office/drawing/2014/main" id="{C5C5C78D-899D-4E52-A7CB-25A0E39B9626}"/>
              </a:ext>
            </a:extLst>
          </p:cNvPr>
          <p:cNvSpPr/>
          <p:nvPr/>
        </p:nvSpPr>
        <p:spPr>
          <a:xfrm>
            <a:off x="5543439" y="2845450"/>
            <a:ext cx="2537612" cy="446041"/>
          </a:xfrm>
          <a:prstGeom prst="wedgeRoundRectCallout">
            <a:avLst>
              <a:gd name="adj1" fmla="val -68511"/>
              <a:gd name="adj2" fmla="val -189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想定する製品・波及効果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ビジネスモデル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9" name="角丸四角形吹き出し 29">
            <a:extLst>
              <a:ext uri="{FF2B5EF4-FFF2-40B4-BE49-F238E27FC236}">
                <a16:creationId xmlns:a16="http://schemas.microsoft.com/office/drawing/2014/main" id="{68FCFAD4-2945-49CE-A967-2FAFB18168CA}"/>
              </a:ext>
            </a:extLst>
          </p:cNvPr>
          <p:cNvSpPr/>
          <p:nvPr/>
        </p:nvSpPr>
        <p:spPr>
          <a:xfrm>
            <a:off x="-2903252" y="1331485"/>
            <a:ext cx="3381375" cy="457216"/>
          </a:xfrm>
          <a:prstGeom prst="wedgeRoundRectCallout">
            <a:avLst>
              <a:gd name="adj1" fmla="val 54950"/>
              <a:gd name="adj2" fmla="val -7146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「元となる研究成果」「これをベースとして目指す新技術の内容」「その技術（研究成果ではなく、目指す技術）の特色」が概要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0" name="角丸四角形吹き出し 49">
            <a:extLst>
              <a:ext uri="{FF2B5EF4-FFF2-40B4-BE49-F238E27FC236}">
                <a16:creationId xmlns:a16="http://schemas.microsoft.com/office/drawing/2014/main" id="{B5593E82-6852-4656-B555-29A6C4D8B567}"/>
              </a:ext>
            </a:extLst>
          </p:cNvPr>
          <p:cNvSpPr/>
          <p:nvPr/>
        </p:nvSpPr>
        <p:spPr>
          <a:xfrm>
            <a:off x="-2875398" y="4737431"/>
            <a:ext cx="3381375" cy="304800"/>
          </a:xfrm>
          <a:prstGeom prst="wedgeRoundRectCallout">
            <a:avLst>
              <a:gd name="adj1" fmla="val 54678"/>
              <a:gd name="adj2" fmla="val -10030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機密情報を含めない範囲で記載をお願いします。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1" name="角丸四角形吹き出し 30">
            <a:extLst>
              <a:ext uri="{FF2B5EF4-FFF2-40B4-BE49-F238E27FC236}">
                <a16:creationId xmlns:a16="http://schemas.microsoft.com/office/drawing/2014/main" id="{EA4917EC-A50D-4C1C-9973-A8B70C0B3D4B}"/>
              </a:ext>
            </a:extLst>
          </p:cNvPr>
          <p:cNvSpPr/>
          <p:nvPr/>
        </p:nvSpPr>
        <p:spPr>
          <a:xfrm>
            <a:off x="-2614265" y="3151974"/>
            <a:ext cx="2537612" cy="446041"/>
          </a:xfrm>
          <a:prstGeom prst="wedgeRoundRectCallout">
            <a:avLst>
              <a:gd name="adj1" fmla="val 74123"/>
              <a:gd name="adj2" fmla="val -8732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研究開発テーマとの関わりや解決イメージを含めて、記載をお願いします。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11F9D5E-30E8-4893-B219-36B5A4DC58F9}"/>
              </a:ext>
            </a:extLst>
          </p:cNvPr>
          <p:cNvSpPr/>
          <p:nvPr/>
        </p:nvSpPr>
        <p:spPr>
          <a:xfrm>
            <a:off x="445369" y="2791500"/>
            <a:ext cx="4621081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想定する製品・波及効果／ビジネスモデル（開始時）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7295050-2030-4BFB-A4DE-4E1535052DBE}"/>
              </a:ext>
            </a:extLst>
          </p:cNvPr>
          <p:cNvSpPr txBox="1"/>
          <p:nvPr/>
        </p:nvSpPr>
        <p:spPr>
          <a:xfrm>
            <a:off x="1485129" y="3429886"/>
            <a:ext cx="6935742" cy="646331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wrap="square">
            <a:spAutoFit/>
          </a:bodyPr>
          <a:lstStyle/>
          <a:p>
            <a:pPr marL="268288" indent="-268288"/>
            <a:r>
              <a:rPr lang="en-US" altLang="ja-JP" b="1" dirty="0">
                <a:solidFill>
                  <a:srgbClr val="FF0000"/>
                </a:solidFill>
              </a:rPr>
              <a:t>※</a:t>
            </a:r>
            <a:r>
              <a:rPr lang="ja-JP" altLang="en-US" b="1" dirty="0">
                <a:solidFill>
                  <a:srgbClr val="FF0000"/>
                </a:solidFill>
              </a:rPr>
              <a:t>文部科学省、関係府省庁（内閣府に設置された新</a:t>
            </a:r>
            <a:r>
              <a:rPr lang="en-US" altLang="ja-JP" b="1" dirty="0">
                <a:solidFill>
                  <a:srgbClr val="FF0000"/>
                </a:solidFill>
              </a:rPr>
              <a:t>SBIR</a:t>
            </a:r>
            <a:r>
              <a:rPr lang="ja-JP" altLang="en-US" b="1" dirty="0">
                <a:solidFill>
                  <a:srgbClr val="FF0000"/>
                </a:solidFill>
              </a:rPr>
              <a:t>制度加速事業分科会を含む）、国会関係者限りの資料となります。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EAC2E99-F358-4990-82BF-02A8EFA1EC61}"/>
              </a:ext>
            </a:extLst>
          </p:cNvPr>
          <p:cNvSpPr txBox="1"/>
          <p:nvPr/>
        </p:nvSpPr>
        <p:spPr>
          <a:xfrm>
            <a:off x="2205823" y="1076758"/>
            <a:ext cx="6140898" cy="5232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各項目内の文字のフォントは変更せず、大きさは、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12pt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以上で記載ください。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各項目の枠の大きさは、必要に応じて調整いただいて構いません。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88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5049" y="654392"/>
            <a:ext cx="9331737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5048" y="1106357"/>
            <a:ext cx="6356377" cy="23714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6874522" y="1074571"/>
            <a:ext cx="2902264" cy="238797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4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5049" y="111974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6861045" y="1059891"/>
            <a:ext cx="23581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7295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05661" y="3766105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1107" y="1458296"/>
            <a:ext cx="662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8765" y="13269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○○年○月時点）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C7F91-F35F-45DA-9D80-A0D9CF7C961A}"/>
              </a:ext>
            </a:extLst>
          </p:cNvPr>
          <p:cNvSpPr txBox="1"/>
          <p:nvPr/>
        </p:nvSpPr>
        <p:spPr>
          <a:xfrm>
            <a:off x="792708" y="1534994"/>
            <a:ext cx="3523722" cy="116955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解決したい課題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提供する価値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40312" y="517587"/>
            <a:ext cx="1944216" cy="91892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（参考）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47965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59736" y="5179214"/>
            <a:ext cx="9328390" cy="154156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15793" y="5476664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F06B77-CF62-40FC-BB9C-D69CE1FD3E5D}"/>
              </a:ext>
            </a:extLst>
          </p:cNvPr>
          <p:cNvSpPr txBox="1"/>
          <p:nvPr/>
        </p:nvSpPr>
        <p:spPr>
          <a:xfrm>
            <a:off x="659966" y="6051557"/>
            <a:ext cx="5832648" cy="5232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年起業予定、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年度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START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起業実証支援応募予定、等）を一般向けに分かりやすく記載してください。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61325" y="5170951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45048" y="3547620"/>
            <a:ext cx="9343078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63992" y="3556854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542347" y="3933807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63812" y="4450976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04201" y="3562558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活動結果と成果（終了時）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11738" y="3554504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343667" y="4091770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916468" y="2488680"/>
            <a:ext cx="2237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663" y="2155643"/>
            <a:ext cx="1898335" cy="1260613"/>
          </a:xfrm>
          <a:prstGeom prst="rect">
            <a:avLst/>
          </a:prstGeom>
        </p:spPr>
      </p:pic>
      <p:sp>
        <p:nvSpPr>
          <p:cNvPr id="40" name="角丸四角形吹き出し 39"/>
          <p:cNvSpPr/>
          <p:nvPr/>
        </p:nvSpPr>
        <p:spPr>
          <a:xfrm>
            <a:off x="3292909" y="3151118"/>
            <a:ext cx="3381375" cy="304800"/>
          </a:xfrm>
          <a:prstGeom prst="wedgeRoundRectCallout">
            <a:avLst>
              <a:gd name="adj1" fmla="val -6740"/>
              <a:gd name="adj2" fmla="val -10986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9279492" y="2715152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493300" y="4149205"/>
            <a:ext cx="1796833" cy="842150"/>
            <a:chOff x="7823704" y="817998"/>
            <a:chExt cx="1796833" cy="842150"/>
          </a:xfrm>
        </p:grpSpPr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53" name="楕円 52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6" name="直線コネクタ 55"/>
              <p:cNvCxnSpPr>
                <a:stCxn id="53" idx="5"/>
                <a:endCxn id="54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53" idx="3"/>
                <a:endCxn id="55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4" idx="2"/>
                <a:endCxn id="55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角丸四角形吹き出し 67"/>
          <p:cNvSpPr/>
          <p:nvPr/>
        </p:nvSpPr>
        <p:spPr>
          <a:xfrm>
            <a:off x="-3132047" y="3859777"/>
            <a:ext cx="3381375" cy="304800"/>
          </a:xfrm>
          <a:prstGeom prst="wedgeRoundRectCallout">
            <a:avLst>
              <a:gd name="adj1" fmla="val 59337"/>
              <a:gd name="adj2" fmla="val -6736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19" y="4037480"/>
            <a:ext cx="1507152" cy="1000843"/>
          </a:xfrm>
          <a:prstGeom prst="rect">
            <a:avLst/>
          </a:prstGeom>
        </p:spPr>
      </p:pic>
      <p:sp>
        <p:nvSpPr>
          <p:cNvPr id="70" name="角丸四角形吹き出し 69"/>
          <p:cNvSpPr/>
          <p:nvPr/>
        </p:nvSpPr>
        <p:spPr>
          <a:xfrm>
            <a:off x="9513667" y="4579154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511684A-74A8-49A6-BD92-1ECD52BC96FB}"/>
              </a:ext>
            </a:extLst>
          </p:cNvPr>
          <p:cNvSpPr txBox="1"/>
          <p:nvPr/>
        </p:nvSpPr>
        <p:spPr>
          <a:xfrm>
            <a:off x="4386838" y="3924059"/>
            <a:ext cx="4696133" cy="461665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どのような活動を行ったか。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本プロジェクトによってどのような成果が出たか。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7278984" y="5471017"/>
            <a:ext cx="1796833" cy="842150"/>
            <a:chOff x="7823704" y="817998"/>
            <a:chExt cx="1796833" cy="842150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74" name="楕円 7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楕円 7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7" name="直線コネクタ 76"/>
              <p:cNvCxnSpPr>
                <a:stCxn id="74" idx="5"/>
                <a:endCxn id="7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>
                <a:stCxn id="74" idx="3"/>
                <a:endCxn id="7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stCxn id="75" idx="2"/>
                <a:endCxn id="7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角丸四角形吹き出し 88"/>
          <p:cNvSpPr/>
          <p:nvPr/>
        </p:nvSpPr>
        <p:spPr>
          <a:xfrm>
            <a:off x="8823275" y="5475767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1" name="角丸四角形吹き出し 49">
            <a:extLst>
              <a:ext uri="{FF2B5EF4-FFF2-40B4-BE49-F238E27FC236}">
                <a16:creationId xmlns:a16="http://schemas.microsoft.com/office/drawing/2014/main" id="{D74C21B5-2606-4D41-802E-871378867185}"/>
              </a:ext>
            </a:extLst>
          </p:cNvPr>
          <p:cNvSpPr/>
          <p:nvPr/>
        </p:nvSpPr>
        <p:spPr>
          <a:xfrm>
            <a:off x="4499272" y="5041005"/>
            <a:ext cx="4563068" cy="345243"/>
          </a:xfrm>
          <a:prstGeom prst="wedgeRoundRectCallout">
            <a:avLst>
              <a:gd name="adj1" fmla="val -39966"/>
              <a:gd name="adj2" fmla="val -10560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・事業化に向けて、途中見直した活動計画、気づきの観点からご記入ください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7169619" y="1533109"/>
            <a:ext cx="1796833" cy="842150"/>
            <a:chOff x="7823704" y="817998"/>
            <a:chExt cx="1796833" cy="842150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93" name="グループ化 9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94" name="楕円 9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コネクタ 96"/>
              <p:cNvCxnSpPr>
                <a:stCxn id="94" idx="5"/>
                <a:endCxn id="9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94" idx="3"/>
                <a:endCxn id="9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>
                <a:stCxn id="95" idx="2"/>
                <a:endCxn id="9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B119E1E-9657-49EB-B25A-8E01049C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111" name="角丸四角形吹き出し 30">
            <a:extLst>
              <a:ext uri="{FF2B5EF4-FFF2-40B4-BE49-F238E27FC236}">
                <a16:creationId xmlns:a16="http://schemas.microsoft.com/office/drawing/2014/main" id="{987D37ED-E569-457C-BBFC-C07025BA0C88}"/>
              </a:ext>
            </a:extLst>
          </p:cNvPr>
          <p:cNvSpPr/>
          <p:nvPr/>
        </p:nvSpPr>
        <p:spPr>
          <a:xfrm>
            <a:off x="3623742" y="5497917"/>
            <a:ext cx="2751358" cy="446041"/>
          </a:xfrm>
          <a:prstGeom prst="wedgeRoundRectCallout">
            <a:avLst>
              <a:gd name="adj1" fmla="val -64779"/>
              <a:gd name="adj2" fmla="val -5640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技術移転のみについて記載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起業のみについて記載</a:t>
            </a:r>
            <a:endParaRPr lang="ja-JP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2" name="角丸四角形吹き出し 30">
            <a:extLst>
              <a:ext uri="{FF2B5EF4-FFF2-40B4-BE49-F238E27FC236}">
                <a16:creationId xmlns:a16="http://schemas.microsoft.com/office/drawing/2014/main" id="{27FE5E2D-806B-416B-9E3A-C018C3EE9F9E}"/>
              </a:ext>
            </a:extLst>
          </p:cNvPr>
          <p:cNvSpPr/>
          <p:nvPr/>
        </p:nvSpPr>
        <p:spPr>
          <a:xfrm>
            <a:off x="9828213" y="1085876"/>
            <a:ext cx="2537612" cy="446041"/>
          </a:xfrm>
          <a:prstGeom prst="wedgeRoundRectCallout">
            <a:avLst>
              <a:gd name="adj1" fmla="val -68511"/>
              <a:gd name="adj2" fmla="val -189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想定する製品・波及効果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ビジネスモデル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3" name="角丸四角形吹き出し 29">
            <a:extLst>
              <a:ext uri="{FF2B5EF4-FFF2-40B4-BE49-F238E27FC236}">
                <a16:creationId xmlns:a16="http://schemas.microsoft.com/office/drawing/2014/main" id="{0A2057F4-91A5-401C-BDCB-E3DA423C11C1}"/>
              </a:ext>
            </a:extLst>
          </p:cNvPr>
          <p:cNvSpPr/>
          <p:nvPr/>
        </p:nvSpPr>
        <p:spPr>
          <a:xfrm>
            <a:off x="-2864141" y="1348058"/>
            <a:ext cx="3381375" cy="457216"/>
          </a:xfrm>
          <a:prstGeom prst="wedgeRoundRectCallout">
            <a:avLst>
              <a:gd name="adj1" fmla="val 54950"/>
              <a:gd name="adj2" fmla="val -7146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「元となる研究成果」「これをベースとして目指す新技術の内容」「その技術（研究成果ではなく、目指す技術）の特色」が概要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4" name="角丸四角形吹き出し 49">
            <a:extLst>
              <a:ext uri="{FF2B5EF4-FFF2-40B4-BE49-F238E27FC236}">
                <a16:creationId xmlns:a16="http://schemas.microsoft.com/office/drawing/2014/main" id="{7B3FF459-F6A3-44D9-ADA1-AA22037215F5}"/>
              </a:ext>
            </a:extLst>
          </p:cNvPr>
          <p:cNvSpPr/>
          <p:nvPr/>
        </p:nvSpPr>
        <p:spPr>
          <a:xfrm>
            <a:off x="-2900825" y="5507569"/>
            <a:ext cx="3381375" cy="304800"/>
          </a:xfrm>
          <a:prstGeom prst="wedgeRoundRectCallout">
            <a:avLst>
              <a:gd name="adj1" fmla="val 54678"/>
              <a:gd name="adj2" fmla="val -10030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機密情報を含めない範囲で記載をお願いします。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5" name="角丸四角形吹き出し 30">
            <a:extLst>
              <a:ext uri="{FF2B5EF4-FFF2-40B4-BE49-F238E27FC236}">
                <a16:creationId xmlns:a16="http://schemas.microsoft.com/office/drawing/2014/main" id="{56AAD0A3-5C97-4B2C-A7F5-C1D3D5BA37CD}"/>
              </a:ext>
            </a:extLst>
          </p:cNvPr>
          <p:cNvSpPr/>
          <p:nvPr/>
        </p:nvSpPr>
        <p:spPr>
          <a:xfrm>
            <a:off x="-2864141" y="3081054"/>
            <a:ext cx="2847861" cy="446041"/>
          </a:xfrm>
          <a:prstGeom prst="wedgeRoundRectCallout">
            <a:avLst>
              <a:gd name="adj1" fmla="val 74123"/>
              <a:gd name="adj2" fmla="val -8732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研究開発テーマとの関わりや解決イメージを含めて、記載をお願いします。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539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2350</Words>
  <Application>Microsoft Office PowerPoint</Application>
  <PresentationFormat>A4 210 x 297 mm</PresentationFormat>
  <Paragraphs>92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2022-08-08T08:07:05Z</dcterms:created>
  <dcterms:modified xsi:type="dcterms:W3CDTF">2023-10-30T00:50:37Z</dcterms:modified>
</cp:coreProperties>
</file>