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99"/>
    <a:srgbClr val="336699"/>
    <a:srgbClr val="006666"/>
    <a:srgbClr val="333399"/>
    <a:srgbClr val="FF0000"/>
    <a:srgbClr val="9933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696" y="38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t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endParaRPr lang="ja-JP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0"/>
            <a:ext cx="28908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fld id="{B57FAE50-32D0-46B5-97E7-DD555F61B205}" type="datetimeFigureOut">
              <a:rPr lang="ja-JP" altLang="en-US"/>
              <a:pPr/>
              <a:t>2014/9/1</a:t>
            </a:fld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924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b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endParaRPr lang="ja-JP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402763"/>
            <a:ext cx="289083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fld id="{764D8161-EB70-4F22-99EA-C5DED1189D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07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t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endParaRPr lang="ja-JP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8908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fld id="{4B9CF0D9-1AB3-4024-81C6-93C988DF601D}" type="datetimeFigureOut">
              <a:rPr lang="ja-JP" altLang="en-US"/>
              <a:pPr/>
              <a:t>2014/9/1</a:t>
            </a:fld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9300" y="735013"/>
            <a:ext cx="2755900" cy="3671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8363" y="4702175"/>
            <a:ext cx="4987925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2763"/>
            <a:ext cx="28924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b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endParaRPr lang="ja-JP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402763"/>
            <a:ext cx="289083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555" tIns="43776" rIns="87555" bIns="43776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fld id="{63340E20-9D96-4142-B2DA-D50BD54FB4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48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20888" y="735013"/>
            <a:ext cx="2752725" cy="3671887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E414-79B6-42E0-9AA3-EEEACCE812D2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67E2-1727-4386-86D6-DB4C6597EE4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206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F0936-9795-48DB-AC8F-B5E6E79E396A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DE07-DFE4-4BEA-A57F-19FF345DFAD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785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B7312-2122-42C9-9797-C20A75678684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DDAF-0585-4897-A2A4-80EF266D10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34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ACAA-BE17-4B9D-9DB0-DF40E3A2CF1E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8389-7801-415C-AB31-C7A049908C1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616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2F7C-C571-47BC-9E2B-798AFE13926B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08F5-4E9B-4512-9ABD-ED5C5A8341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99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6531-5068-47AD-AAD4-B88823A6561A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8CBF-76A4-4DF0-8278-328A2B1C4B3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730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A473-A9CA-44B8-B067-FF61F8573FF0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578F-28F7-4E4A-80A6-BD18B3F6EE9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2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1077-F1E4-4641-86B8-F33DFABCEFE7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0F67-1CB2-4093-88E9-0ED58DBB98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33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5997-CCC8-4591-A1CA-D490DBD6C5B0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091-5926-4395-9039-1F9ECE5E348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67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B168-8C8C-417D-9F3E-A6CB38FAE88B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28D2-9EA0-4958-A327-899CCD61136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736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B605-5F6D-4392-A216-490721160FE2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4281-F3A1-4389-85F9-0F9AC430FE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196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05FF278-F864-4957-8116-605C60A8975E}" type="datetimeFigureOut">
              <a:rPr lang="ja-JP" altLang="en-US"/>
              <a:pPr>
                <a:defRPr/>
              </a:pPr>
              <a:t>2014/9/1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C1AAF86-7BD2-47CF-9F19-4FB636D5B09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4993514" y="3068614"/>
            <a:ext cx="1665030" cy="5595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 rot="19431876">
            <a:off x="739770" y="3162080"/>
            <a:ext cx="5429288" cy="2714644"/>
          </a:xfrm>
          <a:prstGeom prst="ellipse">
            <a:avLst/>
          </a:prstGeom>
          <a:noFill/>
          <a:ln w="203200">
            <a:solidFill>
              <a:schemeClr val="bg1">
                <a:lumMod val="7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円/楕円 14"/>
          <p:cNvSpPr/>
          <p:nvPr/>
        </p:nvSpPr>
        <p:spPr>
          <a:xfrm rot="19431876">
            <a:off x="630583" y="3025602"/>
            <a:ext cx="5429288" cy="2714644"/>
          </a:xfrm>
          <a:prstGeom prst="ellipse">
            <a:avLst/>
          </a:prstGeom>
          <a:noFill/>
          <a:ln w="228600">
            <a:solidFill>
              <a:schemeClr val="accent6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9502" name="Picture 46" descr="H:\COMMON_E\電力系統ｿﾘｭｰｼｮﾝ技術課\NEDO稚内メガソーラ\07写真\100423日経ビジネス稚内現地\DSC01085.JPG"/>
          <p:cNvPicPr>
            <a:picLocks noChangeAspect="1" noChangeArrowheads="1"/>
          </p:cNvPicPr>
          <p:nvPr/>
        </p:nvPicPr>
        <p:blipFill>
          <a:blip r:embed="rId3" cstate="email">
            <a:extLst/>
          </a:blip>
          <a:srcRect/>
          <a:stretch>
            <a:fillRect/>
          </a:stretch>
        </p:blipFill>
        <p:spPr bwMode="auto">
          <a:xfrm>
            <a:off x="4629150" y="1519236"/>
            <a:ext cx="1809750" cy="18618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円/楕円 29"/>
          <p:cNvSpPr/>
          <p:nvPr/>
        </p:nvSpPr>
        <p:spPr>
          <a:xfrm>
            <a:off x="1008368" y="6930931"/>
            <a:ext cx="1719620" cy="54590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3260249" y="6521498"/>
            <a:ext cx="1719620" cy="54590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584081" y="5088483"/>
            <a:ext cx="1705973" cy="54590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673395" y="3437104"/>
            <a:ext cx="1719620" cy="54590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1008370" y="4774585"/>
            <a:ext cx="1719620" cy="54590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071678" y="7858145"/>
            <a:ext cx="1500198" cy="214314"/>
          </a:xfrm>
          <a:prstGeom prst="rect">
            <a:avLst/>
          </a:prstGeom>
          <a:solidFill>
            <a:schemeClr val="bg1">
              <a:lumMod val="95000"/>
            </a:schemeClr>
          </a:solidFill>
          <a:ln cmpd="dbl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b="1">
                <a:solidFill>
                  <a:schemeClr val="tx1"/>
                </a:solidFill>
                <a:ea typeface="HG丸ｺﾞｼｯｸM-PRO" pitchFamily="49" charset="-128"/>
              </a:rPr>
              <a:t>電気学会　電力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786190" y="7858145"/>
            <a:ext cx="571504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 cmpd="dbl"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>
                <a:solidFill>
                  <a:schemeClr val="tx1"/>
                </a:solidFill>
                <a:ea typeface="HG丸ｺﾞｼｯｸM-PRO" pitchFamily="49" charset="-128"/>
              </a:rPr>
              <a:t>検索</a:t>
            </a:r>
          </a:p>
        </p:txBody>
      </p:sp>
      <p:pic>
        <p:nvPicPr>
          <p:cNvPr id="3" name="Picture 3" descr="F:\電気学会\電気学会エネルギー部門\編修委員会\H18年度\高校生論文\写真\風力2.jpg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566717" y="3257539"/>
            <a:ext cx="1785950" cy="1805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 descr="F:\電気学会\電気学会エネルギー部門\編修委員会\H18年度\高校生論文\写真\明かり１小2.jpg"/>
          <p:cNvPicPr>
            <a:picLocks noChangeAspect="1" noChangeArrowheads="1"/>
          </p:cNvPicPr>
          <p:nvPr/>
        </p:nvPicPr>
        <p:blipFill>
          <a:blip r:embed="rId5" cstate="email">
            <a:extLst/>
          </a:blip>
          <a:srcRect/>
          <a:stretch>
            <a:fillRect/>
          </a:stretch>
        </p:blipFill>
        <p:spPr bwMode="auto">
          <a:xfrm>
            <a:off x="2709857" y="5043489"/>
            <a:ext cx="1785950" cy="17621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F:\電気学会\電気学会エネルギー部門\編修委員会\H18年度\高校生論文\写真\IH22.jpg"/>
          <p:cNvPicPr>
            <a:picLocks noChangeAspect="1" noChangeArrowheads="1"/>
          </p:cNvPicPr>
          <p:nvPr/>
        </p:nvPicPr>
        <p:blipFill>
          <a:blip r:embed="rId6" cstate="email">
            <a:extLst/>
          </a:blip>
          <a:srcRect/>
          <a:stretch>
            <a:fillRect/>
          </a:stretch>
        </p:blipFill>
        <p:spPr bwMode="auto">
          <a:xfrm>
            <a:off x="566717" y="5257803"/>
            <a:ext cx="2005147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4241800" y="7954963"/>
            <a:ext cx="247650" cy="242887"/>
          </a:xfrm>
          <a:custGeom>
            <a:avLst/>
            <a:gdLst>
              <a:gd name="T0" fmla="*/ 0 w 238"/>
              <a:gd name="T1" fmla="*/ 0 h 225"/>
              <a:gd name="T2" fmla="*/ 87701397 w 238"/>
              <a:gd name="T3" fmla="*/ 209757213 h 225"/>
              <a:gd name="T4" fmla="*/ 100694698 w 238"/>
              <a:gd name="T5" fmla="*/ 129349742 h 225"/>
              <a:gd name="T6" fmla="*/ 201389396 w 238"/>
              <a:gd name="T7" fmla="*/ 262195977 h 225"/>
              <a:gd name="T8" fmla="*/ 257691271 w 238"/>
              <a:gd name="T9" fmla="*/ 193442763 h 225"/>
              <a:gd name="T10" fmla="*/ 126680259 w 238"/>
              <a:gd name="T11" fmla="*/ 99051478 h 225"/>
              <a:gd name="T12" fmla="*/ 201389396 w 238"/>
              <a:gd name="T13" fmla="*/ 78075756 h 225"/>
              <a:gd name="T14" fmla="*/ 2165377 w 238"/>
              <a:gd name="T15" fmla="*/ 2330636 h 2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8"/>
              <a:gd name="T25" fmla="*/ 0 h 225"/>
              <a:gd name="T26" fmla="*/ 238 w 238"/>
              <a:gd name="T27" fmla="*/ 225 h 2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8" h="225">
                <a:moveTo>
                  <a:pt x="0" y="0"/>
                </a:moveTo>
                <a:lnTo>
                  <a:pt x="81" y="180"/>
                </a:lnTo>
                <a:lnTo>
                  <a:pt x="93" y="111"/>
                </a:lnTo>
                <a:lnTo>
                  <a:pt x="186" y="225"/>
                </a:lnTo>
                <a:lnTo>
                  <a:pt x="238" y="166"/>
                </a:lnTo>
                <a:lnTo>
                  <a:pt x="117" y="85"/>
                </a:lnTo>
                <a:lnTo>
                  <a:pt x="186" y="67"/>
                </a:lnTo>
                <a:lnTo>
                  <a:pt x="2" y="2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ja-JP" altLang="en-US">
              <a:latin typeface="Arial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 cstate="email">
            <a:extLst/>
          </a:blip>
          <a:srcRect/>
          <a:stretch>
            <a:fillRect/>
          </a:stretch>
        </p:blipFill>
        <p:spPr bwMode="auto">
          <a:xfrm>
            <a:off x="2358916" y="1900826"/>
            <a:ext cx="1833193" cy="18331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409" name="テキスト ボックス 18"/>
          <p:cNvSpPr txBox="1">
            <a:spLocks noChangeArrowheads="1"/>
          </p:cNvSpPr>
          <p:nvPr/>
        </p:nvSpPr>
        <p:spPr bwMode="auto">
          <a:xfrm>
            <a:off x="0" y="8220075"/>
            <a:ext cx="697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主催：電気学会  電力･エネルギー部門 　　 共催：パワーアカデミー</a:t>
            </a:r>
            <a:endParaRPr lang="en-US" altLang="ja-JP" sz="1400" dirty="0"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87" name="Picture 9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8534400"/>
            <a:ext cx="6858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Picture 103" descr="IEEJ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8499475"/>
            <a:ext cx="5619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00" name="Text Box 48"/>
          <p:cNvSpPr txBox="1">
            <a:spLocks noChangeArrowheads="1"/>
          </p:cNvSpPr>
          <p:nvPr/>
        </p:nvSpPr>
        <p:spPr bwMode="auto">
          <a:xfrm>
            <a:off x="0" y="361950"/>
            <a:ext cx="6877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年度</a:t>
            </a:r>
            <a:endParaRPr lang="ja-JP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/>
            <a:r>
              <a:rPr lang="ja-JP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電気学会  高校生懸賞論文コンテスト</a:t>
            </a:r>
          </a:p>
        </p:txBody>
      </p:sp>
      <p:pic>
        <p:nvPicPr>
          <p:cNvPr id="2094" name="Picture 46" descr="http://www.meidensha.co.jp/pages/tech33-techno/techno-02/images/fig-02_21-384x280.jpg"/>
          <p:cNvPicPr>
            <a:picLocks noChangeAspect="1" noChangeArrowheads="1"/>
          </p:cNvPicPr>
          <p:nvPr/>
        </p:nvPicPr>
        <p:blipFill>
          <a:blip r:embed="rId10" cstate="email">
            <a:extLst/>
          </a:blip>
          <a:srcRect t="-238"/>
          <a:stretch>
            <a:fillRect/>
          </a:stretch>
        </p:blipFill>
        <p:spPr bwMode="auto">
          <a:xfrm>
            <a:off x="4235083" y="3600451"/>
            <a:ext cx="1873257" cy="18383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テキスト ボックス 33"/>
          <p:cNvSpPr txBox="1"/>
          <p:nvPr/>
        </p:nvSpPr>
        <p:spPr>
          <a:xfrm>
            <a:off x="4962525" y="7726363"/>
            <a:ext cx="1895475" cy="169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電気自動車</a:t>
            </a:r>
            <a:r>
              <a:rPr lang="en-US" altLang="ja-JP" sz="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ELLICA</a:t>
            </a:r>
            <a:r>
              <a:rPr lang="ja-JP" altLang="en-US" sz="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／（許可）慶應義塾大学電気自動車研究室</a:t>
            </a:r>
          </a:p>
        </p:txBody>
      </p:sp>
      <p:sp>
        <p:nvSpPr>
          <p:cNvPr id="25" name="正方形/長方形 24"/>
          <p:cNvSpPr>
            <a:spLocks noChangeArrowheads="1"/>
          </p:cNvSpPr>
          <p:nvPr/>
        </p:nvSpPr>
        <p:spPr bwMode="auto">
          <a:xfrm>
            <a:off x="0" y="1409700"/>
            <a:ext cx="6858000" cy="6353175"/>
          </a:xfrm>
          <a:prstGeom prst="rect">
            <a:avLst/>
          </a:prstGeom>
          <a:solidFill>
            <a:srgbClr val="009900">
              <a:alpha val="39999"/>
            </a:srgbClr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93" name="Text Box 1069"/>
          <p:cNvSpPr txBox="1">
            <a:spLocks noChangeArrowheads="1"/>
          </p:cNvSpPr>
          <p:nvPr/>
        </p:nvSpPr>
        <p:spPr bwMode="auto">
          <a:xfrm>
            <a:off x="744538" y="1547813"/>
            <a:ext cx="6113462" cy="620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応募論文：　電気エネルギーを対象とした論文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　（テーマは自由）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応募資格：　高等学校生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高等専門学校の３年生まで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応募締切：　平成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２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６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年１０月２日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（木）　必着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表彰：　　　最優秀論文賞　　　１編　　　５万円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優秀論文賞　　　　２編　　　３万円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佳作賞　　　　　　数編　　　１万円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　（各賞には記念品も贈呈します）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指導者賞　　　　　１名　　　５万円</a:t>
            </a:r>
            <a:endParaRPr lang="en-US" altLang="ja-JP" sz="16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表彰式：　　平成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２７年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３月上旬の土曜日 東京地区で開催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　　　（※時期、場所は予定）</a:t>
            </a:r>
            <a:endParaRPr lang="en-US" altLang="ja-JP" sz="16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参加賞：　　図書カード</a:t>
            </a:r>
            <a:r>
              <a:rPr lang="ja-JP" altLang="en-US" sz="1600" b="1" dirty="0">
                <a:latin typeface="ＭＳ ゴシック" pitchFamily="49" charset="-128"/>
                <a:ea typeface="ＭＳ ゴシック" pitchFamily="49" charset="-128"/>
              </a:rPr>
              <a:t>　　　　　　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５００円相当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　（応募先着８０名の方に限ります）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応募先：　　メール添付の場合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ja-JP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en-US" altLang="ja-JP" sz="1600" b="1" u="sng" dirty="0">
                <a:solidFill>
                  <a:schemeClr val="bg1"/>
                </a:solidFill>
                <a:ea typeface="HG丸ｺﾞｼｯｸM-PRO" pitchFamily="50" charset="-128"/>
              </a:rPr>
              <a:t>kensho@ieej.org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郵送の場合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ja-JP" altLang="en-US" sz="1600" b="1" dirty="0">
                <a:solidFill>
                  <a:schemeClr val="bg1"/>
                </a:solidFill>
                <a:ea typeface="HG丸ｺﾞｼｯｸM-PRO" pitchFamily="50" charset="-128"/>
              </a:rPr>
              <a:t>102-0076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東京都千代田区五番町6-2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en-US" altLang="ja-JP" sz="1600" b="1" dirty="0">
                <a:solidFill>
                  <a:schemeClr val="bg1"/>
                </a:solidFill>
                <a:ea typeface="HG丸ｺﾞｼｯｸM-PRO" pitchFamily="50" charset="-128"/>
              </a:rPr>
              <a:t>HOMAT   HORIZON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ビル  </a:t>
            </a: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８Ｆ</a:t>
            </a:r>
            <a:endParaRPr lang="en-US" altLang="ja-JP" sz="16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　　電気学会　編修出版課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　　高校生懸賞論文コンテスト係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ja-JP" altLang="en-US" sz="16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募集要項：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600" b="1" u="sng" dirty="0">
                <a:solidFill>
                  <a:schemeClr val="bg1"/>
                </a:solidFill>
                <a:ea typeface="HG丸ｺﾞｼｯｸM-PRO" pitchFamily="50" charset="-128"/>
              </a:rPr>
              <a:t>http://</a:t>
            </a:r>
            <a:r>
              <a:rPr lang="en-US" altLang="ja-JP" sz="1600" b="1" u="sng" dirty="0" smtClean="0">
                <a:solidFill>
                  <a:schemeClr val="bg1"/>
                </a:solidFill>
                <a:ea typeface="HG丸ｺﾞｼｯｸM-PRO" pitchFamily="50" charset="-128"/>
              </a:rPr>
              <a:t>www.iee.jp/pes/</a:t>
            </a:r>
            <a:endParaRPr lang="ja-JP" altLang="en-US" sz="1600" b="1" u="sng" dirty="0">
              <a:solidFill>
                <a:schemeClr val="bg1"/>
              </a:solidFill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300163" y="8909050"/>
            <a:ext cx="6905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i="1">
                <a:effectLst>
                  <a:outerShdw blurRad="38100" dist="38100" dir="2700000" algn="tl">
                    <a:srgbClr val="C0C0C0"/>
                  </a:outerShdw>
                </a:effectLst>
              </a:rPr>
              <a:t>IEEJ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38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kurihara</dc:creator>
  <cp:lastModifiedBy>JST_Inukai</cp:lastModifiedBy>
  <cp:revision>116</cp:revision>
  <cp:lastPrinted>2014-05-27T02:17:20Z</cp:lastPrinted>
  <dcterms:created xsi:type="dcterms:W3CDTF">2007-05-18T07:40:36Z</dcterms:created>
  <dcterms:modified xsi:type="dcterms:W3CDTF">2014-09-01T03:00:32Z</dcterms:modified>
</cp:coreProperties>
</file>